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03" r:id="rId2"/>
    <p:sldId id="1119" r:id="rId3"/>
    <p:sldId id="1142" r:id="rId4"/>
    <p:sldId id="529" r:id="rId5"/>
    <p:sldId id="466" r:id="rId6"/>
    <p:sldId id="1140" r:id="rId7"/>
    <p:sldId id="808" r:id="rId8"/>
    <p:sldId id="1143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16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3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3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8" r:id="rId31"/>
    <p:sldLayoutId id="2147483729" r:id="rId32"/>
    <p:sldLayoutId id="214748373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Discover Your Financial Decision-Making Style as a Leader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162575" y="4842710"/>
            <a:ext cx="801712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Leadership Financial Behavior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for Enhancing Your Decision-Making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Effectively You Lead Others?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97692" y="1719878"/>
            <a:ext cx="65555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What hard-wired behavioral attitudes, habits, motivations and biases are impacting your decision-making?</a:t>
            </a:r>
          </a:p>
          <a:p>
            <a:pPr marL="342900" indent="-342900">
              <a:buAutoNum type="arabicPeriod"/>
            </a:pPr>
            <a:r>
              <a:rPr lang="en-US" sz="2400" dirty="0"/>
              <a:t>What is your confidence level in making key decisions? Do you ever have feelings of regret?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have a structured process for making key decisions?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know the different perspectives of your team and stakeholders?</a:t>
            </a:r>
          </a:p>
          <a:p>
            <a:pPr marL="342900" indent="-342900">
              <a:buAutoNum type="arabicPeriod"/>
            </a:pPr>
            <a:r>
              <a:rPr lang="en-US" sz="2400" dirty="0"/>
              <a:t>To what degree is your business decision-making conflicted by your remuneration package?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753A383-9126-4ACD-B7DD-A2BBB0A8F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2283618"/>
            <a:ext cx="3834796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Thinking Fast and Slow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Improve the Rationality of Your Decision-Making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509059" y="1579651"/>
            <a:ext cx="56447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 to recognize:</a:t>
            </a:r>
          </a:p>
          <a:p>
            <a:pPr marL="342900" indent="-342900">
              <a:buAutoNum type="arabicPeriod"/>
            </a:pPr>
            <a:r>
              <a:rPr lang="en-US" sz="2400" dirty="0"/>
              <a:t>The two systems that drive the way you think in making judgements and decisions</a:t>
            </a:r>
          </a:p>
          <a:p>
            <a:pPr marL="342900" indent="-342900">
              <a:buAutoNum type="arabicPeriod"/>
            </a:pPr>
            <a:r>
              <a:rPr lang="en-US" sz="2400" dirty="0"/>
              <a:t>The impact of over confidence on corporate strategies</a:t>
            </a:r>
          </a:p>
          <a:p>
            <a:pPr marL="342900" indent="-342900">
              <a:buAutoNum type="arabicPeriod"/>
            </a:pPr>
            <a:r>
              <a:rPr lang="en-US" sz="2400" dirty="0"/>
              <a:t>The effect of cognitive biases in decision-making</a:t>
            </a:r>
          </a:p>
          <a:p>
            <a:pPr marL="342900" indent="-342900">
              <a:buAutoNum type="arabicPeriod"/>
            </a:pPr>
            <a:r>
              <a:rPr lang="en-US" sz="2400" dirty="0"/>
              <a:t>When to trust your intuition and tap into slow thinking</a:t>
            </a:r>
          </a:p>
          <a:p>
            <a:pPr marL="342900" indent="-342900">
              <a:buAutoNum type="arabicPeriod"/>
            </a:pPr>
            <a:r>
              <a:rPr lang="en-US" sz="2400" dirty="0"/>
              <a:t>How to keep yourself out of trouble 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FB0665-2CBF-4976-87FE-8D232D9B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509713"/>
            <a:ext cx="31813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 Style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Risk-Taking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51169" y="305237"/>
            <a:ext cx="4785397" cy="1273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Discover Your DNA Behavior  Style – A Quick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Universally Applicable Insights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leader and team-mate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B0C38C-057B-413F-A9CA-3C2DBA98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201" y="1869574"/>
            <a:ext cx="1661824" cy="16917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C7CA28-E2DF-456D-883F-4EDD27535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765" y="4366236"/>
            <a:ext cx="1681260" cy="19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FDC169-7305-43D2-B367-D16F29858AD7}"/>
              </a:ext>
            </a:extLst>
          </p:cNvPr>
          <p:cNvSpPr/>
          <p:nvPr/>
        </p:nvSpPr>
        <p:spPr>
          <a:xfrm>
            <a:off x="7314303" y="5444751"/>
            <a:ext cx="293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Customized DNA Ultimate Performance Guide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Behavioral Biases Impacting Decision-Making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 Natural Behavior Unique Style Matrix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06FB6317-7F88-4065-851C-BB92DC84B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815" y="5926223"/>
            <a:ext cx="360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4F1F69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Symbol" pitchFamily="18" charset="2"/>
              </a:rPr>
              <a:t>Moves Carefully</a:t>
            </a:r>
          </a:p>
        </p:txBody>
      </p:sp>
      <p:sp>
        <p:nvSpPr>
          <p:cNvPr id="17" name="Text Box 47">
            <a:extLst>
              <a:ext uri="{FF2B5EF4-FFF2-40B4-BE49-F238E27FC236}">
                <a16:creationId xmlns:a16="http://schemas.microsoft.com/office/drawing/2014/main" id="{04CEF287-C59D-47C0-B978-F0E1564A59F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058129" y="3847828"/>
            <a:ext cx="29717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4F1F69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Symbol" pitchFamily="18" charset="2"/>
              </a:rPr>
              <a:t>Relationship Orientated</a:t>
            </a: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94863F46-2AA8-4622-AA1A-161B42F790C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16514" y="3613979"/>
            <a:ext cx="27982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4F1F69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Symbol" pitchFamily="18" charset="2"/>
              </a:rPr>
              <a:t>Results </a:t>
            </a:r>
            <a:br>
              <a:rPr lang="en-US" sz="2000" b="1" dirty="0">
                <a:solidFill>
                  <a:srgbClr val="4F1F69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Symbol" pitchFamily="18" charset="2"/>
              </a:rPr>
            </a:br>
            <a:r>
              <a:rPr lang="en-US" sz="2000" b="1" dirty="0">
                <a:solidFill>
                  <a:srgbClr val="4F1F69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Symbol" pitchFamily="18" charset="2"/>
              </a:rPr>
              <a:t>Orientated</a:t>
            </a:r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43C56F81-B1DB-4AB0-884F-38B127C0E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019" y="1559021"/>
            <a:ext cx="45196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4F1F69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Symbol" pitchFamily="18" charset="2"/>
              </a:rPr>
              <a:t>Fast Paced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9DD97B92-F157-4C40-BAD5-AA4C533E4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1490946"/>
            <a:ext cx="2362200" cy="1200329"/>
          </a:xfrm>
          <a:prstGeom prst="rect">
            <a:avLst/>
          </a:prstGeom>
          <a:noFill/>
          <a:ln w="6350">
            <a:solidFill>
              <a:sysClr val="window" lastClr="FFFFFF">
                <a:lumMod val="75000"/>
              </a:sys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AD"/>
                </a:solidFill>
                <a:effectLst/>
                <a:uLnTx/>
                <a:uFillTx/>
                <a:latin typeface="Calibri"/>
                <a:cs typeface="Arial" charset="0"/>
              </a:rPr>
              <a:t>Consolidated View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AD"/>
                </a:solidFill>
                <a:effectLst/>
                <a:uLnTx/>
                <a:uFillTx/>
                <a:latin typeface="Calibri"/>
                <a:cs typeface="Arial" charset="0"/>
              </a:rPr>
              <a:t>Over Trading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AD"/>
                </a:solidFill>
                <a:effectLst/>
                <a:uLnTx/>
                <a:uFillTx/>
                <a:latin typeface="Calibri"/>
                <a:cs typeface="Arial" charset="0"/>
              </a:rPr>
              <a:t>Optimism Bias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5AD"/>
                </a:solidFill>
                <a:effectLst/>
                <a:uLnTx/>
                <a:uFillTx/>
                <a:latin typeface="Calibri"/>
                <a:cs typeface="Arial" charset="0"/>
              </a:rPr>
              <a:t>Risk Taker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5033B22-82A4-49A3-9137-8ED9D91F5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825" y="1467755"/>
            <a:ext cx="2406507" cy="1200329"/>
          </a:xfrm>
          <a:prstGeom prst="rect">
            <a:avLst/>
          </a:prstGeom>
          <a:noFill/>
          <a:ln w="6350">
            <a:solidFill>
              <a:sysClr val="window" lastClr="FFFFFF">
                <a:lumMod val="75000"/>
              </a:sys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8B2D"/>
                </a:solidFill>
                <a:effectLst/>
                <a:uLnTx/>
                <a:uFillTx/>
                <a:latin typeface="Calibri"/>
                <a:cs typeface="Arial" charset="0"/>
              </a:rPr>
              <a:t>Spender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8B2D"/>
                </a:solidFill>
                <a:effectLst/>
                <a:uLnTx/>
                <a:uFillTx/>
                <a:latin typeface="Calibri"/>
                <a:cs typeface="Arial" charset="0"/>
              </a:rPr>
              <a:t>Herd Follower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8B2D"/>
                </a:solidFill>
                <a:effectLst/>
                <a:uLnTx/>
                <a:uFillTx/>
                <a:latin typeface="Calibri"/>
                <a:cs typeface="Arial" charset="0"/>
              </a:rPr>
              <a:t>Instinctive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8B2D"/>
                </a:solidFill>
                <a:effectLst/>
                <a:uLnTx/>
                <a:uFillTx/>
                <a:latin typeface="Calibri"/>
                <a:cs typeface="Arial" charset="0"/>
              </a:rPr>
              <a:t>Status Quo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503D544A-98FE-4366-BAB8-A241A9ED4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5185655"/>
            <a:ext cx="2362200" cy="1200329"/>
          </a:xfrm>
          <a:prstGeom prst="rect">
            <a:avLst/>
          </a:prstGeom>
          <a:noFill/>
          <a:ln w="6350">
            <a:solidFill>
              <a:sysClr val="window" lastClr="FFFFFF">
                <a:lumMod val="75000"/>
              </a:sys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/>
                <a:cs typeface="Arial" charset="0"/>
              </a:rPr>
              <a:t>Saver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/>
                <a:cs typeface="Arial" charset="0"/>
              </a:rPr>
              <a:t>Mental Accounting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/>
                <a:cs typeface="Arial" charset="0"/>
              </a:rPr>
              <a:t>Pattern Bias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/>
                <a:cs typeface="Arial" charset="0"/>
              </a:rPr>
              <a:t>Benchmark Focus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D66DAE77-BF0F-46FA-A999-5AB9DCEB3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3" y="5444751"/>
            <a:ext cx="2438401" cy="1200329"/>
          </a:xfrm>
          <a:prstGeom prst="rect">
            <a:avLst/>
          </a:prstGeom>
          <a:noFill/>
          <a:ln w="6350">
            <a:solidFill>
              <a:sysClr val="window" lastClr="FFFFFF">
                <a:lumMod val="75000"/>
              </a:sys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8600"/>
                </a:solidFill>
                <a:effectLst/>
                <a:uLnTx/>
                <a:uFillTx/>
                <a:latin typeface="Calibri"/>
                <a:cs typeface="Arial" charset="0"/>
              </a:rPr>
              <a:t>Risk Aversion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8600"/>
                </a:solidFill>
                <a:effectLst/>
                <a:uLnTx/>
                <a:uFillTx/>
                <a:latin typeface="Calibri"/>
                <a:cs typeface="Arial" charset="0"/>
              </a:rPr>
              <a:t>Loss Aversion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8600"/>
                </a:solidFill>
                <a:effectLst/>
                <a:uLnTx/>
                <a:uFillTx/>
                <a:latin typeface="Calibri"/>
                <a:cs typeface="Arial" charset="0"/>
              </a:rPr>
              <a:t>Fear of Regret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8600"/>
                </a:solidFill>
                <a:effectLst/>
                <a:uLnTx/>
                <a:uFillTx/>
                <a:latin typeface="Calibri"/>
                <a:cs typeface="Arial" charset="0"/>
              </a:rPr>
              <a:t>Disposition Effect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F4A656-C73F-4E05-8706-30568BC4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842" y="2305950"/>
            <a:ext cx="5322333" cy="33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40" y="1968500"/>
            <a:ext cx="3708367" cy="1444625"/>
          </a:xfrm>
        </p:spPr>
        <p:txBody>
          <a:bodyPr/>
          <a:lstStyle/>
          <a:p>
            <a:r>
              <a:rPr lang="en-US" b="1" dirty="0"/>
              <a:t>Enhancing Your Leadership Decision-Making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532" y="3873724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</a:t>
            </a:r>
            <a:r>
              <a:rPr lang="en-US" sz="1600" b="1">
                <a:solidFill>
                  <a:schemeClr val="bg2"/>
                </a:solidFill>
              </a:rPr>
              <a:t>Business Performance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46809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Your Financial Behavior </a:t>
            </a:r>
          </a:p>
          <a:p>
            <a:r>
              <a:rPr lang="en-US" sz="2400" b="1" dirty="0"/>
              <a:t>For Making Business Decisions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5370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Building a More Robust Decision-Making</a:t>
            </a:r>
          </a:p>
          <a:p>
            <a:r>
              <a:rPr lang="en-US" sz="2400" b="1" dirty="0"/>
              <a:t>Framework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Understanding the Different </a:t>
            </a:r>
          </a:p>
          <a:p>
            <a:r>
              <a:rPr lang="en-US" sz="2400" b="1" dirty="0"/>
              <a:t>Perspectives of Key Stakeholders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14373</TotalTime>
  <Words>362</Words>
  <Application>Microsoft Office PowerPoint</Application>
  <PresentationFormat>Widescreen</PresentationFormat>
  <Paragraphs>77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434</cp:revision>
  <dcterms:created xsi:type="dcterms:W3CDTF">2018-10-14T12:07:14Z</dcterms:created>
  <dcterms:modified xsi:type="dcterms:W3CDTF">2020-08-04T00:20:46Z</dcterms:modified>
</cp:coreProperties>
</file>