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1003" r:id="rId2"/>
    <p:sldId id="1119" r:id="rId3"/>
    <p:sldId id="1142" r:id="rId4"/>
    <p:sldId id="529" r:id="rId5"/>
    <p:sldId id="1144" r:id="rId6"/>
    <p:sldId id="466" r:id="rId7"/>
    <p:sldId id="1116" r:id="rId8"/>
    <p:sldId id="1147" r:id="rId9"/>
    <p:sldId id="1145" r:id="rId10"/>
    <p:sldId id="1146" r:id="rId11"/>
    <p:sldId id="1140" r:id="rId12"/>
    <p:sldId id="808" r:id="rId13"/>
    <p:sldId id="1148" r:id="rId14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A18B4B"/>
    <a:srgbClr val="978246"/>
    <a:srgbClr val="FFFFFF"/>
    <a:srgbClr val="000000"/>
    <a:srgbClr val="FF3300"/>
    <a:srgbClr val="E6E6E6"/>
    <a:srgbClr val="F2F2F2"/>
    <a:srgbClr val="313233"/>
    <a:srgbClr val="4F1F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38" autoAdjust="0"/>
    <p:restoredTop sz="94660"/>
  </p:normalViewPr>
  <p:slideViewPr>
    <p:cSldViewPr snapToGrid="0">
      <p:cViewPr varScale="1">
        <p:scale>
          <a:sx n="81" d="100"/>
          <a:sy n="81" d="100"/>
        </p:scale>
        <p:origin x="243" y="3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388"/>
    </p:cViewPr>
  </p:sorterViewPr>
  <p:notesViewPr>
    <p:cSldViewPr snapToGrid="0">
      <p:cViewPr varScale="1">
        <p:scale>
          <a:sx n="65" d="100"/>
          <a:sy n="65" d="100"/>
        </p:scale>
        <p:origin x="2299" y="4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189FED-663C-445A-8BA2-9A7757E64490}" type="datetimeFigureOut">
              <a:rPr lang="en-PH" smtClean="0"/>
              <a:t>11/02/2023</a:t>
            </a:fld>
            <a:endParaRPr lang="en-P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817EF2-C34C-4C51-9AED-1443CB58588D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0267957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36A6E-2E37-4799-B07E-A8E49AE7E584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BE9CB1-200E-4CD2-A1CD-8342E616B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39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lnSpc>
                <a:spcPct val="85000"/>
              </a:lnSpc>
              <a:buFont typeface="+mj-lt"/>
              <a:buAutoNum type="arabicPeriod"/>
            </a:pPr>
            <a:r>
              <a:rPr lang="en-US" sz="1200" kern="1200" dirty="0">
                <a:solidFill>
                  <a:srgbClr val="333333"/>
                </a:solidFill>
                <a:latin typeface="+mn-lt"/>
                <a:ea typeface="+mn-ea"/>
                <a:cs typeface="Segoe UI Light" panose="020B0502040204020203" pitchFamily="34" charset="0"/>
              </a:rPr>
              <a:t>Case Studies: Digital Advice &amp; Intergenerational Wealth Transfer</a:t>
            </a:r>
          </a:p>
          <a:p>
            <a:pPr marL="457200" indent="-457200">
              <a:lnSpc>
                <a:spcPct val="85000"/>
              </a:lnSpc>
              <a:buFont typeface="+mj-lt"/>
              <a:buAutoNum type="arabicPeriod"/>
            </a:pPr>
            <a:r>
              <a:rPr lang="en-US" sz="1200" kern="1200" dirty="0">
                <a:solidFill>
                  <a:srgbClr val="333333"/>
                </a:solidFill>
                <a:latin typeface="+mn-lt"/>
                <a:ea typeface="+mn-ea"/>
                <a:cs typeface="Segoe UI Light" panose="020B0502040204020203" pitchFamily="34" charset="0"/>
              </a:rPr>
              <a:t>Organizational Transformation</a:t>
            </a:r>
          </a:p>
          <a:p>
            <a:pPr marL="457200" indent="-457200">
              <a:lnSpc>
                <a:spcPct val="85000"/>
              </a:lnSpc>
              <a:buFont typeface="+mj-lt"/>
              <a:buAutoNum type="arabicPeriod"/>
            </a:pPr>
            <a:r>
              <a:rPr lang="en-US" sz="1200" kern="1200" dirty="0">
                <a:solidFill>
                  <a:srgbClr val="333333"/>
                </a:solidFill>
                <a:latin typeface="+mn-lt"/>
                <a:ea typeface="+mn-ea"/>
                <a:cs typeface="Segoe UI Light" panose="020B0502040204020203" pitchFamily="34" charset="0"/>
              </a:rPr>
              <a:t>Big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E9CB1-200E-4CD2-A1CD-8342E616B44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732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5.wdp"/><Relationship Id="rId1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microsoft.com/office/2007/relationships/hdphoto" Target="../media/hdphoto7.wdp"/><Relationship Id="rId2" Type="http://schemas.openxmlformats.org/officeDocument/2006/relationships/image" Target="../media/image5.png"/><Relationship Id="rId16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0.png"/><Relationship Id="rId19" Type="http://schemas.microsoft.com/office/2007/relationships/hdphoto" Target="../media/hdphoto8.wdp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openxmlformats.org/officeDocument/2006/relationships/image" Target="../media/image12.png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D22B356D-F506-4D57-8014-394F4BAFCB33}"/>
              </a:ext>
            </a:extLst>
          </p:cNvPr>
          <p:cNvSpPr/>
          <p:nvPr userDrawn="1"/>
        </p:nvSpPr>
        <p:spPr>
          <a:xfrm rot="5400000">
            <a:off x="4831080" y="1356360"/>
            <a:ext cx="6858000" cy="4145280"/>
          </a:xfrm>
          <a:prstGeom prst="rtTriangle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7FDD73-AF14-400B-9B0A-B541BAA636EC}"/>
              </a:ext>
            </a:extLst>
          </p:cNvPr>
          <p:cNvSpPr/>
          <p:nvPr userDrawn="1"/>
        </p:nvSpPr>
        <p:spPr>
          <a:xfrm>
            <a:off x="0" y="0"/>
            <a:ext cx="6187440" cy="6858000"/>
          </a:xfrm>
          <a:prstGeom prst="rect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B0C227-13F8-4C27-8D60-004A00AC115F}"/>
              </a:ext>
            </a:extLst>
          </p:cNvPr>
          <p:cNvSpPr/>
          <p:nvPr userDrawn="1"/>
        </p:nvSpPr>
        <p:spPr>
          <a:xfrm>
            <a:off x="1075096" y="2933918"/>
            <a:ext cx="40401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148BF4-F73F-4D88-B131-CA27825E324F}"/>
              </a:ext>
            </a:extLst>
          </p:cNvPr>
          <p:cNvSpPr txBox="1"/>
          <p:nvPr userDrawn="1"/>
        </p:nvSpPr>
        <p:spPr>
          <a:xfrm>
            <a:off x="978666" y="3225446"/>
            <a:ext cx="4622927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For more information about DNA Behavior:</a:t>
            </a:r>
          </a:p>
          <a:p>
            <a:endParaRPr lang="en-US" sz="700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Contact:                                           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DNA Behavior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Atlanta, GA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(866) 791-8992</a:t>
            </a:r>
          </a:p>
          <a:p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inquiries@dnabehavior.com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www.dnabehavior.com</a:t>
            </a:r>
          </a:p>
          <a:p>
            <a:endParaRPr lang="id-ID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94208F3-B8B1-4B96-8AB3-B5599FD882AB}"/>
              </a:ext>
            </a:extLst>
          </p:cNvPr>
          <p:cNvGrpSpPr/>
          <p:nvPr userDrawn="1"/>
        </p:nvGrpSpPr>
        <p:grpSpPr>
          <a:xfrm>
            <a:off x="834517" y="4763251"/>
            <a:ext cx="136022" cy="90681"/>
            <a:chOff x="7892136" y="5451839"/>
            <a:chExt cx="240011" cy="160007"/>
          </a:xfrm>
        </p:grpSpPr>
        <p:sp>
          <p:nvSpPr>
            <p:cNvPr id="6" name="Shape 1151">
              <a:extLst>
                <a:ext uri="{FF2B5EF4-FFF2-40B4-BE49-F238E27FC236}">
                  <a16:creationId xmlns:a16="http://schemas.microsoft.com/office/drawing/2014/main" id="{5302D897-CABC-4B39-B19B-5D57FCF48564}"/>
                </a:ext>
              </a:extLst>
            </p:cNvPr>
            <p:cNvSpPr/>
            <p:nvPr/>
          </p:nvSpPr>
          <p:spPr>
            <a:xfrm>
              <a:off x="7892136" y="5451839"/>
              <a:ext cx="240011" cy="1600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13" y="103186"/>
                  </a:moveTo>
                  <a:lnTo>
                    <a:pt x="118947" y="109699"/>
                  </a:lnTo>
                  <a:lnTo>
                    <a:pt x="116582" y="114986"/>
                  </a:lnTo>
                  <a:lnTo>
                    <a:pt x="113060" y="118534"/>
                  </a:lnTo>
                  <a:lnTo>
                    <a:pt x="108725" y="119831"/>
                  </a:lnTo>
                  <a:lnTo>
                    <a:pt x="10702" y="119831"/>
                  </a:lnTo>
                  <a:lnTo>
                    <a:pt x="6372" y="118534"/>
                  </a:lnTo>
                  <a:lnTo>
                    <a:pt x="2989" y="114986"/>
                  </a:lnTo>
                  <a:lnTo>
                    <a:pt x="786" y="109699"/>
                  </a:lnTo>
                  <a:lnTo>
                    <a:pt x="0" y="103186"/>
                  </a:lnTo>
                  <a:lnTo>
                    <a:pt x="0" y="16630"/>
                  </a:lnTo>
                  <a:lnTo>
                    <a:pt x="792" y="9826"/>
                  </a:lnTo>
                  <a:lnTo>
                    <a:pt x="3035" y="4576"/>
                  </a:lnTo>
                  <a:lnTo>
                    <a:pt x="6529" y="1196"/>
                  </a:lnTo>
                  <a:lnTo>
                    <a:pt x="11074" y="0"/>
                  </a:lnTo>
                  <a:lnTo>
                    <a:pt x="108725" y="0"/>
                  </a:lnTo>
                  <a:lnTo>
                    <a:pt x="113267" y="1196"/>
                  </a:lnTo>
                  <a:lnTo>
                    <a:pt x="116766" y="4576"/>
                  </a:lnTo>
                  <a:lnTo>
                    <a:pt x="119016" y="9826"/>
                  </a:lnTo>
                  <a:lnTo>
                    <a:pt x="119813" y="16630"/>
                  </a:lnTo>
                  <a:lnTo>
                    <a:pt x="119813" y="103186"/>
                  </a:lnTo>
                  <a:close/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Shape 1152">
              <a:extLst>
                <a:ext uri="{FF2B5EF4-FFF2-40B4-BE49-F238E27FC236}">
                  <a16:creationId xmlns:a16="http://schemas.microsoft.com/office/drawing/2014/main" id="{ADD118F8-2FBE-4953-9215-038826A6962C}"/>
                </a:ext>
              </a:extLst>
            </p:cNvPr>
            <p:cNvSpPr/>
            <p:nvPr/>
          </p:nvSpPr>
          <p:spPr>
            <a:xfrm>
              <a:off x="7898039" y="5458177"/>
              <a:ext cx="228087" cy="869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88" y="0"/>
                  </a:moveTo>
                  <a:lnTo>
                    <a:pt x="62274" y="119866"/>
                  </a:lnTo>
                  <a:lnTo>
                    <a:pt x="0" y="0"/>
                  </a:lnTo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E00F3BC-30A9-48E7-ACC0-2C58599619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389" y="4976629"/>
            <a:ext cx="152277" cy="1522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892B02-B3D1-469B-8DB2-2083F4E1EC97}"/>
              </a:ext>
            </a:extLst>
          </p:cNvPr>
          <p:cNvSpPr txBox="1"/>
          <p:nvPr userDrawn="1"/>
        </p:nvSpPr>
        <p:spPr>
          <a:xfrm>
            <a:off x="1075096" y="2132892"/>
            <a:ext cx="2785704" cy="555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AU" sz="4400" b="1" dirty="0">
                <a:solidFill>
                  <a:srgbClr val="978246"/>
                </a:solidFill>
                <a:cs typeface="Calibri" panose="020F0502020204030204" pitchFamily="34" charset="0"/>
              </a:rPr>
              <a:t>Contact Us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6245DB1-A4C7-41EA-99E5-289903D011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0702" y="3"/>
            <a:ext cx="9131298" cy="6860721"/>
          </a:xfrm>
          <a:custGeom>
            <a:avLst/>
            <a:gdLst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31298 w 9131298"/>
              <a:gd name="connsiteY2" fmla="*/ 54907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1298" h="6860721">
                <a:moveTo>
                  <a:pt x="6879039" y="0"/>
                </a:moveTo>
                <a:lnTo>
                  <a:pt x="9131298" y="0"/>
                </a:lnTo>
                <a:lnTo>
                  <a:pt x="9131298" y="5490791"/>
                </a:lnTo>
                <a:lnTo>
                  <a:pt x="7757710" y="6860721"/>
                </a:lnTo>
                <a:lnTo>
                  <a:pt x="0" y="6860721"/>
                </a:ln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8DB9EB-34CD-4A3B-8071-5853A97C5C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95" y="106604"/>
            <a:ext cx="5766868" cy="179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5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eberg Slide with 91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6618288" y="0"/>
            <a:ext cx="5573712" cy="6858000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530350"/>
            <a:ext cx="6611938" cy="5327650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9" name="Freeform: Shape 35">
            <a:extLst>
              <a:ext uri="{FF2B5EF4-FFF2-40B4-BE49-F238E27FC236}">
                <a16:creationId xmlns:a16="http://schemas.microsoft.com/office/drawing/2014/main" id="{BEEC1D10-2A71-459C-8EDA-5345930AB818}"/>
              </a:ext>
            </a:extLst>
          </p:cNvPr>
          <p:cNvSpPr/>
          <p:nvPr userDrawn="1"/>
        </p:nvSpPr>
        <p:spPr>
          <a:xfrm>
            <a:off x="6612218" y="-11033"/>
            <a:ext cx="5579782" cy="6869033"/>
          </a:xfrm>
          <a:custGeom>
            <a:avLst/>
            <a:gdLst/>
            <a:ahLst/>
            <a:cxnLst/>
            <a:rect l="l" t="t" r="r" b="b"/>
            <a:pathLst>
              <a:path w="5579782" h="6857998">
                <a:moveTo>
                  <a:pt x="4721069" y="3850392"/>
                </a:moveTo>
                <a:cubicBezTo>
                  <a:pt x="4764820" y="3851496"/>
                  <a:pt x="4800368" y="3870112"/>
                  <a:pt x="4827714" y="3906238"/>
                </a:cubicBezTo>
                <a:cubicBezTo>
                  <a:pt x="4855058" y="3942365"/>
                  <a:pt x="4869151" y="3989377"/>
                  <a:pt x="4869992" y="4047274"/>
                </a:cubicBezTo>
                <a:lnTo>
                  <a:pt x="4869992" y="4052322"/>
                </a:lnTo>
                <a:cubicBezTo>
                  <a:pt x="4869256" y="4109010"/>
                  <a:pt x="4855584" y="4155285"/>
                  <a:pt x="4828976" y="4191149"/>
                </a:cubicBezTo>
                <a:cubicBezTo>
                  <a:pt x="4802367" y="4227013"/>
                  <a:pt x="4767240" y="4245523"/>
                  <a:pt x="4723594" y="4246680"/>
                </a:cubicBezTo>
                <a:cubicBezTo>
                  <a:pt x="4680946" y="4245418"/>
                  <a:pt x="4645714" y="4226487"/>
                  <a:pt x="4617896" y="4189887"/>
                </a:cubicBezTo>
                <a:cubicBezTo>
                  <a:pt x="4590078" y="4153287"/>
                  <a:pt x="4575669" y="4106591"/>
                  <a:pt x="4574670" y="4049798"/>
                </a:cubicBezTo>
                <a:lnTo>
                  <a:pt x="4574670" y="4044750"/>
                </a:lnTo>
                <a:cubicBezTo>
                  <a:pt x="4575090" y="3986958"/>
                  <a:pt x="4588132" y="3940367"/>
                  <a:pt x="4613794" y="3904976"/>
                </a:cubicBezTo>
                <a:cubicBezTo>
                  <a:pt x="4639456" y="3869586"/>
                  <a:pt x="4675214" y="3851391"/>
                  <a:pt x="4721069" y="3850392"/>
                </a:cubicBezTo>
                <a:close/>
                <a:moveTo>
                  <a:pt x="4723594" y="3572738"/>
                </a:moveTo>
                <a:cubicBezTo>
                  <a:pt x="4583084" y="3576262"/>
                  <a:pt x="4472232" y="3622853"/>
                  <a:pt x="4391040" y="3712512"/>
                </a:cubicBezTo>
                <a:cubicBezTo>
                  <a:pt x="4309847" y="3802171"/>
                  <a:pt x="4268410" y="3913758"/>
                  <a:pt x="4266727" y="4047274"/>
                </a:cubicBezTo>
                <a:lnTo>
                  <a:pt x="4266727" y="4052322"/>
                </a:lnTo>
                <a:cubicBezTo>
                  <a:pt x="4268620" y="4184628"/>
                  <a:pt x="4310268" y="4295479"/>
                  <a:pt x="4391671" y="4384875"/>
                </a:cubicBezTo>
                <a:cubicBezTo>
                  <a:pt x="4473074" y="4474271"/>
                  <a:pt x="4582874" y="4520758"/>
                  <a:pt x="4721069" y="4524333"/>
                </a:cubicBezTo>
                <a:cubicBezTo>
                  <a:pt x="4859370" y="4520652"/>
                  <a:pt x="4969590" y="4473746"/>
                  <a:pt x="5051730" y="4383613"/>
                </a:cubicBezTo>
                <a:cubicBezTo>
                  <a:pt x="5133869" y="4293481"/>
                  <a:pt x="5175938" y="4182209"/>
                  <a:pt x="5177936" y="4049798"/>
                </a:cubicBezTo>
                <a:lnTo>
                  <a:pt x="5177936" y="4044750"/>
                </a:lnTo>
                <a:cubicBezTo>
                  <a:pt x="5176200" y="3911339"/>
                  <a:pt x="5134868" y="3800173"/>
                  <a:pt x="5053938" y="3711250"/>
                </a:cubicBezTo>
                <a:cubicBezTo>
                  <a:pt x="4973008" y="3622327"/>
                  <a:pt x="4862894" y="3576156"/>
                  <a:pt x="4723594" y="3572738"/>
                </a:cubicBezTo>
                <a:close/>
                <a:moveTo>
                  <a:pt x="1179579" y="3078010"/>
                </a:moveTo>
                <a:cubicBezTo>
                  <a:pt x="1257459" y="3079482"/>
                  <a:pt x="1318774" y="3102410"/>
                  <a:pt x="1363525" y="3146792"/>
                </a:cubicBezTo>
                <a:cubicBezTo>
                  <a:pt x="1408276" y="3191175"/>
                  <a:pt x="1431098" y="3248178"/>
                  <a:pt x="1431992" y="3317802"/>
                </a:cubicBezTo>
                <a:lnTo>
                  <a:pt x="1431992" y="3322850"/>
                </a:lnTo>
                <a:cubicBezTo>
                  <a:pt x="1431308" y="3388740"/>
                  <a:pt x="1409327" y="3443114"/>
                  <a:pt x="1366049" y="3485971"/>
                </a:cubicBezTo>
                <a:cubicBezTo>
                  <a:pt x="1322771" y="3528829"/>
                  <a:pt x="1262297" y="3551020"/>
                  <a:pt x="1184628" y="3552545"/>
                </a:cubicBezTo>
                <a:cubicBezTo>
                  <a:pt x="1106748" y="3551231"/>
                  <a:pt x="1045433" y="3529250"/>
                  <a:pt x="1000682" y="3486603"/>
                </a:cubicBezTo>
                <a:cubicBezTo>
                  <a:pt x="955931" y="3443955"/>
                  <a:pt x="933109" y="3388530"/>
                  <a:pt x="932215" y="3320326"/>
                </a:cubicBezTo>
                <a:lnTo>
                  <a:pt x="932215" y="3315278"/>
                </a:lnTo>
                <a:cubicBezTo>
                  <a:pt x="932899" y="3245759"/>
                  <a:pt x="954880" y="3189177"/>
                  <a:pt x="998158" y="3145530"/>
                </a:cubicBezTo>
                <a:cubicBezTo>
                  <a:pt x="1041436" y="3101884"/>
                  <a:pt x="1101910" y="3079377"/>
                  <a:pt x="1179579" y="3078010"/>
                </a:cubicBezTo>
                <a:close/>
                <a:moveTo>
                  <a:pt x="3539779" y="2984617"/>
                </a:moveTo>
                <a:cubicBezTo>
                  <a:pt x="3583530" y="2985879"/>
                  <a:pt x="3619078" y="3004810"/>
                  <a:pt x="3646423" y="3041410"/>
                </a:cubicBezTo>
                <a:cubicBezTo>
                  <a:pt x="3673768" y="3078010"/>
                  <a:pt x="3687861" y="3124706"/>
                  <a:pt x="3688702" y="3181499"/>
                </a:cubicBezTo>
                <a:lnTo>
                  <a:pt x="3688702" y="3186547"/>
                </a:lnTo>
                <a:cubicBezTo>
                  <a:pt x="3687966" y="3243235"/>
                  <a:pt x="3674294" y="3289511"/>
                  <a:pt x="3647685" y="3325374"/>
                </a:cubicBezTo>
                <a:cubicBezTo>
                  <a:pt x="3621076" y="3361238"/>
                  <a:pt x="3585949" y="3379748"/>
                  <a:pt x="3542303" y="3380905"/>
                </a:cubicBezTo>
                <a:cubicBezTo>
                  <a:pt x="3499656" y="3379801"/>
                  <a:pt x="3464423" y="3361185"/>
                  <a:pt x="3436605" y="3325059"/>
                </a:cubicBezTo>
                <a:cubicBezTo>
                  <a:pt x="3408787" y="3288932"/>
                  <a:pt x="3394378" y="3241920"/>
                  <a:pt x="3393380" y="3184023"/>
                </a:cubicBezTo>
                <a:lnTo>
                  <a:pt x="3393380" y="3178975"/>
                </a:lnTo>
                <a:cubicBezTo>
                  <a:pt x="3393958" y="3122287"/>
                  <a:pt x="3407315" y="3076011"/>
                  <a:pt x="3433450" y="3040148"/>
                </a:cubicBezTo>
                <a:cubicBezTo>
                  <a:pt x="3459585" y="3004284"/>
                  <a:pt x="3495028" y="2985774"/>
                  <a:pt x="3539779" y="2984617"/>
                </a:cubicBezTo>
                <a:close/>
                <a:moveTo>
                  <a:pt x="4642822" y="2732205"/>
                </a:moveTo>
                <a:lnTo>
                  <a:pt x="3279794" y="4499092"/>
                </a:lnTo>
                <a:lnTo>
                  <a:pt x="3620551" y="4499092"/>
                </a:lnTo>
                <a:lnTo>
                  <a:pt x="4983579" y="2732205"/>
                </a:lnTo>
                <a:close/>
                <a:moveTo>
                  <a:pt x="2506030" y="2719584"/>
                </a:moveTo>
                <a:lnTo>
                  <a:pt x="1988585" y="2865983"/>
                </a:lnTo>
                <a:lnTo>
                  <a:pt x="2081978" y="3244602"/>
                </a:lnTo>
                <a:lnTo>
                  <a:pt x="2379825" y="3176451"/>
                </a:lnTo>
                <a:lnTo>
                  <a:pt x="2379825" y="4499092"/>
                </a:lnTo>
                <a:lnTo>
                  <a:pt x="2861932" y="4499092"/>
                </a:lnTo>
                <a:lnTo>
                  <a:pt x="2861932" y="2719584"/>
                </a:lnTo>
                <a:close/>
                <a:moveTo>
                  <a:pt x="3542303" y="2706963"/>
                </a:moveTo>
                <a:cubicBezTo>
                  <a:pt x="3401793" y="2710487"/>
                  <a:pt x="3290942" y="2757078"/>
                  <a:pt x="3209750" y="2846737"/>
                </a:cubicBezTo>
                <a:cubicBezTo>
                  <a:pt x="3128556" y="2936396"/>
                  <a:pt x="3087119" y="3047983"/>
                  <a:pt x="3085436" y="3181499"/>
                </a:cubicBezTo>
                <a:lnTo>
                  <a:pt x="3085436" y="3186547"/>
                </a:lnTo>
                <a:cubicBezTo>
                  <a:pt x="3087330" y="3319958"/>
                  <a:pt x="3128978" y="3431124"/>
                  <a:pt x="3210380" y="3520047"/>
                </a:cubicBezTo>
                <a:cubicBezTo>
                  <a:pt x="3291784" y="3608970"/>
                  <a:pt x="3401583" y="3655141"/>
                  <a:pt x="3539779" y="3658558"/>
                </a:cubicBezTo>
                <a:cubicBezTo>
                  <a:pt x="3678080" y="3655035"/>
                  <a:pt x="3788300" y="3608444"/>
                  <a:pt x="3870439" y="3518785"/>
                </a:cubicBezTo>
                <a:cubicBezTo>
                  <a:pt x="3952578" y="3429126"/>
                  <a:pt x="3994647" y="3317539"/>
                  <a:pt x="3996646" y="3184023"/>
                </a:cubicBezTo>
                <a:lnTo>
                  <a:pt x="3996646" y="3178975"/>
                </a:lnTo>
                <a:cubicBezTo>
                  <a:pt x="3994910" y="3046669"/>
                  <a:pt x="3953578" y="2935818"/>
                  <a:pt x="3872648" y="2846421"/>
                </a:cubicBezTo>
                <a:cubicBezTo>
                  <a:pt x="3791718" y="2757025"/>
                  <a:pt x="3681603" y="2710539"/>
                  <a:pt x="3542303" y="2706963"/>
                </a:cubicBezTo>
                <a:close/>
                <a:moveTo>
                  <a:pt x="1161910" y="2696867"/>
                </a:moveTo>
                <a:cubicBezTo>
                  <a:pt x="955879" y="2699233"/>
                  <a:pt x="788024" y="2757604"/>
                  <a:pt x="658348" y="2871978"/>
                </a:cubicBezTo>
                <a:cubicBezTo>
                  <a:pt x="528671" y="2986353"/>
                  <a:pt x="461781" y="3142533"/>
                  <a:pt x="457680" y="3340519"/>
                </a:cubicBezTo>
                <a:lnTo>
                  <a:pt x="457680" y="3345567"/>
                </a:lnTo>
                <a:cubicBezTo>
                  <a:pt x="460940" y="3520100"/>
                  <a:pt x="516891" y="3656297"/>
                  <a:pt x="625534" y="3754160"/>
                </a:cubicBezTo>
                <a:cubicBezTo>
                  <a:pt x="734177" y="3852022"/>
                  <a:pt x="875948" y="3901769"/>
                  <a:pt x="1050849" y="3903399"/>
                </a:cubicBezTo>
                <a:cubicBezTo>
                  <a:pt x="1129202" y="3902768"/>
                  <a:pt x="1199667" y="3889516"/>
                  <a:pt x="1262244" y="3863644"/>
                </a:cubicBezTo>
                <a:cubicBezTo>
                  <a:pt x="1324822" y="3837771"/>
                  <a:pt x="1378880" y="3803065"/>
                  <a:pt x="1424419" y="3759524"/>
                </a:cubicBezTo>
                <a:cubicBezTo>
                  <a:pt x="1413219" y="3874266"/>
                  <a:pt x="1380090" y="3964083"/>
                  <a:pt x="1325032" y="4028974"/>
                </a:cubicBezTo>
                <a:cubicBezTo>
                  <a:pt x="1269975" y="4093865"/>
                  <a:pt x="1192042" y="4126889"/>
                  <a:pt x="1091235" y="4128046"/>
                </a:cubicBezTo>
                <a:cubicBezTo>
                  <a:pt x="1021191" y="4128151"/>
                  <a:pt x="955563" y="4116582"/>
                  <a:pt x="894353" y="4093339"/>
                </a:cubicBezTo>
                <a:cubicBezTo>
                  <a:pt x="833143" y="4070096"/>
                  <a:pt x="772564" y="4034548"/>
                  <a:pt x="712616" y="3986695"/>
                </a:cubicBezTo>
                <a:lnTo>
                  <a:pt x="482921" y="4324927"/>
                </a:lnTo>
                <a:cubicBezTo>
                  <a:pt x="562851" y="4388872"/>
                  <a:pt x="652879" y="4439565"/>
                  <a:pt x="753002" y="4477006"/>
                </a:cubicBezTo>
                <a:cubicBezTo>
                  <a:pt x="853126" y="4514447"/>
                  <a:pt x="968394" y="4533588"/>
                  <a:pt x="1098807" y="4534430"/>
                </a:cubicBezTo>
                <a:cubicBezTo>
                  <a:pt x="1275777" y="4533137"/>
                  <a:pt x="1424980" y="4491972"/>
                  <a:pt x="1546419" y="4410935"/>
                </a:cubicBezTo>
                <a:cubicBezTo>
                  <a:pt x="1667857" y="4329898"/>
                  <a:pt x="1759848" y="4216748"/>
                  <a:pt x="1822390" y="4071487"/>
                </a:cubicBezTo>
                <a:cubicBezTo>
                  <a:pt x="1884932" y="3926225"/>
                  <a:pt x="1916344" y="3756610"/>
                  <a:pt x="1916624" y="3562642"/>
                </a:cubicBezTo>
                <a:lnTo>
                  <a:pt x="1916624" y="3557594"/>
                </a:lnTo>
                <a:cubicBezTo>
                  <a:pt x="1915835" y="3395787"/>
                  <a:pt x="1896588" y="3261903"/>
                  <a:pt x="1858884" y="3155942"/>
                </a:cubicBezTo>
                <a:cubicBezTo>
                  <a:pt x="1821180" y="3049982"/>
                  <a:pt x="1769751" y="2965949"/>
                  <a:pt x="1704597" y="2903845"/>
                </a:cubicBezTo>
                <a:cubicBezTo>
                  <a:pt x="1639549" y="2836693"/>
                  <a:pt x="1564561" y="2785474"/>
                  <a:pt x="1479635" y="2750189"/>
                </a:cubicBezTo>
                <a:cubicBezTo>
                  <a:pt x="1394708" y="2714904"/>
                  <a:pt x="1288800" y="2697130"/>
                  <a:pt x="1161910" y="2696867"/>
                </a:cubicBezTo>
                <a:close/>
                <a:moveTo>
                  <a:pt x="0" y="0"/>
                </a:moveTo>
                <a:lnTo>
                  <a:pt x="5579782" y="0"/>
                </a:lnTo>
                <a:lnTo>
                  <a:pt x="5579782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5FA1EF-EFFC-46EE-A8B9-0960ACDA0B8C}"/>
              </a:ext>
            </a:extLst>
          </p:cNvPr>
          <p:cNvSpPr/>
          <p:nvPr userDrawn="1"/>
        </p:nvSpPr>
        <p:spPr>
          <a:xfrm>
            <a:off x="7106946" y="4604104"/>
            <a:ext cx="4581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08BAC"/>
                </a:solidFill>
              </a:rPr>
              <a:t>Subtitle Text</a:t>
            </a:r>
            <a:endParaRPr lang="en-US" dirty="0">
              <a:solidFill>
                <a:srgbClr val="208BA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-11046"/>
            <a:ext cx="6612218" cy="153504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044387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Icebe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A92096-4965-4AF2-AD63-5C223BA450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714"/>
          <a:stretch/>
        </p:blipFill>
        <p:spPr>
          <a:xfrm>
            <a:off x="6612217" y="-1"/>
            <a:ext cx="5579784" cy="68579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6F441D-9DFF-4E70-BF93-2BA79805EB83}"/>
              </a:ext>
            </a:extLst>
          </p:cNvPr>
          <p:cNvSpPr/>
          <p:nvPr userDrawn="1"/>
        </p:nvSpPr>
        <p:spPr>
          <a:xfrm>
            <a:off x="0" y="0"/>
            <a:ext cx="6612219" cy="2741733"/>
          </a:xfrm>
          <a:prstGeom prst="rect">
            <a:avLst/>
          </a:prstGeom>
          <a:solidFill>
            <a:srgbClr val="F0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ttps://static1.squarespace.com/static/59006a571b631bf3f5ffc01a/590b350515d5dba8afdaffc0/5912c04015cf7dde1df0dde0/1510593665281/iceberg.png?format=2500w">
            <a:extLst>
              <a:ext uri="{FF2B5EF4-FFF2-40B4-BE49-F238E27FC236}">
                <a16:creationId xmlns:a16="http://schemas.microsoft.com/office/drawing/2014/main" id="{910A48FA-FB1A-4196-97B6-DCA0DDAB3E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r="13831"/>
          <a:stretch>
            <a:fillRect/>
          </a:stretch>
        </p:blipFill>
        <p:spPr bwMode="auto">
          <a:xfrm>
            <a:off x="0" y="1531020"/>
            <a:ext cx="6612219" cy="532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5776719-C5FD-45E7-AAE7-5ABF4997A1CC}"/>
              </a:ext>
            </a:extLst>
          </p:cNvPr>
          <p:cNvSpPr/>
          <p:nvPr userDrawn="1"/>
        </p:nvSpPr>
        <p:spPr>
          <a:xfrm>
            <a:off x="1614312" y="6296605"/>
            <a:ext cx="2797050" cy="426798"/>
          </a:xfrm>
          <a:prstGeom prst="roundRect">
            <a:avLst/>
          </a:prstGeom>
          <a:gradFill flip="none" rotWithShape="1">
            <a:gsLst>
              <a:gs pos="0">
                <a:srgbClr val="228DAE"/>
              </a:gs>
              <a:gs pos="100000">
                <a:srgbClr val="0C7C9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6B7244-7101-4E2A-B169-1722663F0466}"/>
              </a:ext>
            </a:extLst>
          </p:cNvPr>
          <p:cNvSpPr/>
          <p:nvPr userDrawn="1"/>
        </p:nvSpPr>
        <p:spPr>
          <a:xfrm>
            <a:off x="0" y="0"/>
            <a:ext cx="6612219" cy="2162432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rgbClr val="F0F9F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601021-4262-4CE5-949B-8A84E786DBC6}"/>
              </a:ext>
            </a:extLst>
          </p:cNvPr>
          <p:cNvSpPr txBox="1"/>
          <p:nvPr userDrawn="1"/>
        </p:nvSpPr>
        <p:spPr>
          <a:xfrm>
            <a:off x="566956" y="2127500"/>
            <a:ext cx="303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C7C9D"/>
                </a:solidFill>
              </a:rPr>
              <a:t>LEARNED SITUATIONAL BEHAVIOR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15B4C7-92B0-4689-B5F4-C140C521D101}"/>
              </a:ext>
            </a:extLst>
          </p:cNvPr>
          <p:cNvSpPr txBox="1"/>
          <p:nvPr userDrawn="1"/>
        </p:nvSpPr>
        <p:spPr>
          <a:xfrm>
            <a:off x="494727" y="4245880"/>
            <a:ext cx="15324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Automatic </a:t>
            </a:r>
          </a:p>
          <a:p>
            <a:r>
              <a:rPr lang="en-US" sz="1100" b="1" dirty="0">
                <a:solidFill>
                  <a:schemeClr val="bg1"/>
                </a:solidFill>
              </a:rPr>
              <a:t>Behavior Biases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D3A467-F227-4A18-9571-87F60C0194D0}"/>
              </a:ext>
            </a:extLst>
          </p:cNvPr>
          <p:cNvCxnSpPr>
            <a:cxnSpLocks/>
          </p:cNvCxnSpPr>
          <p:nvPr userDrawn="1"/>
        </p:nvCxnSpPr>
        <p:spPr>
          <a:xfrm>
            <a:off x="566956" y="4671775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3E2D153-1F5C-48BD-A287-D7093FE25520}"/>
              </a:ext>
            </a:extLst>
          </p:cNvPr>
          <p:cNvSpPr txBox="1"/>
          <p:nvPr userDrawn="1"/>
        </p:nvSpPr>
        <p:spPr>
          <a:xfrm>
            <a:off x="494727" y="3637953"/>
            <a:ext cx="303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</a:rPr>
              <a:t>NATURAL BEHAVIOR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45046D-1374-4B9C-84B2-072A2603D8E8}"/>
              </a:ext>
            </a:extLst>
          </p:cNvPr>
          <p:cNvSpPr txBox="1"/>
          <p:nvPr userDrawn="1"/>
        </p:nvSpPr>
        <p:spPr>
          <a:xfrm>
            <a:off x="494727" y="4791596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Learning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A03C1BD-3460-45C7-B328-8245CF5F13AD}"/>
              </a:ext>
            </a:extLst>
          </p:cNvPr>
          <p:cNvCxnSpPr>
            <a:cxnSpLocks/>
          </p:cNvCxnSpPr>
          <p:nvPr userDrawn="1"/>
        </p:nvCxnSpPr>
        <p:spPr>
          <a:xfrm>
            <a:off x="566956" y="5056852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8D3E82D-5DAE-4197-A15A-5833F35E7CBA}"/>
              </a:ext>
            </a:extLst>
          </p:cNvPr>
          <p:cNvSpPr txBox="1"/>
          <p:nvPr userDrawn="1"/>
        </p:nvSpPr>
        <p:spPr>
          <a:xfrm>
            <a:off x="494727" y="5174480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Risk Tolerance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ACAF5A4-06AB-41E8-8E4F-C855ADC1DDA7}"/>
              </a:ext>
            </a:extLst>
          </p:cNvPr>
          <p:cNvCxnSpPr>
            <a:cxnSpLocks/>
          </p:cNvCxnSpPr>
          <p:nvPr userDrawn="1"/>
        </p:nvCxnSpPr>
        <p:spPr>
          <a:xfrm>
            <a:off x="566956" y="5452093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183BD69-9DA8-45B7-AD8B-C7EAD23418BA}"/>
              </a:ext>
            </a:extLst>
          </p:cNvPr>
          <p:cNvSpPr txBox="1"/>
          <p:nvPr userDrawn="1"/>
        </p:nvSpPr>
        <p:spPr>
          <a:xfrm>
            <a:off x="494727" y="5543176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Leadership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2A460-0C86-4D50-9AA4-4C3CA0FF7AA4}"/>
              </a:ext>
            </a:extLst>
          </p:cNvPr>
          <p:cNvCxnSpPr>
            <a:cxnSpLocks/>
          </p:cNvCxnSpPr>
          <p:nvPr userDrawn="1"/>
        </p:nvCxnSpPr>
        <p:spPr>
          <a:xfrm>
            <a:off x="566956" y="5808432"/>
            <a:ext cx="2299811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7319EF6-6756-4C4A-A162-08AF540FB426}"/>
              </a:ext>
            </a:extLst>
          </p:cNvPr>
          <p:cNvSpPr txBox="1"/>
          <p:nvPr userDrawn="1"/>
        </p:nvSpPr>
        <p:spPr>
          <a:xfrm>
            <a:off x="4616680" y="4403693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Communication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6A99366-29B3-4708-8B74-4C0238900DC5}"/>
              </a:ext>
            </a:extLst>
          </p:cNvPr>
          <p:cNvCxnSpPr>
            <a:cxnSpLocks/>
          </p:cNvCxnSpPr>
          <p:nvPr userDrawn="1"/>
        </p:nvCxnSpPr>
        <p:spPr>
          <a:xfrm>
            <a:off x="4442508" y="4681306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52C1362-48A5-4A6F-BC9E-B088083751A8}"/>
              </a:ext>
            </a:extLst>
          </p:cNvPr>
          <p:cNvSpPr txBox="1"/>
          <p:nvPr userDrawn="1"/>
        </p:nvSpPr>
        <p:spPr>
          <a:xfrm>
            <a:off x="4616680" y="4788770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Talents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53ECDFD-546E-4928-B3FD-59779D7898E9}"/>
              </a:ext>
            </a:extLst>
          </p:cNvPr>
          <p:cNvCxnSpPr>
            <a:cxnSpLocks/>
          </p:cNvCxnSpPr>
          <p:nvPr userDrawn="1"/>
        </p:nvCxnSpPr>
        <p:spPr>
          <a:xfrm>
            <a:off x="4294188" y="5054026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23D3443-CFED-443E-9819-A751F9366AAC}"/>
              </a:ext>
            </a:extLst>
          </p:cNvPr>
          <p:cNvSpPr txBox="1"/>
          <p:nvPr userDrawn="1"/>
        </p:nvSpPr>
        <p:spPr>
          <a:xfrm>
            <a:off x="4616680" y="5171654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Decision-Making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9EAD9F8-F312-45A0-934B-04A656538753}"/>
              </a:ext>
            </a:extLst>
          </p:cNvPr>
          <p:cNvCxnSpPr>
            <a:cxnSpLocks/>
          </p:cNvCxnSpPr>
          <p:nvPr userDrawn="1"/>
        </p:nvCxnSpPr>
        <p:spPr>
          <a:xfrm>
            <a:off x="4086833" y="5436910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4BB78E2-A0A4-4D02-BED2-E0DE5DA91CF0}"/>
              </a:ext>
            </a:extLst>
          </p:cNvPr>
          <p:cNvSpPr/>
          <p:nvPr userDrawn="1"/>
        </p:nvSpPr>
        <p:spPr>
          <a:xfrm>
            <a:off x="0" y="553205"/>
            <a:ext cx="6971548" cy="461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 spc="-100" dirty="0">
                <a:solidFill>
                  <a:srgbClr val="7F7F7F"/>
                </a:solidFill>
                <a:cs typeface="Segoe UI Light" panose="020B0502040204020203" pitchFamily="34" charset="0"/>
              </a:rPr>
              <a:t>Universally Applicable Behavioral Insights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E0ECBBA-BC13-47FF-8FCB-6397AD71DAEC}"/>
              </a:ext>
            </a:extLst>
          </p:cNvPr>
          <p:cNvSpPr/>
          <p:nvPr userDrawn="1"/>
        </p:nvSpPr>
        <p:spPr>
          <a:xfrm>
            <a:off x="6612219" y="0"/>
            <a:ext cx="5579782" cy="6869033"/>
          </a:xfrm>
          <a:custGeom>
            <a:avLst/>
            <a:gdLst/>
            <a:ahLst/>
            <a:cxnLst/>
            <a:rect l="l" t="t" r="r" b="b"/>
            <a:pathLst>
              <a:path w="5579782" h="6857998">
                <a:moveTo>
                  <a:pt x="4721069" y="3850392"/>
                </a:moveTo>
                <a:cubicBezTo>
                  <a:pt x="4764820" y="3851496"/>
                  <a:pt x="4800368" y="3870112"/>
                  <a:pt x="4827714" y="3906238"/>
                </a:cubicBezTo>
                <a:cubicBezTo>
                  <a:pt x="4855058" y="3942365"/>
                  <a:pt x="4869151" y="3989377"/>
                  <a:pt x="4869992" y="4047274"/>
                </a:cubicBezTo>
                <a:lnTo>
                  <a:pt x="4869992" y="4052322"/>
                </a:lnTo>
                <a:cubicBezTo>
                  <a:pt x="4869256" y="4109010"/>
                  <a:pt x="4855584" y="4155285"/>
                  <a:pt x="4828976" y="4191149"/>
                </a:cubicBezTo>
                <a:cubicBezTo>
                  <a:pt x="4802367" y="4227013"/>
                  <a:pt x="4767240" y="4245523"/>
                  <a:pt x="4723594" y="4246680"/>
                </a:cubicBezTo>
                <a:cubicBezTo>
                  <a:pt x="4680946" y="4245418"/>
                  <a:pt x="4645714" y="4226487"/>
                  <a:pt x="4617896" y="4189887"/>
                </a:cubicBezTo>
                <a:cubicBezTo>
                  <a:pt x="4590078" y="4153287"/>
                  <a:pt x="4575669" y="4106591"/>
                  <a:pt x="4574670" y="4049798"/>
                </a:cubicBezTo>
                <a:lnTo>
                  <a:pt x="4574670" y="4044750"/>
                </a:lnTo>
                <a:cubicBezTo>
                  <a:pt x="4575090" y="3986958"/>
                  <a:pt x="4588132" y="3940367"/>
                  <a:pt x="4613794" y="3904976"/>
                </a:cubicBezTo>
                <a:cubicBezTo>
                  <a:pt x="4639456" y="3869586"/>
                  <a:pt x="4675214" y="3851391"/>
                  <a:pt x="4721069" y="3850392"/>
                </a:cubicBezTo>
                <a:close/>
                <a:moveTo>
                  <a:pt x="4723594" y="3572738"/>
                </a:moveTo>
                <a:cubicBezTo>
                  <a:pt x="4583084" y="3576262"/>
                  <a:pt x="4472232" y="3622853"/>
                  <a:pt x="4391040" y="3712512"/>
                </a:cubicBezTo>
                <a:cubicBezTo>
                  <a:pt x="4309847" y="3802171"/>
                  <a:pt x="4268410" y="3913758"/>
                  <a:pt x="4266727" y="4047274"/>
                </a:cubicBezTo>
                <a:lnTo>
                  <a:pt x="4266727" y="4052322"/>
                </a:lnTo>
                <a:cubicBezTo>
                  <a:pt x="4268620" y="4184628"/>
                  <a:pt x="4310268" y="4295479"/>
                  <a:pt x="4391671" y="4384875"/>
                </a:cubicBezTo>
                <a:cubicBezTo>
                  <a:pt x="4473074" y="4474271"/>
                  <a:pt x="4582874" y="4520758"/>
                  <a:pt x="4721069" y="4524333"/>
                </a:cubicBezTo>
                <a:cubicBezTo>
                  <a:pt x="4859370" y="4520652"/>
                  <a:pt x="4969590" y="4473746"/>
                  <a:pt x="5051730" y="4383613"/>
                </a:cubicBezTo>
                <a:cubicBezTo>
                  <a:pt x="5133869" y="4293481"/>
                  <a:pt x="5175938" y="4182209"/>
                  <a:pt x="5177936" y="4049798"/>
                </a:cubicBezTo>
                <a:lnTo>
                  <a:pt x="5177936" y="4044750"/>
                </a:lnTo>
                <a:cubicBezTo>
                  <a:pt x="5176200" y="3911339"/>
                  <a:pt x="5134868" y="3800173"/>
                  <a:pt x="5053938" y="3711250"/>
                </a:cubicBezTo>
                <a:cubicBezTo>
                  <a:pt x="4973008" y="3622327"/>
                  <a:pt x="4862894" y="3576156"/>
                  <a:pt x="4723594" y="3572738"/>
                </a:cubicBezTo>
                <a:close/>
                <a:moveTo>
                  <a:pt x="1179579" y="3078010"/>
                </a:moveTo>
                <a:cubicBezTo>
                  <a:pt x="1257459" y="3079482"/>
                  <a:pt x="1318774" y="3102410"/>
                  <a:pt x="1363525" y="3146792"/>
                </a:cubicBezTo>
                <a:cubicBezTo>
                  <a:pt x="1408276" y="3191175"/>
                  <a:pt x="1431098" y="3248178"/>
                  <a:pt x="1431992" y="3317802"/>
                </a:cubicBezTo>
                <a:lnTo>
                  <a:pt x="1431992" y="3322850"/>
                </a:lnTo>
                <a:cubicBezTo>
                  <a:pt x="1431308" y="3388740"/>
                  <a:pt x="1409327" y="3443114"/>
                  <a:pt x="1366049" y="3485971"/>
                </a:cubicBezTo>
                <a:cubicBezTo>
                  <a:pt x="1322771" y="3528829"/>
                  <a:pt x="1262297" y="3551020"/>
                  <a:pt x="1184628" y="3552545"/>
                </a:cubicBezTo>
                <a:cubicBezTo>
                  <a:pt x="1106748" y="3551231"/>
                  <a:pt x="1045433" y="3529250"/>
                  <a:pt x="1000682" y="3486603"/>
                </a:cubicBezTo>
                <a:cubicBezTo>
                  <a:pt x="955931" y="3443955"/>
                  <a:pt x="933109" y="3388530"/>
                  <a:pt x="932215" y="3320326"/>
                </a:cubicBezTo>
                <a:lnTo>
                  <a:pt x="932215" y="3315278"/>
                </a:lnTo>
                <a:cubicBezTo>
                  <a:pt x="932899" y="3245759"/>
                  <a:pt x="954880" y="3189177"/>
                  <a:pt x="998158" y="3145530"/>
                </a:cubicBezTo>
                <a:cubicBezTo>
                  <a:pt x="1041436" y="3101884"/>
                  <a:pt x="1101910" y="3079377"/>
                  <a:pt x="1179579" y="3078010"/>
                </a:cubicBezTo>
                <a:close/>
                <a:moveTo>
                  <a:pt x="3539779" y="2984617"/>
                </a:moveTo>
                <a:cubicBezTo>
                  <a:pt x="3583530" y="2985879"/>
                  <a:pt x="3619078" y="3004810"/>
                  <a:pt x="3646423" y="3041410"/>
                </a:cubicBezTo>
                <a:cubicBezTo>
                  <a:pt x="3673768" y="3078010"/>
                  <a:pt x="3687861" y="3124706"/>
                  <a:pt x="3688702" y="3181499"/>
                </a:cubicBezTo>
                <a:lnTo>
                  <a:pt x="3688702" y="3186547"/>
                </a:lnTo>
                <a:cubicBezTo>
                  <a:pt x="3687966" y="3243235"/>
                  <a:pt x="3674294" y="3289511"/>
                  <a:pt x="3647685" y="3325374"/>
                </a:cubicBezTo>
                <a:cubicBezTo>
                  <a:pt x="3621076" y="3361238"/>
                  <a:pt x="3585949" y="3379748"/>
                  <a:pt x="3542303" y="3380905"/>
                </a:cubicBezTo>
                <a:cubicBezTo>
                  <a:pt x="3499656" y="3379801"/>
                  <a:pt x="3464423" y="3361185"/>
                  <a:pt x="3436605" y="3325059"/>
                </a:cubicBezTo>
                <a:cubicBezTo>
                  <a:pt x="3408787" y="3288932"/>
                  <a:pt x="3394378" y="3241920"/>
                  <a:pt x="3393380" y="3184023"/>
                </a:cubicBezTo>
                <a:lnTo>
                  <a:pt x="3393380" y="3178975"/>
                </a:lnTo>
                <a:cubicBezTo>
                  <a:pt x="3393958" y="3122287"/>
                  <a:pt x="3407315" y="3076011"/>
                  <a:pt x="3433450" y="3040148"/>
                </a:cubicBezTo>
                <a:cubicBezTo>
                  <a:pt x="3459585" y="3004284"/>
                  <a:pt x="3495028" y="2985774"/>
                  <a:pt x="3539779" y="2984617"/>
                </a:cubicBezTo>
                <a:close/>
                <a:moveTo>
                  <a:pt x="4642822" y="2732205"/>
                </a:moveTo>
                <a:lnTo>
                  <a:pt x="3279794" y="4499092"/>
                </a:lnTo>
                <a:lnTo>
                  <a:pt x="3620551" y="4499092"/>
                </a:lnTo>
                <a:lnTo>
                  <a:pt x="4983579" y="2732205"/>
                </a:lnTo>
                <a:close/>
                <a:moveTo>
                  <a:pt x="2506030" y="2719584"/>
                </a:moveTo>
                <a:lnTo>
                  <a:pt x="1988585" y="2865983"/>
                </a:lnTo>
                <a:lnTo>
                  <a:pt x="2081978" y="3244602"/>
                </a:lnTo>
                <a:lnTo>
                  <a:pt x="2379825" y="3176451"/>
                </a:lnTo>
                <a:lnTo>
                  <a:pt x="2379825" y="4499092"/>
                </a:lnTo>
                <a:lnTo>
                  <a:pt x="2861932" y="4499092"/>
                </a:lnTo>
                <a:lnTo>
                  <a:pt x="2861932" y="2719584"/>
                </a:lnTo>
                <a:close/>
                <a:moveTo>
                  <a:pt x="3542303" y="2706963"/>
                </a:moveTo>
                <a:cubicBezTo>
                  <a:pt x="3401793" y="2710487"/>
                  <a:pt x="3290942" y="2757078"/>
                  <a:pt x="3209750" y="2846737"/>
                </a:cubicBezTo>
                <a:cubicBezTo>
                  <a:pt x="3128556" y="2936396"/>
                  <a:pt x="3087119" y="3047983"/>
                  <a:pt x="3085436" y="3181499"/>
                </a:cubicBezTo>
                <a:lnTo>
                  <a:pt x="3085436" y="3186547"/>
                </a:lnTo>
                <a:cubicBezTo>
                  <a:pt x="3087330" y="3319958"/>
                  <a:pt x="3128978" y="3431124"/>
                  <a:pt x="3210380" y="3520047"/>
                </a:cubicBezTo>
                <a:cubicBezTo>
                  <a:pt x="3291784" y="3608970"/>
                  <a:pt x="3401583" y="3655141"/>
                  <a:pt x="3539779" y="3658558"/>
                </a:cubicBezTo>
                <a:cubicBezTo>
                  <a:pt x="3678080" y="3655035"/>
                  <a:pt x="3788300" y="3608444"/>
                  <a:pt x="3870439" y="3518785"/>
                </a:cubicBezTo>
                <a:cubicBezTo>
                  <a:pt x="3952578" y="3429126"/>
                  <a:pt x="3994647" y="3317539"/>
                  <a:pt x="3996646" y="3184023"/>
                </a:cubicBezTo>
                <a:lnTo>
                  <a:pt x="3996646" y="3178975"/>
                </a:lnTo>
                <a:cubicBezTo>
                  <a:pt x="3994910" y="3046669"/>
                  <a:pt x="3953578" y="2935818"/>
                  <a:pt x="3872648" y="2846421"/>
                </a:cubicBezTo>
                <a:cubicBezTo>
                  <a:pt x="3791718" y="2757025"/>
                  <a:pt x="3681603" y="2710539"/>
                  <a:pt x="3542303" y="2706963"/>
                </a:cubicBezTo>
                <a:close/>
                <a:moveTo>
                  <a:pt x="1161910" y="2696867"/>
                </a:moveTo>
                <a:cubicBezTo>
                  <a:pt x="955879" y="2699233"/>
                  <a:pt x="788024" y="2757604"/>
                  <a:pt x="658348" y="2871978"/>
                </a:cubicBezTo>
                <a:cubicBezTo>
                  <a:pt x="528671" y="2986353"/>
                  <a:pt x="461781" y="3142533"/>
                  <a:pt x="457680" y="3340519"/>
                </a:cubicBezTo>
                <a:lnTo>
                  <a:pt x="457680" y="3345567"/>
                </a:lnTo>
                <a:cubicBezTo>
                  <a:pt x="460940" y="3520100"/>
                  <a:pt x="516891" y="3656297"/>
                  <a:pt x="625534" y="3754160"/>
                </a:cubicBezTo>
                <a:cubicBezTo>
                  <a:pt x="734177" y="3852022"/>
                  <a:pt x="875948" y="3901769"/>
                  <a:pt x="1050849" y="3903399"/>
                </a:cubicBezTo>
                <a:cubicBezTo>
                  <a:pt x="1129202" y="3902768"/>
                  <a:pt x="1199667" y="3889516"/>
                  <a:pt x="1262244" y="3863644"/>
                </a:cubicBezTo>
                <a:cubicBezTo>
                  <a:pt x="1324822" y="3837771"/>
                  <a:pt x="1378880" y="3803065"/>
                  <a:pt x="1424419" y="3759524"/>
                </a:cubicBezTo>
                <a:cubicBezTo>
                  <a:pt x="1413219" y="3874266"/>
                  <a:pt x="1380090" y="3964083"/>
                  <a:pt x="1325032" y="4028974"/>
                </a:cubicBezTo>
                <a:cubicBezTo>
                  <a:pt x="1269975" y="4093865"/>
                  <a:pt x="1192042" y="4126889"/>
                  <a:pt x="1091235" y="4128046"/>
                </a:cubicBezTo>
                <a:cubicBezTo>
                  <a:pt x="1021191" y="4128151"/>
                  <a:pt x="955563" y="4116582"/>
                  <a:pt x="894353" y="4093339"/>
                </a:cubicBezTo>
                <a:cubicBezTo>
                  <a:pt x="833143" y="4070096"/>
                  <a:pt x="772564" y="4034548"/>
                  <a:pt x="712616" y="3986695"/>
                </a:cubicBezTo>
                <a:lnTo>
                  <a:pt x="482921" y="4324927"/>
                </a:lnTo>
                <a:cubicBezTo>
                  <a:pt x="562851" y="4388872"/>
                  <a:pt x="652879" y="4439565"/>
                  <a:pt x="753002" y="4477006"/>
                </a:cubicBezTo>
                <a:cubicBezTo>
                  <a:pt x="853126" y="4514447"/>
                  <a:pt x="968394" y="4533588"/>
                  <a:pt x="1098807" y="4534430"/>
                </a:cubicBezTo>
                <a:cubicBezTo>
                  <a:pt x="1275777" y="4533137"/>
                  <a:pt x="1424980" y="4491972"/>
                  <a:pt x="1546419" y="4410935"/>
                </a:cubicBezTo>
                <a:cubicBezTo>
                  <a:pt x="1667857" y="4329898"/>
                  <a:pt x="1759848" y="4216748"/>
                  <a:pt x="1822390" y="4071487"/>
                </a:cubicBezTo>
                <a:cubicBezTo>
                  <a:pt x="1884932" y="3926225"/>
                  <a:pt x="1916344" y="3756610"/>
                  <a:pt x="1916624" y="3562642"/>
                </a:cubicBezTo>
                <a:lnTo>
                  <a:pt x="1916624" y="3557594"/>
                </a:lnTo>
                <a:cubicBezTo>
                  <a:pt x="1915835" y="3395787"/>
                  <a:pt x="1896588" y="3261903"/>
                  <a:pt x="1858884" y="3155942"/>
                </a:cubicBezTo>
                <a:cubicBezTo>
                  <a:pt x="1821180" y="3049982"/>
                  <a:pt x="1769751" y="2965949"/>
                  <a:pt x="1704597" y="2903845"/>
                </a:cubicBezTo>
                <a:cubicBezTo>
                  <a:pt x="1639549" y="2836693"/>
                  <a:pt x="1564561" y="2785474"/>
                  <a:pt x="1479635" y="2750189"/>
                </a:cubicBezTo>
                <a:cubicBezTo>
                  <a:pt x="1394708" y="2714904"/>
                  <a:pt x="1288800" y="2697130"/>
                  <a:pt x="1161910" y="2696867"/>
                </a:cubicBezTo>
                <a:close/>
                <a:moveTo>
                  <a:pt x="0" y="0"/>
                </a:moveTo>
                <a:lnTo>
                  <a:pt x="5579782" y="0"/>
                </a:lnTo>
                <a:lnTo>
                  <a:pt x="5579782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F527057-FC2F-480F-8860-420D743062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95E48E0-7E0C-4E6E-99F2-F2587BB7F01A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A54F4A7-D037-45BA-BA91-06681012463A}"/>
              </a:ext>
            </a:extLst>
          </p:cNvPr>
          <p:cNvSpPr/>
          <p:nvPr userDrawn="1"/>
        </p:nvSpPr>
        <p:spPr>
          <a:xfrm>
            <a:off x="7106946" y="4604104"/>
            <a:ext cx="4581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08BAC"/>
                </a:solidFill>
              </a:rPr>
              <a:t>Predictive Results Usable for the Long Term</a:t>
            </a:r>
            <a:endParaRPr lang="en-US" dirty="0">
              <a:solidFill>
                <a:srgbClr val="208BA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742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Icebe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634BA5-53AA-4EDB-A6D3-B4FBB492F7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714"/>
          <a:stretch/>
        </p:blipFill>
        <p:spPr>
          <a:xfrm>
            <a:off x="6612217" y="-1"/>
            <a:ext cx="5579784" cy="68579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FCD069-DF80-4E10-A034-88AA659517A6}"/>
              </a:ext>
            </a:extLst>
          </p:cNvPr>
          <p:cNvSpPr/>
          <p:nvPr userDrawn="1"/>
        </p:nvSpPr>
        <p:spPr>
          <a:xfrm>
            <a:off x="0" y="0"/>
            <a:ext cx="6612219" cy="2741733"/>
          </a:xfrm>
          <a:prstGeom prst="rect">
            <a:avLst/>
          </a:prstGeom>
          <a:solidFill>
            <a:srgbClr val="F0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ttps://static1.squarespace.com/static/59006a571b631bf3f5ffc01a/590b350515d5dba8afdaffc0/5912c04015cf7dde1df0dde0/1510593665281/iceberg.png?format=2500w">
            <a:extLst>
              <a:ext uri="{FF2B5EF4-FFF2-40B4-BE49-F238E27FC236}">
                <a16:creationId xmlns:a16="http://schemas.microsoft.com/office/drawing/2014/main" id="{26FCEEB4-4AAB-41A5-8740-E4E3FC15FD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r="13831"/>
          <a:stretch>
            <a:fillRect/>
          </a:stretch>
        </p:blipFill>
        <p:spPr bwMode="auto">
          <a:xfrm>
            <a:off x="0" y="1531020"/>
            <a:ext cx="6612219" cy="532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92F8B1F-5E9F-4D93-B8DA-A7C4A9C2C90F}"/>
              </a:ext>
            </a:extLst>
          </p:cNvPr>
          <p:cNvSpPr/>
          <p:nvPr userDrawn="1"/>
        </p:nvSpPr>
        <p:spPr>
          <a:xfrm>
            <a:off x="1614312" y="6296605"/>
            <a:ext cx="2797050" cy="426798"/>
          </a:xfrm>
          <a:prstGeom prst="roundRect">
            <a:avLst/>
          </a:prstGeom>
          <a:gradFill flip="none" rotWithShape="1">
            <a:gsLst>
              <a:gs pos="0">
                <a:srgbClr val="228DAE"/>
              </a:gs>
              <a:gs pos="100000">
                <a:srgbClr val="0C7C9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8A539D-C1C8-47CF-90DE-A8268E0D8F3C}"/>
              </a:ext>
            </a:extLst>
          </p:cNvPr>
          <p:cNvSpPr/>
          <p:nvPr userDrawn="1"/>
        </p:nvSpPr>
        <p:spPr>
          <a:xfrm>
            <a:off x="0" y="0"/>
            <a:ext cx="6612219" cy="2162432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rgbClr val="F0F9F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2AA298-2575-4FD3-AA8B-C78DFA575507}"/>
              </a:ext>
            </a:extLst>
          </p:cNvPr>
          <p:cNvSpPr txBox="1"/>
          <p:nvPr userDrawn="1"/>
        </p:nvSpPr>
        <p:spPr>
          <a:xfrm>
            <a:off x="566956" y="2127500"/>
            <a:ext cx="303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C7C9D"/>
                </a:solidFill>
              </a:rPr>
              <a:t>LEARNED SITUATIONAL BEHAVIOR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260D65-51BD-424C-BBC0-BA39F0782910}"/>
              </a:ext>
            </a:extLst>
          </p:cNvPr>
          <p:cNvCxnSpPr>
            <a:cxnSpLocks/>
          </p:cNvCxnSpPr>
          <p:nvPr userDrawn="1"/>
        </p:nvCxnSpPr>
        <p:spPr>
          <a:xfrm>
            <a:off x="566956" y="4671775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B7AE8EF-6C5D-4145-8CF2-FC2F6622B579}"/>
              </a:ext>
            </a:extLst>
          </p:cNvPr>
          <p:cNvSpPr txBox="1"/>
          <p:nvPr userDrawn="1"/>
        </p:nvSpPr>
        <p:spPr>
          <a:xfrm>
            <a:off x="494727" y="3637953"/>
            <a:ext cx="303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</a:rPr>
              <a:t>NATURAL BEHAVIOR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D8C8202-734C-4CA3-A27E-98D3E15137F1}"/>
              </a:ext>
            </a:extLst>
          </p:cNvPr>
          <p:cNvCxnSpPr>
            <a:cxnSpLocks/>
          </p:cNvCxnSpPr>
          <p:nvPr userDrawn="1"/>
        </p:nvCxnSpPr>
        <p:spPr>
          <a:xfrm>
            <a:off x="566956" y="5056852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30AC0B-1106-47EE-9B57-63947767D3A3}"/>
              </a:ext>
            </a:extLst>
          </p:cNvPr>
          <p:cNvCxnSpPr>
            <a:cxnSpLocks/>
          </p:cNvCxnSpPr>
          <p:nvPr userDrawn="1"/>
        </p:nvCxnSpPr>
        <p:spPr>
          <a:xfrm>
            <a:off x="566956" y="5452093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9B3763-FFF2-4B83-99CE-B6542C0BA7FD}"/>
              </a:ext>
            </a:extLst>
          </p:cNvPr>
          <p:cNvCxnSpPr>
            <a:cxnSpLocks/>
          </p:cNvCxnSpPr>
          <p:nvPr userDrawn="1"/>
        </p:nvCxnSpPr>
        <p:spPr>
          <a:xfrm>
            <a:off x="566956" y="5808432"/>
            <a:ext cx="2299811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82EDED-EE59-4496-8601-DDC7969D2777}"/>
              </a:ext>
            </a:extLst>
          </p:cNvPr>
          <p:cNvCxnSpPr>
            <a:cxnSpLocks/>
          </p:cNvCxnSpPr>
          <p:nvPr userDrawn="1"/>
        </p:nvCxnSpPr>
        <p:spPr>
          <a:xfrm>
            <a:off x="4442508" y="4681306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2C85E58-3859-4D41-A6FE-DE5BD7666E24}"/>
              </a:ext>
            </a:extLst>
          </p:cNvPr>
          <p:cNvCxnSpPr>
            <a:cxnSpLocks/>
          </p:cNvCxnSpPr>
          <p:nvPr userDrawn="1"/>
        </p:nvCxnSpPr>
        <p:spPr>
          <a:xfrm>
            <a:off x="4294188" y="5054026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F595727-1590-4E1B-88F4-322EFD285CBE}"/>
              </a:ext>
            </a:extLst>
          </p:cNvPr>
          <p:cNvCxnSpPr>
            <a:cxnSpLocks/>
          </p:cNvCxnSpPr>
          <p:nvPr userDrawn="1"/>
        </p:nvCxnSpPr>
        <p:spPr>
          <a:xfrm>
            <a:off x="4086833" y="5436910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576C1E1-911D-489C-BDAA-B956C58EABB1}"/>
              </a:ext>
            </a:extLst>
          </p:cNvPr>
          <p:cNvSpPr/>
          <p:nvPr userDrawn="1"/>
        </p:nvSpPr>
        <p:spPr>
          <a:xfrm>
            <a:off x="6612219" y="0"/>
            <a:ext cx="5579782" cy="6869033"/>
          </a:xfrm>
          <a:custGeom>
            <a:avLst/>
            <a:gdLst/>
            <a:ahLst/>
            <a:cxnLst/>
            <a:rect l="l" t="t" r="r" b="b"/>
            <a:pathLst>
              <a:path w="5579782" h="6857998">
                <a:moveTo>
                  <a:pt x="4721069" y="3850392"/>
                </a:moveTo>
                <a:cubicBezTo>
                  <a:pt x="4764820" y="3851496"/>
                  <a:pt x="4800368" y="3870112"/>
                  <a:pt x="4827714" y="3906238"/>
                </a:cubicBezTo>
                <a:cubicBezTo>
                  <a:pt x="4855058" y="3942365"/>
                  <a:pt x="4869151" y="3989377"/>
                  <a:pt x="4869992" y="4047274"/>
                </a:cubicBezTo>
                <a:lnTo>
                  <a:pt x="4869992" y="4052322"/>
                </a:lnTo>
                <a:cubicBezTo>
                  <a:pt x="4869256" y="4109010"/>
                  <a:pt x="4855584" y="4155285"/>
                  <a:pt x="4828976" y="4191149"/>
                </a:cubicBezTo>
                <a:cubicBezTo>
                  <a:pt x="4802367" y="4227013"/>
                  <a:pt x="4767240" y="4245523"/>
                  <a:pt x="4723594" y="4246680"/>
                </a:cubicBezTo>
                <a:cubicBezTo>
                  <a:pt x="4680946" y="4245418"/>
                  <a:pt x="4645714" y="4226487"/>
                  <a:pt x="4617896" y="4189887"/>
                </a:cubicBezTo>
                <a:cubicBezTo>
                  <a:pt x="4590078" y="4153287"/>
                  <a:pt x="4575669" y="4106591"/>
                  <a:pt x="4574670" y="4049798"/>
                </a:cubicBezTo>
                <a:lnTo>
                  <a:pt x="4574670" y="4044750"/>
                </a:lnTo>
                <a:cubicBezTo>
                  <a:pt x="4575090" y="3986958"/>
                  <a:pt x="4588132" y="3940367"/>
                  <a:pt x="4613794" y="3904976"/>
                </a:cubicBezTo>
                <a:cubicBezTo>
                  <a:pt x="4639456" y="3869586"/>
                  <a:pt x="4675214" y="3851391"/>
                  <a:pt x="4721069" y="3850392"/>
                </a:cubicBezTo>
                <a:close/>
                <a:moveTo>
                  <a:pt x="4723594" y="3572738"/>
                </a:moveTo>
                <a:cubicBezTo>
                  <a:pt x="4583084" y="3576262"/>
                  <a:pt x="4472232" y="3622853"/>
                  <a:pt x="4391040" y="3712512"/>
                </a:cubicBezTo>
                <a:cubicBezTo>
                  <a:pt x="4309847" y="3802171"/>
                  <a:pt x="4268410" y="3913758"/>
                  <a:pt x="4266727" y="4047274"/>
                </a:cubicBezTo>
                <a:lnTo>
                  <a:pt x="4266727" y="4052322"/>
                </a:lnTo>
                <a:cubicBezTo>
                  <a:pt x="4268620" y="4184628"/>
                  <a:pt x="4310268" y="4295479"/>
                  <a:pt x="4391671" y="4384875"/>
                </a:cubicBezTo>
                <a:cubicBezTo>
                  <a:pt x="4473074" y="4474271"/>
                  <a:pt x="4582874" y="4520758"/>
                  <a:pt x="4721069" y="4524333"/>
                </a:cubicBezTo>
                <a:cubicBezTo>
                  <a:pt x="4859370" y="4520652"/>
                  <a:pt x="4969590" y="4473746"/>
                  <a:pt x="5051730" y="4383613"/>
                </a:cubicBezTo>
                <a:cubicBezTo>
                  <a:pt x="5133869" y="4293481"/>
                  <a:pt x="5175938" y="4182209"/>
                  <a:pt x="5177936" y="4049798"/>
                </a:cubicBezTo>
                <a:lnTo>
                  <a:pt x="5177936" y="4044750"/>
                </a:lnTo>
                <a:cubicBezTo>
                  <a:pt x="5176200" y="3911339"/>
                  <a:pt x="5134868" y="3800173"/>
                  <a:pt x="5053938" y="3711250"/>
                </a:cubicBezTo>
                <a:cubicBezTo>
                  <a:pt x="4973008" y="3622327"/>
                  <a:pt x="4862894" y="3576156"/>
                  <a:pt x="4723594" y="3572738"/>
                </a:cubicBezTo>
                <a:close/>
                <a:moveTo>
                  <a:pt x="1179579" y="3078010"/>
                </a:moveTo>
                <a:cubicBezTo>
                  <a:pt x="1257459" y="3079482"/>
                  <a:pt x="1318774" y="3102410"/>
                  <a:pt x="1363525" y="3146792"/>
                </a:cubicBezTo>
                <a:cubicBezTo>
                  <a:pt x="1408276" y="3191175"/>
                  <a:pt x="1431098" y="3248178"/>
                  <a:pt x="1431992" y="3317802"/>
                </a:cubicBezTo>
                <a:lnTo>
                  <a:pt x="1431992" y="3322850"/>
                </a:lnTo>
                <a:cubicBezTo>
                  <a:pt x="1431308" y="3388740"/>
                  <a:pt x="1409327" y="3443114"/>
                  <a:pt x="1366049" y="3485971"/>
                </a:cubicBezTo>
                <a:cubicBezTo>
                  <a:pt x="1322771" y="3528829"/>
                  <a:pt x="1262297" y="3551020"/>
                  <a:pt x="1184628" y="3552545"/>
                </a:cubicBezTo>
                <a:cubicBezTo>
                  <a:pt x="1106748" y="3551231"/>
                  <a:pt x="1045433" y="3529250"/>
                  <a:pt x="1000682" y="3486603"/>
                </a:cubicBezTo>
                <a:cubicBezTo>
                  <a:pt x="955931" y="3443955"/>
                  <a:pt x="933109" y="3388530"/>
                  <a:pt x="932215" y="3320326"/>
                </a:cubicBezTo>
                <a:lnTo>
                  <a:pt x="932215" y="3315278"/>
                </a:lnTo>
                <a:cubicBezTo>
                  <a:pt x="932899" y="3245759"/>
                  <a:pt x="954880" y="3189177"/>
                  <a:pt x="998158" y="3145530"/>
                </a:cubicBezTo>
                <a:cubicBezTo>
                  <a:pt x="1041436" y="3101884"/>
                  <a:pt x="1101910" y="3079377"/>
                  <a:pt x="1179579" y="3078010"/>
                </a:cubicBezTo>
                <a:close/>
                <a:moveTo>
                  <a:pt x="3539779" y="2984617"/>
                </a:moveTo>
                <a:cubicBezTo>
                  <a:pt x="3583530" y="2985879"/>
                  <a:pt x="3619078" y="3004810"/>
                  <a:pt x="3646423" y="3041410"/>
                </a:cubicBezTo>
                <a:cubicBezTo>
                  <a:pt x="3673768" y="3078010"/>
                  <a:pt x="3687861" y="3124706"/>
                  <a:pt x="3688702" y="3181499"/>
                </a:cubicBezTo>
                <a:lnTo>
                  <a:pt x="3688702" y="3186547"/>
                </a:lnTo>
                <a:cubicBezTo>
                  <a:pt x="3687966" y="3243235"/>
                  <a:pt x="3674294" y="3289511"/>
                  <a:pt x="3647685" y="3325374"/>
                </a:cubicBezTo>
                <a:cubicBezTo>
                  <a:pt x="3621076" y="3361238"/>
                  <a:pt x="3585949" y="3379748"/>
                  <a:pt x="3542303" y="3380905"/>
                </a:cubicBezTo>
                <a:cubicBezTo>
                  <a:pt x="3499656" y="3379801"/>
                  <a:pt x="3464423" y="3361185"/>
                  <a:pt x="3436605" y="3325059"/>
                </a:cubicBezTo>
                <a:cubicBezTo>
                  <a:pt x="3408787" y="3288932"/>
                  <a:pt x="3394378" y="3241920"/>
                  <a:pt x="3393380" y="3184023"/>
                </a:cubicBezTo>
                <a:lnTo>
                  <a:pt x="3393380" y="3178975"/>
                </a:lnTo>
                <a:cubicBezTo>
                  <a:pt x="3393958" y="3122287"/>
                  <a:pt x="3407315" y="3076011"/>
                  <a:pt x="3433450" y="3040148"/>
                </a:cubicBezTo>
                <a:cubicBezTo>
                  <a:pt x="3459585" y="3004284"/>
                  <a:pt x="3495028" y="2985774"/>
                  <a:pt x="3539779" y="2984617"/>
                </a:cubicBezTo>
                <a:close/>
                <a:moveTo>
                  <a:pt x="4642822" y="2732205"/>
                </a:moveTo>
                <a:lnTo>
                  <a:pt x="3279794" y="4499092"/>
                </a:lnTo>
                <a:lnTo>
                  <a:pt x="3620551" y="4499092"/>
                </a:lnTo>
                <a:lnTo>
                  <a:pt x="4983579" y="2732205"/>
                </a:lnTo>
                <a:close/>
                <a:moveTo>
                  <a:pt x="2506030" y="2719584"/>
                </a:moveTo>
                <a:lnTo>
                  <a:pt x="1988585" y="2865983"/>
                </a:lnTo>
                <a:lnTo>
                  <a:pt x="2081978" y="3244602"/>
                </a:lnTo>
                <a:lnTo>
                  <a:pt x="2379825" y="3176451"/>
                </a:lnTo>
                <a:lnTo>
                  <a:pt x="2379825" y="4499092"/>
                </a:lnTo>
                <a:lnTo>
                  <a:pt x="2861932" y="4499092"/>
                </a:lnTo>
                <a:lnTo>
                  <a:pt x="2861932" y="2719584"/>
                </a:lnTo>
                <a:close/>
                <a:moveTo>
                  <a:pt x="3542303" y="2706963"/>
                </a:moveTo>
                <a:cubicBezTo>
                  <a:pt x="3401793" y="2710487"/>
                  <a:pt x="3290942" y="2757078"/>
                  <a:pt x="3209750" y="2846737"/>
                </a:cubicBezTo>
                <a:cubicBezTo>
                  <a:pt x="3128556" y="2936396"/>
                  <a:pt x="3087119" y="3047983"/>
                  <a:pt x="3085436" y="3181499"/>
                </a:cubicBezTo>
                <a:lnTo>
                  <a:pt x="3085436" y="3186547"/>
                </a:lnTo>
                <a:cubicBezTo>
                  <a:pt x="3087330" y="3319958"/>
                  <a:pt x="3128978" y="3431124"/>
                  <a:pt x="3210380" y="3520047"/>
                </a:cubicBezTo>
                <a:cubicBezTo>
                  <a:pt x="3291784" y="3608970"/>
                  <a:pt x="3401583" y="3655141"/>
                  <a:pt x="3539779" y="3658558"/>
                </a:cubicBezTo>
                <a:cubicBezTo>
                  <a:pt x="3678080" y="3655035"/>
                  <a:pt x="3788300" y="3608444"/>
                  <a:pt x="3870439" y="3518785"/>
                </a:cubicBezTo>
                <a:cubicBezTo>
                  <a:pt x="3952578" y="3429126"/>
                  <a:pt x="3994647" y="3317539"/>
                  <a:pt x="3996646" y="3184023"/>
                </a:cubicBezTo>
                <a:lnTo>
                  <a:pt x="3996646" y="3178975"/>
                </a:lnTo>
                <a:cubicBezTo>
                  <a:pt x="3994910" y="3046669"/>
                  <a:pt x="3953578" y="2935818"/>
                  <a:pt x="3872648" y="2846421"/>
                </a:cubicBezTo>
                <a:cubicBezTo>
                  <a:pt x="3791718" y="2757025"/>
                  <a:pt x="3681603" y="2710539"/>
                  <a:pt x="3542303" y="2706963"/>
                </a:cubicBezTo>
                <a:close/>
                <a:moveTo>
                  <a:pt x="1161910" y="2696867"/>
                </a:moveTo>
                <a:cubicBezTo>
                  <a:pt x="955879" y="2699233"/>
                  <a:pt x="788024" y="2757604"/>
                  <a:pt x="658348" y="2871978"/>
                </a:cubicBezTo>
                <a:cubicBezTo>
                  <a:pt x="528671" y="2986353"/>
                  <a:pt x="461781" y="3142533"/>
                  <a:pt x="457680" y="3340519"/>
                </a:cubicBezTo>
                <a:lnTo>
                  <a:pt x="457680" y="3345567"/>
                </a:lnTo>
                <a:cubicBezTo>
                  <a:pt x="460940" y="3520100"/>
                  <a:pt x="516891" y="3656297"/>
                  <a:pt x="625534" y="3754160"/>
                </a:cubicBezTo>
                <a:cubicBezTo>
                  <a:pt x="734177" y="3852022"/>
                  <a:pt x="875948" y="3901769"/>
                  <a:pt x="1050849" y="3903399"/>
                </a:cubicBezTo>
                <a:cubicBezTo>
                  <a:pt x="1129202" y="3902768"/>
                  <a:pt x="1199667" y="3889516"/>
                  <a:pt x="1262244" y="3863644"/>
                </a:cubicBezTo>
                <a:cubicBezTo>
                  <a:pt x="1324822" y="3837771"/>
                  <a:pt x="1378880" y="3803065"/>
                  <a:pt x="1424419" y="3759524"/>
                </a:cubicBezTo>
                <a:cubicBezTo>
                  <a:pt x="1413219" y="3874266"/>
                  <a:pt x="1380090" y="3964083"/>
                  <a:pt x="1325032" y="4028974"/>
                </a:cubicBezTo>
                <a:cubicBezTo>
                  <a:pt x="1269975" y="4093865"/>
                  <a:pt x="1192042" y="4126889"/>
                  <a:pt x="1091235" y="4128046"/>
                </a:cubicBezTo>
                <a:cubicBezTo>
                  <a:pt x="1021191" y="4128151"/>
                  <a:pt x="955563" y="4116582"/>
                  <a:pt x="894353" y="4093339"/>
                </a:cubicBezTo>
                <a:cubicBezTo>
                  <a:pt x="833143" y="4070096"/>
                  <a:pt x="772564" y="4034548"/>
                  <a:pt x="712616" y="3986695"/>
                </a:cubicBezTo>
                <a:lnTo>
                  <a:pt x="482921" y="4324927"/>
                </a:lnTo>
                <a:cubicBezTo>
                  <a:pt x="562851" y="4388872"/>
                  <a:pt x="652879" y="4439565"/>
                  <a:pt x="753002" y="4477006"/>
                </a:cubicBezTo>
                <a:cubicBezTo>
                  <a:pt x="853126" y="4514447"/>
                  <a:pt x="968394" y="4533588"/>
                  <a:pt x="1098807" y="4534430"/>
                </a:cubicBezTo>
                <a:cubicBezTo>
                  <a:pt x="1275777" y="4533137"/>
                  <a:pt x="1424980" y="4491972"/>
                  <a:pt x="1546419" y="4410935"/>
                </a:cubicBezTo>
                <a:cubicBezTo>
                  <a:pt x="1667857" y="4329898"/>
                  <a:pt x="1759848" y="4216748"/>
                  <a:pt x="1822390" y="4071487"/>
                </a:cubicBezTo>
                <a:cubicBezTo>
                  <a:pt x="1884932" y="3926225"/>
                  <a:pt x="1916344" y="3756610"/>
                  <a:pt x="1916624" y="3562642"/>
                </a:cubicBezTo>
                <a:lnTo>
                  <a:pt x="1916624" y="3557594"/>
                </a:lnTo>
                <a:cubicBezTo>
                  <a:pt x="1915835" y="3395787"/>
                  <a:pt x="1896588" y="3261903"/>
                  <a:pt x="1858884" y="3155942"/>
                </a:cubicBezTo>
                <a:cubicBezTo>
                  <a:pt x="1821180" y="3049982"/>
                  <a:pt x="1769751" y="2965949"/>
                  <a:pt x="1704597" y="2903845"/>
                </a:cubicBezTo>
                <a:cubicBezTo>
                  <a:pt x="1639549" y="2836693"/>
                  <a:pt x="1564561" y="2785474"/>
                  <a:pt x="1479635" y="2750189"/>
                </a:cubicBezTo>
                <a:cubicBezTo>
                  <a:pt x="1394708" y="2714904"/>
                  <a:pt x="1288800" y="2697130"/>
                  <a:pt x="1161910" y="2696867"/>
                </a:cubicBezTo>
                <a:close/>
                <a:moveTo>
                  <a:pt x="0" y="0"/>
                </a:moveTo>
                <a:lnTo>
                  <a:pt x="5579782" y="0"/>
                </a:lnTo>
                <a:lnTo>
                  <a:pt x="5579782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71276EB-B61E-418F-9BD6-6806A8E2ADE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72892E3-ED63-4A7C-8A1B-35FB4A6B38E8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1590371-CA43-4C42-A287-AEE34CFAD1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33850" y="4640194"/>
            <a:ext cx="4204361" cy="3693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800" kern="1200" dirty="0" smtClean="0">
                <a:solidFill>
                  <a:srgbClr val="208BAC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Add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8D04B6DA-AAD1-40AE-ADB9-CC1986AA34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16438"/>
            <a:ext cx="6612216" cy="4617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b="1" kern="1200" spc="-100" dirty="0" smtClean="0">
                <a:solidFill>
                  <a:srgbClr val="7F7F7F"/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F51F31D9-7A75-4B80-AA35-A6D707F3BB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6956" y="4451192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0FBAD148-B814-4A19-BDA2-8DD106F7B4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6956" y="4836268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EED9CF0F-944B-47D9-BE5D-4EFBD25147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6956" y="5231491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EE866626-0B2B-4A7F-B1F6-F06290D8CD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6956" y="5597533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83D6A62B-3BD8-4AC3-86A9-CFD144616F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49182" y="4466550"/>
            <a:ext cx="1595120" cy="2095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94929E7C-011E-4388-AB12-CEF52C923A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49182" y="4824860"/>
            <a:ext cx="1595120" cy="2095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27B181FA-A7DD-4F20-A62A-1D289C420F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49182" y="5210251"/>
            <a:ext cx="1595120" cy="2095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86896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i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6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4581525" y="1634155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133182" y="2425771"/>
            <a:ext cx="2192337" cy="4021138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BD48B5F-F494-4D55-A61E-3DAFE31657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04BF081A-982F-4980-8F09-A8EC471001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27769750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black cente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907823" y="1448821"/>
            <a:ext cx="8069096" cy="48141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1946278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2 Larg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31629" y="1448821"/>
            <a:ext cx="5376530" cy="48141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47E3A82-F2EE-41F8-8D8A-377B008CBB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3842" y="1455158"/>
            <a:ext cx="5376530" cy="48141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8FA5370-D348-42C0-9B08-9750162D84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2A568F79-0D63-4CAB-95F9-C53BF50046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40190746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and large pictu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9573" y="1581150"/>
            <a:ext cx="6864702" cy="4681806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975600" y="2139950"/>
            <a:ext cx="2882900" cy="1444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aseline="0"/>
            </a:lvl1pPr>
          </a:lstStyle>
          <a:p>
            <a:pPr lvl="0"/>
            <a:r>
              <a:rPr lang="en-US" dirty="0"/>
              <a:t>TITLE 1</a:t>
            </a:r>
            <a:endParaRPr lang="en-PH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7940323" y="4324351"/>
            <a:ext cx="2882900" cy="520700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pPr lvl="0"/>
            <a:r>
              <a:rPr lang="en-US" dirty="0"/>
              <a:t>sample</a:t>
            </a:r>
            <a:endParaRPr lang="en-PH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B523B89-EA21-4021-BC88-3273113A08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580308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&amp; dash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811963" y="258763"/>
            <a:ext cx="5145087" cy="609917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511040" y="293762"/>
            <a:ext cx="2133600" cy="187063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4511040" y="2370673"/>
            <a:ext cx="2133600" cy="187063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499610" y="4486939"/>
            <a:ext cx="2133600" cy="187063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1968500"/>
            <a:ext cx="2882900" cy="1444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aseline="0"/>
            </a:lvl1pPr>
          </a:lstStyle>
          <a:p>
            <a:pPr lvl="0"/>
            <a:r>
              <a:rPr lang="en-US" dirty="0"/>
              <a:t>TITLE 1</a:t>
            </a:r>
            <a:endParaRPr lang="en-PH" dirty="0"/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625123" y="4152901"/>
            <a:ext cx="2882900" cy="520700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pPr lvl="0"/>
            <a:r>
              <a:rPr lang="en-US" dirty="0"/>
              <a:t>sample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4517780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3 Ph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11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2514988" y="924421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6373379" y="848221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4439038" y="1467346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989135" y="2258962"/>
            <a:ext cx="2192337" cy="4021138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073023" y="1671587"/>
            <a:ext cx="2185988" cy="4105275"/>
          </a:xfrm>
          <a:custGeom>
            <a:avLst/>
            <a:gdLst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4095750 h 4095750"/>
              <a:gd name="connsiteX3" fmla="*/ 0 w 1819275"/>
              <a:gd name="connsiteY3" fmla="*/ 4095750 h 4095750"/>
              <a:gd name="connsiteX4" fmla="*/ 0 w 1819275"/>
              <a:gd name="connsiteY4" fmla="*/ 0 h 4095750"/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314324 h 4095750"/>
              <a:gd name="connsiteX3" fmla="*/ 1819275 w 1819275"/>
              <a:gd name="connsiteY3" fmla="*/ 4095750 h 4095750"/>
              <a:gd name="connsiteX4" fmla="*/ 0 w 1819275"/>
              <a:gd name="connsiteY4" fmla="*/ 4095750 h 4095750"/>
              <a:gd name="connsiteX5" fmla="*/ 0 w 1819275"/>
              <a:gd name="connsiteY5" fmla="*/ 0 h 4095750"/>
              <a:gd name="connsiteX0" fmla="*/ 0 w 2185987"/>
              <a:gd name="connsiteY0" fmla="*/ 100013 h 4195763"/>
              <a:gd name="connsiteX1" fmla="*/ 2185987 w 2185987"/>
              <a:gd name="connsiteY1" fmla="*/ 0 h 4195763"/>
              <a:gd name="connsiteX2" fmla="*/ 1819275 w 2185987"/>
              <a:gd name="connsiteY2" fmla="*/ 414337 h 4195763"/>
              <a:gd name="connsiteX3" fmla="*/ 1819275 w 2185987"/>
              <a:gd name="connsiteY3" fmla="*/ 4195763 h 4195763"/>
              <a:gd name="connsiteX4" fmla="*/ 0 w 2185987"/>
              <a:gd name="connsiteY4" fmla="*/ 4195763 h 4195763"/>
              <a:gd name="connsiteX5" fmla="*/ 0 w 2185987"/>
              <a:gd name="connsiteY5" fmla="*/ 100013 h 4195763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1819275 w 2185987"/>
              <a:gd name="connsiteY2" fmla="*/ 323849 h 4105275"/>
              <a:gd name="connsiteX3" fmla="*/ 1819275 w 2185987"/>
              <a:gd name="connsiteY3" fmla="*/ 4105275 h 4105275"/>
              <a:gd name="connsiteX4" fmla="*/ 0 w 2185987"/>
              <a:gd name="connsiteY4" fmla="*/ 4105275 h 4105275"/>
              <a:gd name="connsiteX5" fmla="*/ 0 w 2185987"/>
              <a:gd name="connsiteY5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38363 w 2185987"/>
              <a:gd name="connsiteY2" fmla="*/ 47625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28838 w 2185987"/>
              <a:gd name="connsiteY2" fmla="*/ 57150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5988" h="4105275">
                <a:moveTo>
                  <a:pt x="0" y="9525"/>
                </a:moveTo>
                <a:lnTo>
                  <a:pt x="2185987" y="0"/>
                </a:lnTo>
                <a:cubicBezTo>
                  <a:pt x="2185987" y="20108"/>
                  <a:pt x="2185988" y="40217"/>
                  <a:pt x="2185988" y="60325"/>
                </a:cubicBezTo>
                <a:cubicBezTo>
                  <a:pt x="1855788" y="53975"/>
                  <a:pt x="1835151" y="301624"/>
                  <a:pt x="1819275" y="323849"/>
                </a:cubicBezTo>
                <a:lnTo>
                  <a:pt x="1819275" y="4105275"/>
                </a:lnTo>
                <a:lnTo>
                  <a:pt x="0" y="4105275"/>
                </a:lnTo>
                <a:lnTo>
                  <a:pt x="0" y="9525"/>
                </a:lnTo>
                <a:close/>
              </a:path>
            </a:pathLst>
          </a:cu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2"/>
          </p:nvPr>
        </p:nvSpPr>
        <p:spPr>
          <a:xfrm flipH="1">
            <a:off x="6921123" y="1671587"/>
            <a:ext cx="2185988" cy="4105275"/>
          </a:xfrm>
          <a:custGeom>
            <a:avLst/>
            <a:gdLst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4095750 h 4095750"/>
              <a:gd name="connsiteX3" fmla="*/ 0 w 1819275"/>
              <a:gd name="connsiteY3" fmla="*/ 4095750 h 4095750"/>
              <a:gd name="connsiteX4" fmla="*/ 0 w 1819275"/>
              <a:gd name="connsiteY4" fmla="*/ 0 h 4095750"/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314324 h 4095750"/>
              <a:gd name="connsiteX3" fmla="*/ 1819275 w 1819275"/>
              <a:gd name="connsiteY3" fmla="*/ 4095750 h 4095750"/>
              <a:gd name="connsiteX4" fmla="*/ 0 w 1819275"/>
              <a:gd name="connsiteY4" fmla="*/ 4095750 h 4095750"/>
              <a:gd name="connsiteX5" fmla="*/ 0 w 1819275"/>
              <a:gd name="connsiteY5" fmla="*/ 0 h 4095750"/>
              <a:gd name="connsiteX0" fmla="*/ 0 w 2185987"/>
              <a:gd name="connsiteY0" fmla="*/ 100013 h 4195763"/>
              <a:gd name="connsiteX1" fmla="*/ 2185987 w 2185987"/>
              <a:gd name="connsiteY1" fmla="*/ 0 h 4195763"/>
              <a:gd name="connsiteX2" fmla="*/ 1819275 w 2185987"/>
              <a:gd name="connsiteY2" fmla="*/ 414337 h 4195763"/>
              <a:gd name="connsiteX3" fmla="*/ 1819275 w 2185987"/>
              <a:gd name="connsiteY3" fmla="*/ 4195763 h 4195763"/>
              <a:gd name="connsiteX4" fmla="*/ 0 w 2185987"/>
              <a:gd name="connsiteY4" fmla="*/ 4195763 h 4195763"/>
              <a:gd name="connsiteX5" fmla="*/ 0 w 2185987"/>
              <a:gd name="connsiteY5" fmla="*/ 100013 h 4195763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1819275 w 2185987"/>
              <a:gd name="connsiteY2" fmla="*/ 323849 h 4105275"/>
              <a:gd name="connsiteX3" fmla="*/ 1819275 w 2185987"/>
              <a:gd name="connsiteY3" fmla="*/ 4105275 h 4105275"/>
              <a:gd name="connsiteX4" fmla="*/ 0 w 2185987"/>
              <a:gd name="connsiteY4" fmla="*/ 4105275 h 4105275"/>
              <a:gd name="connsiteX5" fmla="*/ 0 w 2185987"/>
              <a:gd name="connsiteY5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38363 w 2185987"/>
              <a:gd name="connsiteY2" fmla="*/ 47625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28838 w 2185987"/>
              <a:gd name="connsiteY2" fmla="*/ 57150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5988" h="4105275">
                <a:moveTo>
                  <a:pt x="0" y="9525"/>
                </a:moveTo>
                <a:lnTo>
                  <a:pt x="2185987" y="0"/>
                </a:lnTo>
                <a:cubicBezTo>
                  <a:pt x="2185987" y="20108"/>
                  <a:pt x="2185988" y="40217"/>
                  <a:pt x="2185988" y="60325"/>
                </a:cubicBezTo>
                <a:cubicBezTo>
                  <a:pt x="1855788" y="53975"/>
                  <a:pt x="1835151" y="301624"/>
                  <a:pt x="1819275" y="323849"/>
                </a:cubicBezTo>
                <a:lnTo>
                  <a:pt x="1819275" y="4105275"/>
                </a:lnTo>
                <a:lnTo>
                  <a:pt x="0" y="4105275"/>
                </a:lnTo>
                <a:lnTo>
                  <a:pt x="0" y="9525"/>
                </a:lnTo>
                <a:close/>
              </a:path>
            </a:pathLst>
          </a:cu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2D6EF8C-14D9-43AB-AB75-0FE958CFBF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1ADB98B-C96E-48B3-92DD-BD4120FFE1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11893515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vertic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1711309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/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234545" y="3611027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</a:lstStyle>
          <a:p>
            <a:pPr lvl="0"/>
            <a:r>
              <a:rPr lang="en-US" dirty="0"/>
              <a:t>Sample 1</a:t>
            </a:r>
            <a:endParaRPr lang="en-PH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323438" y="-15875"/>
            <a:ext cx="4870403" cy="6873875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112360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 Customizab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E90A7E-7AD4-4ED6-8910-972EF44954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ain link fence&#10;&#10;Description automatically generated">
            <a:extLst>
              <a:ext uri="{FF2B5EF4-FFF2-40B4-BE49-F238E27FC236}">
                <a16:creationId xmlns:a16="http://schemas.microsoft.com/office/drawing/2014/main" id="{45ADDB49-1C70-44FC-BCF8-B5FCC6AA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 descr="A chain link fence&#10;&#10;Description automatically generated">
            <a:extLst>
              <a:ext uri="{FF2B5EF4-FFF2-40B4-BE49-F238E27FC236}">
                <a16:creationId xmlns:a16="http://schemas.microsoft.com/office/drawing/2014/main" id="{C7E78C9A-321D-4332-9E45-7FCF59593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193604" y="4445919"/>
            <a:ext cx="3482970" cy="0"/>
          </a:xfrm>
          <a:prstGeom prst="line">
            <a:avLst/>
          </a:prstGeom>
          <a:ln w="3492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4626A9-A9B2-4836-B61F-9FF3A00E8C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0160" y="4653598"/>
            <a:ext cx="455168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PH" dirty="0"/>
              <a:t>Human Performance Acceleration</a:t>
            </a:r>
            <a:br>
              <a:rPr lang="en-PH" dirty="0"/>
            </a:br>
            <a:r>
              <a:rPr lang="en-US" dirty="0"/>
              <a:t>Using Behavioral Insights Since 2001</a:t>
            </a:r>
            <a:r>
              <a:rPr lang="en-PH" dirty="0"/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3F8CF2-9DA3-4C86-BD95-2CE429DD58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15" y="1180189"/>
            <a:ext cx="3369570" cy="3369570"/>
          </a:xfrm>
          <a:prstGeom prst="rect">
            <a:avLst/>
          </a:prstGeom>
        </p:spPr>
      </p:pic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60B92BBD-FF03-4F4E-AB1B-763EE27F676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52684" y="3067360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A34ED92B-9DB3-40C7-8423-EE11BADE8AE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764" y="3820893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DAFA4EC4-B959-4CFA-AE3A-DFCCE613AE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52684" y="4586024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972C0ACF-8511-48A9-8CB9-02EF4BE77E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91" y="5338797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0" name="Picture Placeholder 19">
            <a:extLst>
              <a:ext uri="{FF2B5EF4-FFF2-40B4-BE49-F238E27FC236}">
                <a16:creationId xmlns:a16="http://schemas.microsoft.com/office/drawing/2014/main" id="{47634C30-6A8B-43D7-8360-E622EC7DF56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460551" y="748792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1" name="Picture Placeholder 19">
            <a:extLst>
              <a:ext uri="{FF2B5EF4-FFF2-40B4-BE49-F238E27FC236}">
                <a16:creationId xmlns:a16="http://schemas.microsoft.com/office/drawing/2014/main" id="{542C2242-420A-4AB7-9813-5FE0B072224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20244" y="0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2" name="Picture Placeholder 19">
            <a:extLst>
              <a:ext uri="{FF2B5EF4-FFF2-40B4-BE49-F238E27FC236}">
                <a16:creationId xmlns:a16="http://schemas.microsoft.com/office/drawing/2014/main" id="{68E35B1F-825F-4A6A-A752-AB1A10F1323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460551" y="2267456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3" name="Picture Placeholder 19">
            <a:extLst>
              <a:ext uri="{FF2B5EF4-FFF2-40B4-BE49-F238E27FC236}">
                <a16:creationId xmlns:a16="http://schemas.microsoft.com/office/drawing/2014/main" id="{86F6244F-BA3D-40BF-B756-A709B4640C9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13471" y="1517904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2837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mpu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41" y="1051136"/>
            <a:ext cx="6641556" cy="3899528"/>
          </a:xfrm>
          <a:prstGeom prst="rect">
            <a:avLst/>
          </a:prstGeom>
          <a:effectLst/>
        </p:spPr>
      </p:pic>
      <p:sp>
        <p:nvSpPr>
          <p:cNvPr id="1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457962" y="1295400"/>
            <a:ext cx="5026766" cy="3163953"/>
          </a:xfrm>
          <a:custGeom>
            <a:avLst/>
            <a:gdLst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26766 w 5026766"/>
              <a:gd name="connsiteY2" fmla="*/ 3163953 h 3163953"/>
              <a:gd name="connsiteX3" fmla="*/ 0 w 5026766"/>
              <a:gd name="connsiteY3" fmla="*/ 3163953 h 3163953"/>
              <a:gd name="connsiteX4" fmla="*/ 0 w 5026766"/>
              <a:gd name="connsiteY4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0 w 5026766"/>
              <a:gd name="connsiteY4" fmla="*/ 3163953 h 3163953"/>
              <a:gd name="connsiteX5" fmla="*/ 0 w 5026766"/>
              <a:gd name="connsiteY5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494284 w 5026766"/>
              <a:gd name="connsiteY3" fmla="*/ 614881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26766" h="3163953">
                <a:moveTo>
                  <a:pt x="0" y="0"/>
                </a:moveTo>
                <a:lnTo>
                  <a:pt x="5026766" y="0"/>
                </a:lnTo>
                <a:lnTo>
                  <a:pt x="5015266" y="687309"/>
                </a:lnTo>
                <a:cubicBezTo>
                  <a:pt x="5026552" y="675489"/>
                  <a:pt x="3354018" y="708158"/>
                  <a:pt x="3349428" y="714469"/>
                </a:cubicBezTo>
                <a:cubicBezTo>
                  <a:pt x="3224345" y="764633"/>
                  <a:pt x="3204819" y="802414"/>
                  <a:pt x="3204316" y="1045443"/>
                </a:cubicBezTo>
                <a:cubicBezTo>
                  <a:pt x="3210008" y="1746755"/>
                  <a:pt x="3190299" y="2454418"/>
                  <a:pt x="3186466" y="3158905"/>
                </a:cubicBezTo>
                <a:lnTo>
                  <a:pt x="0" y="3163953"/>
                </a:lnTo>
                <a:lnTo>
                  <a:pt x="0" y="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880" y="1981955"/>
            <a:ext cx="6641556" cy="3899528"/>
          </a:xfrm>
          <a:prstGeom prst="rect">
            <a:avLst/>
          </a:prstGeom>
          <a:effectLst/>
        </p:spPr>
      </p:pic>
      <p:sp>
        <p:nvSpPr>
          <p:cNvPr id="1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851501" y="2226219"/>
            <a:ext cx="5026766" cy="3163953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3F62283-FF48-4929-8608-4D29C8C85C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6477534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and Comp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49" y="1026059"/>
            <a:ext cx="7602506" cy="4463741"/>
          </a:xfrm>
          <a:prstGeom prst="rect">
            <a:avLst/>
          </a:prstGeom>
          <a:effectLst/>
        </p:spPr>
      </p:pic>
      <p:sp>
        <p:nvSpPr>
          <p:cNvPr id="1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2668863" y="1332533"/>
            <a:ext cx="4006755" cy="3641422"/>
          </a:xfrm>
          <a:custGeom>
            <a:avLst/>
            <a:gdLst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26766 w 5026766"/>
              <a:gd name="connsiteY2" fmla="*/ 3163953 h 3163953"/>
              <a:gd name="connsiteX3" fmla="*/ 0 w 5026766"/>
              <a:gd name="connsiteY3" fmla="*/ 3163953 h 3163953"/>
              <a:gd name="connsiteX4" fmla="*/ 0 w 5026766"/>
              <a:gd name="connsiteY4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0 w 5026766"/>
              <a:gd name="connsiteY4" fmla="*/ 3163953 h 3163953"/>
              <a:gd name="connsiteX5" fmla="*/ 0 w 5026766"/>
              <a:gd name="connsiteY5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494284 w 5026766"/>
              <a:gd name="connsiteY3" fmla="*/ 614881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547156 w 5026766"/>
              <a:gd name="connsiteY3" fmla="*/ 682833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3547156 w 5026766"/>
              <a:gd name="connsiteY2" fmla="*/ 682833 h 3163953"/>
              <a:gd name="connsiteX3" fmla="*/ 320431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3547156"/>
              <a:gd name="connsiteY0" fmla="*/ 7909 h 3171862"/>
              <a:gd name="connsiteX1" fmla="*/ 3500306 w 3547156"/>
              <a:gd name="connsiteY1" fmla="*/ 0 h 3171862"/>
              <a:gd name="connsiteX2" fmla="*/ 3547156 w 3547156"/>
              <a:gd name="connsiteY2" fmla="*/ 690742 h 3171862"/>
              <a:gd name="connsiteX3" fmla="*/ 3204316 w 3547156"/>
              <a:gd name="connsiteY3" fmla="*/ 1053352 h 3171862"/>
              <a:gd name="connsiteX4" fmla="*/ 3186466 w 3547156"/>
              <a:gd name="connsiteY4" fmla="*/ 3166814 h 3171862"/>
              <a:gd name="connsiteX5" fmla="*/ 0 w 3547156"/>
              <a:gd name="connsiteY5" fmla="*/ 3171862 h 3171862"/>
              <a:gd name="connsiteX6" fmla="*/ 0 w 3547156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25114 w 3500306"/>
              <a:gd name="connsiteY2" fmla="*/ 685195 h 3171862"/>
              <a:gd name="connsiteX3" fmla="*/ 3204316 w 3500306"/>
              <a:gd name="connsiteY3" fmla="*/ 1053352 h 3171862"/>
              <a:gd name="connsiteX4" fmla="*/ 3186466 w 3500306"/>
              <a:gd name="connsiteY4" fmla="*/ 3166814 h 3171862"/>
              <a:gd name="connsiteX5" fmla="*/ 0 w 3500306"/>
              <a:gd name="connsiteY5" fmla="*/ 3171862 h 3171862"/>
              <a:gd name="connsiteX6" fmla="*/ 0 w 3500306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10004 w 3500306"/>
              <a:gd name="connsiteY2" fmla="*/ 206098 h 3171862"/>
              <a:gd name="connsiteX3" fmla="*/ 3425114 w 3500306"/>
              <a:gd name="connsiteY3" fmla="*/ 685195 h 3171862"/>
              <a:gd name="connsiteX4" fmla="*/ 3204316 w 3500306"/>
              <a:gd name="connsiteY4" fmla="*/ 1053352 h 3171862"/>
              <a:gd name="connsiteX5" fmla="*/ 3186466 w 3500306"/>
              <a:gd name="connsiteY5" fmla="*/ 3166814 h 3171862"/>
              <a:gd name="connsiteX6" fmla="*/ 0 w 3500306"/>
              <a:gd name="connsiteY6" fmla="*/ 3171862 h 3171862"/>
              <a:gd name="connsiteX7" fmla="*/ 0 w 3500306"/>
              <a:gd name="connsiteY7" fmla="*/ 7909 h 3171862"/>
              <a:gd name="connsiteX0" fmla="*/ 0 w 3508640"/>
              <a:gd name="connsiteY0" fmla="*/ 7909 h 3171862"/>
              <a:gd name="connsiteX1" fmla="*/ 3500306 w 3508640"/>
              <a:gd name="connsiteY1" fmla="*/ 0 h 3171862"/>
              <a:gd name="connsiteX2" fmla="*/ 3410004 w 3508640"/>
              <a:gd name="connsiteY2" fmla="*/ 206098 h 3171862"/>
              <a:gd name="connsiteX3" fmla="*/ 3425114 w 3508640"/>
              <a:gd name="connsiteY3" fmla="*/ 685195 h 3171862"/>
              <a:gd name="connsiteX4" fmla="*/ 3186466 w 3508640"/>
              <a:gd name="connsiteY4" fmla="*/ 3166814 h 3171862"/>
              <a:gd name="connsiteX5" fmla="*/ 0 w 3508640"/>
              <a:gd name="connsiteY5" fmla="*/ 3171862 h 3171862"/>
              <a:gd name="connsiteX6" fmla="*/ 0 w 3508640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10004 w 3500306"/>
              <a:gd name="connsiteY2" fmla="*/ 206098 h 3171862"/>
              <a:gd name="connsiteX3" fmla="*/ 3425114 w 3500306"/>
              <a:gd name="connsiteY3" fmla="*/ 685195 h 3171862"/>
              <a:gd name="connsiteX4" fmla="*/ 3186466 w 3500306"/>
              <a:gd name="connsiteY4" fmla="*/ 3166814 h 3171862"/>
              <a:gd name="connsiteX5" fmla="*/ 0 w 3500306"/>
              <a:gd name="connsiteY5" fmla="*/ 3171862 h 3171862"/>
              <a:gd name="connsiteX6" fmla="*/ 0 w 3500306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10004 w 3500306"/>
              <a:gd name="connsiteY2" fmla="*/ 206098 h 3171862"/>
              <a:gd name="connsiteX3" fmla="*/ 3425114 w 3500306"/>
              <a:gd name="connsiteY3" fmla="*/ 685195 h 3171862"/>
              <a:gd name="connsiteX4" fmla="*/ 3186466 w 3500306"/>
              <a:gd name="connsiteY4" fmla="*/ 3166814 h 3171862"/>
              <a:gd name="connsiteX5" fmla="*/ 0 w 3500306"/>
              <a:gd name="connsiteY5" fmla="*/ 3171862 h 3171862"/>
              <a:gd name="connsiteX6" fmla="*/ 0 w 3500306"/>
              <a:gd name="connsiteY6" fmla="*/ 7909 h 3171862"/>
              <a:gd name="connsiteX0" fmla="*/ 0 w 3500306"/>
              <a:gd name="connsiteY0" fmla="*/ 7909 h 3177447"/>
              <a:gd name="connsiteX1" fmla="*/ 3500306 w 3500306"/>
              <a:gd name="connsiteY1" fmla="*/ 0 h 3177447"/>
              <a:gd name="connsiteX2" fmla="*/ 3410004 w 3500306"/>
              <a:gd name="connsiteY2" fmla="*/ 206098 h 3177447"/>
              <a:gd name="connsiteX3" fmla="*/ 3425114 w 3500306"/>
              <a:gd name="connsiteY3" fmla="*/ 685195 h 3177447"/>
              <a:gd name="connsiteX4" fmla="*/ 3198948 w 3500306"/>
              <a:gd name="connsiteY4" fmla="*/ 3175135 h 3177447"/>
              <a:gd name="connsiteX5" fmla="*/ 0 w 3500306"/>
              <a:gd name="connsiteY5" fmla="*/ 3171862 h 3177447"/>
              <a:gd name="connsiteX6" fmla="*/ 0 w 3500306"/>
              <a:gd name="connsiteY6" fmla="*/ 7909 h 3177447"/>
              <a:gd name="connsiteX0" fmla="*/ 0 w 3500306"/>
              <a:gd name="connsiteY0" fmla="*/ 7909 h 3181150"/>
              <a:gd name="connsiteX1" fmla="*/ 3500306 w 3500306"/>
              <a:gd name="connsiteY1" fmla="*/ 0 h 3181150"/>
              <a:gd name="connsiteX2" fmla="*/ 3410004 w 3500306"/>
              <a:gd name="connsiteY2" fmla="*/ 206098 h 3181150"/>
              <a:gd name="connsiteX3" fmla="*/ 3425114 w 3500306"/>
              <a:gd name="connsiteY3" fmla="*/ 685195 h 3181150"/>
              <a:gd name="connsiteX4" fmla="*/ 3440258 w 3500306"/>
              <a:gd name="connsiteY4" fmla="*/ 3179295 h 3181150"/>
              <a:gd name="connsiteX5" fmla="*/ 0 w 3500306"/>
              <a:gd name="connsiteY5" fmla="*/ 3171862 h 3181150"/>
              <a:gd name="connsiteX6" fmla="*/ 0 w 3500306"/>
              <a:gd name="connsiteY6" fmla="*/ 7909 h 3181150"/>
              <a:gd name="connsiteX0" fmla="*/ 0 w 3500306"/>
              <a:gd name="connsiteY0" fmla="*/ 7909 h 3181150"/>
              <a:gd name="connsiteX1" fmla="*/ 3500306 w 3500306"/>
              <a:gd name="connsiteY1" fmla="*/ 0 h 3181150"/>
              <a:gd name="connsiteX2" fmla="*/ 3410004 w 3500306"/>
              <a:gd name="connsiteY2" fmla="*/ 206098 h 3181150"/>
              <a:gd name="connsiteX3" fmla="*/ 3425114 w 3500306"/>
              <a:gd name="connsiteY3" fmla="*/ 685195 h 3181150"/>
              <a:gd name="connsiteX4" fmla="*/ 3440258 w 3500306"/>
              <a:gd name="connsiteY4" fmla="*/ 3179295 h 3181150"/>
              <a:gd name="connsiteX5" fmla="*/ 0 w 3500306"/>
              <a:gd name="connsiteY5" fmla="*/ 3171862 h 3181150"/>
              <a:gd name="connsiteX6" fmla="*/ 0 w 3500306"/>
              <a:gd name="connsiteY6" fmla="*/ 7909 h 318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0306" h="3181150">
                <a:moveTo>
                  <a:pt x="0" y="7909"/>
                </a:moveTo>
                <a:lnTo>
                  <a:pt x="3500306" y="0"/>
                </a:lnTo>
                <a:cubicBezTo>
                  <a:pt x="3494244" y="48359"/>
                  <a:pt x="3453511" y="-17003"/>
                  <a:pt x="3410004" y="206098"/>
                </a:cubicBezTo>
                <a:lnTo>
                  <a:pt x="3425114" y="685195"/>
                </a:lnTo>
                <a:cubicBezTo>
                  <a:pt x="3387858" y="1178648"/>
                  <a:pt x="3417542" y="3191997"/>
                  <a:pt x="3440258" y="3179295"/>
                </a:cubicBezTo>
                <a:cubicBezTo>
                  <a:pt x="3415460" y="3186525"/>
                  <a:pt x="1062155" y="3170179"/>
                  <a:pt x="0" y="3171862"/>
                </a:cubicBezTo>
                <a:lnTo>
                  <a:pt x="0" y="79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pic>
        <p:nvPicPr>
          <p:cNvPr id="11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6179644" y="1026059"/>
            <a:ext cx="2945288" cy="466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64755" y="1663566"/>
            <a:ext cx="1972251" cy="3668925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6C5C367D-C27F-4DDE-B4B6-328A432DBA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8190415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and Gold with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6" name="Right Triangle 5">
            <a:extLst>
              <a:ext uri="{FF2B5EF4-FFF2-40B4-BE49-F238E27FC236}">
                <a16:creationId xmlns:a16="http://schemas.microsoft.com/office/drawing/2014/main" id="{E75F2A69-8AF4-4265-847B-83ED687837C4}"/>
              </a:ext>
            </a:extLst>
          </p:cNvPr>
          <p:cNvSpPr/>
          <p:nvPr userDrawn="1"/>
        </p:nvSpPr>
        <p:spPr>
          <a:xfrm rot="10800000" flipH="1">
            <a:off x="0" y="-16329"/>
            <a:ext cx="8137003" cy="3104446"/>
          </a:xfrm>
          <a:prstGeom prst="rtTriangle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1D4C6A04-8000-450F-BD70-ECDA68A7BE4B}"/>
              </a:ext>
            </a:extLst>
          </p:cNvPr>
          <p:cNvSpPr/>
          <p:nvPr userDrawn="1"/>
        </p:nvSpPr>
        <p:spPr>
          <a:xfrm flipH="1">
            <a:off x="6728177" y="4773430"/>
            <a:ext cx="5463822" cy="2084569"/>
          </a:xfrm>
          <a:prstGeom prst="rtTriangle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D0174C-401C-49A5-94B3-9CCEACD4B6CC}"/>
              </a:ext>
            </a:extLst>
          </p:cNvPr>
          <p:cNvCxnSpPr>
            <a:cxnSpLocks/>
          </p:cNvCxnSpPr>
          <p:nvPr userDrawn="1"/>
        </p:nvCxnSpPr>
        <p:spPr>
          <a:xfrm flipV="1">
            <a:off x="6062133" y="4559094"/>
            <a:ext cx="6129867" cy="2298906"/>
          </a:xfrm>
          <a:prstGeom prst="line">
            <a:avLst/>
          </a:prstGeom>
          <a:ln>
            <a:solidFill>
              <a:srgbClr val="A18B4B">
                <a:alpha val="3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520825" y="941388"/>
            <a:ext cx="4210050" cy="4283075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9DF2D1F7-6414-4AA7-942F-51B83581F8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67662" y="1849332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AA6FA9B-BD86-436C-909A-64A8CFEC20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67662" y="3749050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</a:lstStyle>
          <a:p>
            <a:pPr lvl="0"/>
            <a:r>
              <a:rPr lang="en-US" dirty="0"/>
              <a:t>Sample 1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0549701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ictur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baseline="0"/>
            </a:lvl1pPr>
          </a:lstStyle>
          <a:p>
            <a:r>
              <a:rPr lang="en-PH" dirty="0"/>
              <a:t>Change Picture for background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715963" y="4408488"/>
            <a:ext cx="2833687" cy="1557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007428" y="722219"/>
            <a:ext cx="2833687" cy="1557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2919315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060702" y="0"/>
            <a:ext cx="9131298" cy="6860721"/>
          </a:xfrm>
          <a:custGeom>
            <a:avLst/>
            <a:gdLst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31298 w 9131298"/>
              <a:gd name="connsiteY2" fmla="*/ 54907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05898 w 9131298"/>
              <a:gd name="connsiteY2" fmla="*/ 48049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  <a:gd name="connsiteX5" fmla="*/ 6879039 w 9131298"/>
              <a:gd name="connsiteY5" fmla="*/ 0 h 6860721"/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05898 w 9131298"/>
              <a:gd name="connsiteY2" fmla="*/ 4804991 h 6860721"/>
              <a:gd name="connsiteX3" fmla="*/ 6500410 w 9131298"/>
              <a:gd name="connsiteY3" fmla="*/ 6860721 h 6860721"/>
              <a:gd name="connsiteX4" fmla="*/ 0 w 9131298"/>
              <a:gd name="connsiteY4" fmla="*/ 6860721 h 6860721"/>
              <a:gd name="connsiteX5" fmla="*/ 6879039 w 9131298"/>
              <a:gd name="connsiteY5" fmla="*/ 0 h 6860721"/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05898 w 9131298"/>
              <a:gd name="connsiteY2" fmla="*/ 4322391 h 6860721"/>
              <a:gd name="connsiteX3" fmla="*/ 6500410 w 9131298"/>
              <a:gd name="connsiteY3" fmla="*/ 6860721 h 6860721"/>
              <a:gd name="connsiteX4" fmla="*/ 0 w 9131298"/>
              <a:gd name="connsiteY4" fmla="*/ 6860721 h 6860721"/>
              <a:gd name="connsiteX5" fmla="*/ 6879039 w 9131298"/>
              <a:gd name="connsiteY5" fmla="*/ 0 h 686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31298" h="6860721">
                <a:moveTo>
                  <a:pt x="6879039" y="0"/>
                </a:moveTo>
                <a:lnTo>
                  <a:pt x="9131298" y="0"/>
                </a:lnTo>
                <a:lnTo>
                  <a:pt x="9105898" y="4322391"/>
                </a:lnTo>
                <a:lnTo>
                  <a:pt x="6500410" y="6860721"/>
                </a:lnTo>
                <a:lnTo>
                  <a:pt x="0" y="6860721"/>
                </a:lnTo>
                <a:lnTo>
                  <a:pt x="6879039" y="0"/>
                </a:lnTo>
                <a:close/>
              </a:path>
            </a:pathLst>
          </a:cu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baseline="0"/>
            </a:lvl1pPr>
          </a:lstStyle>
          <a:p>
            <a:r>
              <a:rPr lang="en-US" dirty="0"/>
              <a:t>Change photo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092E83-3F68-467E-8680-3C5B8ECC4FD8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E04F00-2E52-45B5-A014-E71DEFA5FB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6623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tted map and large pictu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9573" y="1581150"/>
            <a:ext cx="6864702" cy="4681806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 dirty="0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975600" y="2139950"/>
            <a:ext cx="2882900" cy="144462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TITLE 1</a:t>
            </a:r>
            <a:endParaRPr lang="en-PH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7940323" y="4324351"/>
            <a:ext cx="2882900" cy="520700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pPr lvl="0"/>
            <a:r>
              <a:rPr lang="en-US" dirty="0"/>
              <a:t>sample</a:t>
            </a:r>
            <a:endParaRPr lang="en-PH" dirty="0"/>
          </a:p>
        </p:txBody>
      </p:sp>
      <p:sp>
        <p:nvSpPr>
          <p:cNvPr id="14" name="Title 8">
            <a:extLst>
              <a:ext uri="{FF2B5EF4-FFF2-40B4-BE49-F238E27FC236}">
                <a16:creationId xmlns:a16="http://schemas.microsoft.com/office/drawing/2014/main" id="{922BCE7B-244C-4089-9C59-BD81009141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9800" y="355600"/>
            <a:ext cx="8104625" cy="854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85000"/>
              </a:lnSpc>
            </a:pPr>
            <a:r>
              <a:rPr lang="en-US" sz="3200" b="1" spc="-100" dirty="0">
                <a:solidFill>
                  <a:srgbClr val="7F7F7F"/>
                </a:solidFill>
                <a:latin typeface="+mn-lt"/>
                <a:ea typeface="+mn-ea"/>
                <a:cs typeface="Segoe UI Light" panose="020B0502040204020203" pitchFamily="34" charset="0"/>
              </a:rPr>
              <a:t>Title 1: </a:t>
            </a:r>
            <a:r>
              <a:rPr lang="en-US" sz="3200" spc="-100" dirty="0">
                <a:solidFill>
                  <a:srgbClr val="7F7F7F"/>
                </a:solidFill>
                <a:latin typeface="+mn-lt"/>
                <a:ea typeface="+mn-ea"/>
                <a:cs typeface="Segoe UI Light" panose="020B0502040204020203" pitchFamily="34" charset="0"/>
              </a:rPr>
              <a:t>One</a:t>
            </a:r>
          </a:p>
        </p:txBody>
      </p:sp>
    </p:spTree>
    <p:extLst>
      <p:ext uri="{BB962C8B-B14F-4D97-AF65-F5344CB8AC3E}">
        <p14:creationId xmlns:p14="http://schemas.microsoft.com/office/powerpoint/2010/main" val="28843914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D22B356D-F506-4D57-8014-394F4BAFCB33}"/>
              </a:ext>
            </a:extLst>
          </p:cNvPr>
          <p:cNvSpPr/>
          <p:nvPr userDrawn="1"/>
        </p:nvSpPr>
        <p:spPr>
          <a:xfrm rot="5400000">
            <a:off x="4831080" y="1356360"/>
            <a:ext cx="6858000" cy="4145280"/>
          </a:xfrm>
          <a:prstGeom prst="rtTriangle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7FDD73-AF14-400B-9B0A-B541BAA636EC}"/>
              </a:ext>
            </a:extLst>
          </p:cNvPr>
          <p:cNvSpPr/>
          <p:nvPr userDrawn="1"/>
        </p:nvSpPr>
        <p:spPr>
          <a:xfrm>
            <a:off x="0" y="0"/>
            <a:ext cx="6187440" cy="6858000"/>
          </a:xfrm>
          <a:prstGeom prst="rect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B0C227-13F8-4C27-8D60-004A00AC115F}"/>
              </a:ext>
            </a:extLst>
          </p:cNvPr>
          <p:cNvSpPr/>
          <p:nvPr userDrawn="1"/>
        </p:nvSpPr>
        <p:spPr>
          <a:xfrm>
            <a:off x="1075096" y="2933918"/>
            <a:ext cx="40401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148BF4-F73F-4D88-B131-CA27825E324F}"/>
              </a:ext>
            </a:extLst>
          </p:cNvPr>
          <p:cNvSpPr txBox="1"/>
          <p:nvPr userDrawn="1"/>
        </p:nvSpPr>
        <p:spPr>
          <a:xfrm>
            <a:off x="978666" y="3225446"/>
            <a:ext cx="4622927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For more information about DNA Behavior:</a:t>
            </a:r>
          </a:p>
          <a:p>
            <a:endParaRPr lang="en-US" sz="700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Contact:                                           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DNA Behavior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5901 Peachtree Dunwoody Rd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Suite A375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Atlanta, GA 30328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(866) 791-8992</a:t>
            </a:r>
          </a:p>
          <a:p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inquiries@dnabehavior.com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www.dnabehavior.com</a:t>
            </a:r>
          </a:p>
          <a:p>
            <a:endParaRPr lang="id-ID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94208F3-B8B1-4B96-8AB3-B5599FD882AB}"/>
              </a:ext>
            </a:extLst>
          </p:cNvPr>
          <p:cNvGrpSpPr/>
          <p:nvPr userDrawn="1"/>
        </p:nvGrpSpPr>
        <p:grpSpPr>
          <a:xfrm>
            <a:off x="834517" y="5220451"/>
            <a:ext cx="136022" cy="90681"/>
            <a:chOff x="7892136" y="5451839"/>
            <a:chExt cx="240011" cy="160007"/>
          </a:xfrm>
        </p:grpSpPr>
        <p:sp>
          <p:nvSpPr>
            <p:cNvPr id="6" name="Shape 1151">
              <a:extLst>
                <a:ext uri="{FF2B5EF4-FFF2-40B4-BE49-F238E27FC236}">
                  <a16:creationId xmlns:a16="http://schemas.microsoft.com/office/drawing/2014/main" id="{5302D897-CABC-4B39-B19B-5D57FCF48564}"/>
                </a:ext>
              </a:extLst>
            </p:cNvPr>
            <p:cNvSpPr/>
            <p:nvPr/>
          </p:nvSpPr>
          <p:spPr>
            <a:xfrm>
              <a:off x="7892136" y="5451839"/>
              <a:ext cx="240011" cy="1600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13" y="103186"/>
                  </a:moveTo>
                  <a:lnTo>
                    <a:pt x="118947" y="109699"/>
                  </a:lnTo>
                  <a:lnTo>
                    <a:pt x="116582" y="114986"/>
                  </a:lnTo>
                  <a:lnTo>
                    <a:pt x="113060" y="118534"/>
                  </a:lnTo>
                  <a:lnTo>
                    <a:pt x="108725" y="119831"/>
                  </a:lnTo>
                  <a:lnTo>
                    <a:pt x="10702" y="119831"/>
                  </a:lnTo>
                  <a:lnTo>
                    <a:pt x="6372" y="118534"/>
                  </a:lnTo>
                  <a:lnTo>
                    <a:pt x="2989" y="114986"/>
                  </a:lnTo>
                  <a:lnTo>
                    <a:pt x="786" y="109699"/>
                  </a:lnTo>
                  <a:lnTo>
                    <a:pt x="0" y="103186"/>
                  </a:lnTo>
                  <a:lnTo>
                    <a:pt x="0" y="16630"/>
                  </a:lnTo>
                  <a:lnTo>
                    <a:pt x="792" y="9826"/>
                  </a:lnTo>
                  <a:lnTo>
                    <a:pt x="3035" y="4576"/>
                  </a:lnTo>
                  <a:lnTo>
                    <a:pt x="6529" y="1196"/>
                  </a:lnTo>
                  <a:lnTo>
                    <a:pt x="11074" y="0"/>
                  </a:lnTo>
                  <a:lnTo>
                    <a:pt x="108725" y="0"/>
                  </a:lnTo>
                  <a:lnTo>
                    <a:pt x="113267" y="1196"/>
                  </a:lnTo>
                  <a:lnTo>
                    <a:pt x="116766" y="4576"/>
                  </a:lnTo>
                  <a:lnTo>
                    <a:pt x="119016" y="9826"/>
                  </a:lnTo>
                  <a:lnTo>
                    <a:pt x="119813" y="16630"/>
                  </a:lnTo>
                  <a:lnTo>
                    <a:pt x="119813" y="103186"/>
                  </a:lnTo>
                  <a:close/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Shape 1152">
              <a:extLst>
                <a:ext uri="{FF2B5EF4-FFF2-40B4-BE49-F238E27FC236}">
                  <a16:creationId xmlns:a16="http://schemas.microsoft.com/office/drawing/2014/main" id="{ADD118F8-2FBE-4953-9215-038826A6962C}"/>
                </a:ext>
              </a:extLst>
            </p:cNvPr>
            <p:cNvSpPr/>
            <p:nvPr/>
          </p:nvSpPr>
          <p:spPr>
            <a:xfrm>
              <a:off x="7898039" y="5458177"/>
              <a:ext cx="228087" cy="869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88" y="0"/>
                  </a:moveTo>
                  <a:lnTo>
                    <a:pt x="62274" y="119866"/>
                  </a:lnTo>
                  <a:lnTo>
                    <a:pt x="0" y="0"/>
                  </a:lnTo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E00F3BC-30A9-48E7-ACC0-2C58599619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389" y="5433829"/>
            <a:ext cx="152277" cy="1522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892B02-B3D1-469B-8DB2-2083F4E1EC97}"/>
              </a:ext>
            </a:extLst>
          </p:cNvPr>
          <p:cNvSpPr txBox="1"/>
          <p:nvPr userDrawn="1"/>
        </p:nvSpPr>
        <p:spPr>
          <a:xfrm>
            <a:off x="1075096" y="2132892"/>
            <a:ext cx="2785704" cy="555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AU" sz="4400" b="1" dirty="0">
                <a:solidFill>
                  <a:srgbClr val="978246"/>
                </a:solidFill>
                <a:cs typeface="Calibri" panose="020F0502020204030204" pitchFamily="34" charset="0"/>
              </a:rPr>
              <a:t>Contact Us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6245DB1-A4C7-41EA-99E5-289903D011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0702" y="3"/>
            <a:ext cx="9131298" cy="6860721"/>
          </a:xfrm>
          <a:custGeom>
            <a:avLst/>
            <a:gdLst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31298 w 9131298"/>
              <a:gd name="connsiteY2" fmla="*/ 54907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1298" h="6860721">
                <a:moveTo>
                  <a:pt x="6879039" y="0"/>
                </a:moveTo>
                <a:lnTo>
                  <a:pt x="9131298" y="0"/>
                </a:lnTo>
                <a:lnTo>
                  <a:pt x="9131298" y="5490791"/>
                </a:lnTo>
                <a:lnTo>
                  <a:pt x="7757710" y="6860721"/>
                </a:lnTo>
                <a:lnTo>
                  <a:pt x="0" y="6860721"/>
                </a:ln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8DB9EB-34CD-4A3B-8071-5853A97C5C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95" y="106604"/>
            <a:ext cx="5766868" cy="179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0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4FF7897-762C-47AC-AE0B-97B091C796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8087" y="-289560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F1AAA221-A650-400D-91EB-CB270A15F86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404312" y="1008888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D60BD047-2424-43CE-9A56-EDD79B7AD24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3327" y="2307336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A953235D-027C-4E08-9C8C-F56B156CF7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394152" y="3605784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4AF4E121-52CA-462A-A6E6-E90C4349195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482853" y="1846099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6" name="Picture Placeholder 19">
            <a:extLst>
              <a:ext uri="{FF2B5EF4-FFF2-40B4-BE49-F238E27FC236}">
                <a16:creationId xmlns:a16="http://schemas.microsoft.com/office/drawing/2014/main" id="{25FB82C5-7428-4E79-A889-CA22DF0F705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88449" y="3140780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7" name="Picture Placeholder 19">
            <a:extLst>
              <a:ext uri="{FF2B5EF4-FFF2-40B4-BE49-F238E27FC236}">
                <a16:creationId xmlns:a16="http://schemas.microsoft.com/office/drawing/2014/main" id="{B7045CAA-2658-4648-8745-87901BC28D1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482853" y="4442995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8" name="Picture Placeholder 19">
            <a:extLst>
              <a:ext uri="{FF2B5EF4-FFF2-40B4-BE49-F238E27FC236}">
                <a16:creationId xmlns:a16="http://schemas.microsoft.com/office/drawing/2014/main" id="{C2763053-6586-4289-9D59-6BFA2B53E8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9039" y="5741443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0E52D0-3E25-4412-80BD-C648C4D8CACD}"/>
              </a:ext>
            </a:extLst>
          </p:cNvPr>
          <p:cNvSpPr/>
          <p:nvPr userDrawn="1"/>
        </p:nvSpPr>
        <p:spPr>
          <a:xfrm>
            <a:off x="4062750" y="5022736"/>
            <a:ext cx="40664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PH" sz="2000" dirty="0">
                <a:solidFill>
                  <a:srgbClr val="333333"/>
                </a:solidFill>
              </a:rPr>
              <a:t>Human Performance Acceleration</a:t>
            </a:r>
            <a:br>
              <a:rPr lang="en-PH" sz="2000" dirty="0">
                <a:solidFill>
                  <a:srgbClr val="333333"/>
                </a:solidFill>
              </a:rPr>
            </a:br>
            <a:r>
              <a:rPr lang="en-US" sz="2000" dirty="0">
                <a:solidFill>
                  <a:srgbClr val="333333"/>
                </a:solidFill>
              </a:rPr>
              <a:t>Using Behavioral Insights Since 2001</a:t>
            </a:r>
            <a:r>
              <a:rPr lang="en-PH" sz="2000" dirty="0">
                <a:solidFill>
                  <a:srgbClr val="333333"/>
                </a:solidFill>
              </a:rPr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376484" y="4867559"/>
            <a:ext cx="3482970" cy="0"/>
          </a:xfrm>
          <a:prstGeom prst="line">
            <a:avLst/>
          </a:prstGeom>
          <a:ln>
            <a:solidFill>
              <a:srgbClr val="A18B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0980A51-AEA5-4CDA-9068-864683198A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240" y="874255"/>
            <a:ext cx="4299457" cy="429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804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Title Page with n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D0E52D0-3E25-4412-80BD-C648C4D8CACD}"/>
              </a:ext>
            </a:extLst>
          </p:cNvPr>
          <p:cNvSpPr/>
          <p:nvPr userDrawn="1"/>
        </p:nvSpPr>
        <p:spPr>
          <a:xfrm>
            <a:off x="4062750" y="4428376"/>
            <a:ext cx="40664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PH" sz="2000" dirty="0">
                <a:solidFill>
                  <a:srgbClr val="333333"/>
                </a:solidFill>
              </a:rPr>
              <a:t>Human Performance Acceleration</a:t>
            </a:r>
            <a:br>
              <a:rPr lang="en-PH" sz="2000" dirty="0">
                <a:solidFill>
                  <a:srgbClr val="333333"/>
                </a:solidFill>
              </a:rPr>
            </a:br>
            <a:r>
              <a:rPr lang="en-US" sz="2000" dirty="0">
                <a:solidFill>
                  <a:srgbClr val="333333"/>
                </a:solidFill>
              </a:rPr>
              <a:t>Using Behavioral Insights Since 2001</a:t>
            </a:r>
            <a:r>
              <a:rPr lang="en-PH" sz="2000" dirty="0">
                <a:solidFill>
                  <a:srgbClr val="333333"/>
                </a:solidFill>
              </a:rPr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376484" y="4273199"/>
            <a:ext cx="3482970" cy="0"/>
          </a:xfrm>
          <a:prstGeom prst="line">
            <a:avLst/>
          </a:prstGeom>
          <a:ln>
            <a:solidFill>
              <a:srgbClr val="A18B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0980A51-AEA5-4CDA-9068-864683198A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014" y="1476176"/>
            <a:ext cx="3013970" cy="301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621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se Case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34FA0EC1-68C1-4005-9B99-F39E35A42B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17805"/>
            <a:ext cx="8801101" cy="6875805"/>
          </a:xfrm>
          <a:custGeom>
            <a:avLst/>
            <a:gdLst>
              <a:gd name="connsiteX0" fmla="*/ 0 w 5640512"/>
              <a:gd name="connsiteY0" fmla="*/ 0 h 6858000"/>
              <a:gd name="connsiteX1" fmla="*/ 5640512 w 5640512"/>
              <a:gd name="connsiteY1" fmla="*/ 0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5640512"/>
              <a:gd name="connsiteY0" fmla="*/ 0 h 6858000"/>
              <a:gd name="connsiteX1" fmla="*/ 2239766 w 5640512"/>
              <a:gd name="connsiteY1" fmla="*/ 20548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2270589"/>
              <a:gd name="connsiteY0" fmla="*/ 0 h 6858000"/>
              <a:gd name="connsiteX1" fmla="*/ 2239766 w 2270589"/>
              <a:gd name="connsiteY1" fmla="*/ 20548 h 6858000"/>
              <a:gd name="connsiteX2" fmla="*/ 2270589 w 2270589"/>
              <a:gd name="connsiteY2" fmla="*/ 6816903 h 6858000"/>
              <a:gd name="connsiteX3" fmla="*/ 0 w 2270589"/>
              <a:gd name="connsiteY3" fmla="*/ 6858000 h 6858000"/>
              <a:gd name="connsiteX4" fmla="*/ 0 w 2270589"/>
              <a:gd name="connsiteY4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7114854"/>
              <a:gd name="connsiteX1" fmla="*/ 2239766 w 5548046"/>
              <a:gd name="connsiteY1" fmla="*/ 20548 h 7114854"/>
              <a:gd name="connsiteX2" fmla="*/ 5548046 w 5548046"/>
              <a:gd name="connsiteY2" fmla="*/ 3421294 h 7114854"/>
              <a:gd name="connsiteX3" fmla="*/ 2547991 w 5548046"/>
              <a:gd name="connsiteY3" fmla="*/ 7114854 h 7114854"/>
              <a:gd name="connsiteX4" fmla="*/ 0 w 5548046"/>
              <a:gd name="connsiteY4" fmla="*/ 6858000 h 7114854"/>
              <a:gd name="connsiteX5" fmla="*/ 0 w 5548046"/>
              <a:gd name="connsiteY5" fmla="*/ 0 h 7114854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198768 h 7056768"/>
              <a:gd name="connsiteX1" fmla="*/ 2249291 w 5548046"/>
              <a:gd name="connsiteY1" fmla="*/ 241 h 7056768"/>
              <a:gd name="connsiteX2" fmla="*/ 5548046 w 5548046"/>
              <a:gd name="connsiteY2" fmla="*/ 3620062 h 7056768"/>
              <a:gd name="connsiteX3" fmla="*/ 2229492 w 5548046"/>
              <a:gd name="connsiteY3" fmla="*/ 7056768 h 7056768"/>
              <a:gd name="connsiteX4" fmla="*/ 0 w 5548046"/>
              <a:gd name="connsiteY4" fmla="*/ 7056768 h 7056768"/>
              <a:gd name="connsiteX5" fmla="*/ 0 w 5548046"/>
              <a:gd name="connsiteY5" fmla="*/ 198768 h 7056768"/>
              <a:gd name="connsiteX0" fmla="*/ 0 w 5548046"/>
              <a:gd name="connsiteY0" fmla="*/ 0 h 6858000"/>
              <a:gd name="connsiteX1" fmla="*/ 2220716 w 5548046"/>
              <a:gd name="connsiteY1" fmla="*/ 149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9338996"/>
              <a:gd name="connsiteY0" fmla="*/ 0 h 6858000"/>
              <a:gd name="connsiteX1" fmla="*/ 2220716 w 9338996"/>
              <a:gd name="connsiteY1" fmla="*/ 1498 h 6858000"/>
              <a:gd name="connsiteX2" fmla="*/ 9338996 w 9338996"/>
              <a:gd name="connsiteY2" fmla="*/ 3516544 h 6858000"/>
              <a:gd name="connsiteX3" fmla="*/ 2229492 w 9338996"/>
              <a:gd name="connsiteY3" fmla="*/ 6858000 h 6858000"/>
              <a:gd name="connsiteX4" fmla="*/ 0 w 9338996"/>
              <a:gd name="connsiteY4" fmla="*/ 6858000 h 6858000"/>
              <a:gd name="connsiteX5" fmla="*/ 0 w 9338996"/>
              <a:gd name="connsiteY5" fmla="*/ 0 h 6858000"/>
              <a:gd name="connsiteX0" fmla="*/ 0 w 9338996"/>
              <a:gd name="connsiteY0" fmla="*/ 8274 h 6866274"/>
              <a:gd name="connsiteX1" fmla="*/ 6221216 w 9338996"/>
              <a:gd name="connsiteY1" fmla="*/ 247 h 6866274"/>
              <a:gd name="connsiteX2" fmla="*/ 9338996 w 9338996"/>
              <a:gd name="connsiteY2" fmla="*/ 3524818 h 6866274"/>
              <a:gd name="connsiteX3" fmla="*/ 2229492 w 9338996"/>
              <a:gd name="connsiteY3" fmla="*/ 6866274 h 6866274"/>
              <a:gd name="connsiteX4" fmla="*/ 0 w 9338996"/>
              <a:gd name="connsiteY4" fmla="*/ 6866274 h 6866274"/>
              <a:gd name="connsiteX5" fmla="*/ 0 w 9338996"/>
              <a:gd name="connsiteY5" fmla="*/ 8274 h 6866274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553842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353817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024671"/>
              <a:gd name="connsiteY0" fmla="*/ 8280 h 6875805"/>
              <a:gd name="connsiteX1" fmla="*/ 6221216 w 9024671"/>
              <a:gd name="connsiteY1" fmla="*/ 253 h 6875805"/>
              <a:gd name="connsiteX2" fmla="*/ 9024671 w 9024671"/>
              <a:gd name="connsiteY2" fmla="*/ 3439099 h 6875805"/>
              <a:gd name="connsiteX3" fmla="*/ 6353817 w 9024671"/>
              <a:gd name="connsiteY3" fmla="*/ 6875805 h 6875805"/>
              <a:gd name="connsiteX4" fmla="*/ 0 w 9024671"/>
              <a:gd name="connsiteY4" fmla="*/ 6866280 h 6875805"/>
              <a:gd name="connsiteX5" fmla="*/ 0 w 9024671"/>
              <a:gd name="connsiteY5" fmla="*/ 8280 h 6875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24671" h="6875805">
                <a:moveTo>
                  <a:pt x="0" y="8280"/>
                </a:moveTo>
                <a:lnTo>
                  <a:pt x="6221216" y="253"/>
                </a:lnTo>
                <a:cubicBezTo>
                  <a:pt x="6204093" y="-33994"/>
                  <a:pt x="9000697" y="3411701"/>
                  <a:pt x="9024671" y="3439099"/>
                </a:cubicBezTo>
                <a:lnTo>
                  <a:pt x="6353817" y="6875805"/>
                </a:lnTo>
                <a:lnTo>
                  <a:pt x="0" y="6866280"/>
                </a:lnTo>
                <a:lnTo>
                  <a:pt x="0" y="8280"/>
                </a:lnTo>
                <a:close/>
              </a:path>
            </a:pathLst>
          </a:custGeom>
        </p:spPr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43878-C2A7-40E9-92DE-37006B852478}"/>
              </a:ext>
            </a:extLst>
          </p:cNvPr>
          <p:cNvSpPr/>
          <p:nvPr userDrawn="1"/>
        </p:nvSpPr>
        <p:spPr>
          <a:xfrm>
            <a:off x="832918" y="4236944"/>
            <a:ext cx="986827" cy="45719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29706197-9D68-4251-B076-8C01F116023F}"/>
              </a:ext>
            </a:extLst>
          </p:cNvPr>
          <p:cNvSpPr txBox="1">
            <a:spLocks/>
          </p:cNvSpPr>
          <p:nvPr userDrawn="1"/>
        </p:nvSpPr>
        <p:spPr>
          <a:xfrm>
            <a:off x="-42531" y="-60338"/>
            <a:ext cx="4962968" cy="6960866"/>
          </a:xfrm>
          <a:custGeom>
            <a:avLst/>
            <a:gdLst>
              <a:gd name="connsiteX0" fmla="*/ 0 w 5640512"/>
              <a:gd name="connsiteY0" fmla="*/ 0 h 6858000"/>
              <a:gd name="connsiteX1" fmla="*/ 5640512 w 5640512"/>
              <a:gd name="connsiteY1" fmla="*/ 0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5640512"/>
              <a:gd name="connsiteY0" fmla="*/ 0 h 6858000"/>
              <a:gd name="connsiteX1" fmla="*/ 2239766 w 5640512"/>
              <a:gd name="connsiteY1" fmla="*/ 20548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2270589"/>
              <a:gd name="connsiteY0" fmla="*/ 0 h 6858000"/>
              <a:gd name="connsiteX1" fmla="*/ 2239766 w 2270589"/>
              <a:gd name="connsiteY1" fmla="*/ 20548 h 6858000"/>
              <a:gd name="connsiteX2" fmla="*/ 2270589 w 2270589"/>
              <a:gd name="connsiteY2" fmla="*/ 6816903 h 6858000"/>
              <a:gd name="connsiteX3" fmla="*/ 0 w 2270589"/>
              <a:gd name="connsiteY3" fmla="*/ 6858000 h 6858000"/>
              <a:gd name="connsiteX4" fmla="*/ 0 w 2270589"/>
              <a:gd name="connsiteY4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7114854"/>
              <a:gd name="connsiteX1" fmla="*/ 2239766 w 5548046"/>
              <a:gd name="connsiteY1" fmla="*/ 20548 h 7114854"/>
              <a:gd name="connsiteX2" fmla="*/ 5548046 w 5548046"/>
              <a:gd name="connsiteY2" fmla="*/ 3421294 h 7114854"/>
              <a:gd name="connsiteX3" fmla="*/ 2547991 w 5548046"/>
              <a:gd name="connsiteY3" fmla="*/ 7114854 h 7114854"/>
              <a:gd name="connsiteX4" fmla="*/ 0 w 5548046"/>
              <a:gd name="connsiteY4" fmla="*/ 6858000 h 7114854"/>
              <a:gd name="connsiteX5" fmla="*/ 0 w 5548046"/>
              <a:gd name="connsiteY5" fmla="*/ 0 h 7114854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198768 h 7056768"/>
              <a:gd name="connsiteX1" fmla="*/ 2249291 w 5548046"/>
              <a:gd name="connsiteY1" fmla="*/ 241 h 7056768"/>
              <a:gd name="connsiteX2" fmla="*/ 5548046 w 5548046"/>
              <a:gd name="connsiteY2" fmla="*/ 3620062 h 7056768"/>
              <a:gd name="connsiteX3" fmla="*/ 2229492 w 5548046"/>
              <a:gd name="connsiteY3" fmla="*/ 7056768 h 7056768"/>
              <a:gd name="connsiteX4" fmla="*/ 0 w 5548046"/>
              <a:gd name="connsiteY4" fmla="*/ 7056768 h 7056768"/>
              <a:gd name="connsiteX5" fmla="*/ 0 w 5548046"/>
              <a:gd name="connsiteY5" fmla="*/ 198768 h 7056768"/>
              <a:gd name="connsiteX0" fmla="*/ 0 w 5548046"/>
              <a:gd name="connsiteY0" fmla="*/ 0 h 6858000"/>
              <a:gd name="connsiteX1" fmla="*/ 2220716 w 5548046"/>
              <a:gd name="connsiteY1" fmla="*/ 149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026687"/>
              <a:gd name="connsiteY0" fmla="*/ 0 h 6858000"/>
              <a:gd name="connsiteX1" fmla="*/ 2220716 w 5026687"/>
              <a:gd name="connsiteY1" fmla="*/ 1498 h 6858000"/>
              <a:gd name="connsiteX2" fmla="*/ 5026687 w 5026687"/>
              <a:gd name="connsiteY2" fmla="*/ 3373669 h 6858000"/>
              <a:gd name="connsiteX3" fmla="*/ 2229492 w 5026687"/>
              <a:gd name="connsiteY3" fmla="*/ 6858000 h 6858000"/>
              <a:gd name="connsiteX4" fmla="*/ 0 w 5026687"/>
              <a:gd name="connsiteY4" fmla="*/ 6858000 h 6858000"/>
              <a:gd name="connsiteX5" fmla="*/ 0 w 5026687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26687" h="6858000">
                <a:moveTo>
                  <a:pt x="0" y="0"/>
                </a:moveTo>
                <a:lnTo>
                  <a:pt x="2220716" y="1498"/>
                </a:lnTo>
                <a:cubicBezTo>
                  <a:pt x="2203593" y="-32749"/>
                  <a:pt x="5002713" y="3346271"/>
                  <a:pt x="5026687" y="3373669"/>
                </a:cubicBezTo>
                <a:lnTo>
                  <a:pt x="222949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86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PH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PH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8FB4F8-0720-4A99-ADC1-8865C33AD669}"/>
              </a:ext>
            </a:extLst>
          </p:cNvPr>
          <p:cNvSpPr/>
          <p:nvPr userDrawn="1"/>
        </p:nvSpPr>
        <p:spPr>
          <a:xfrm>
            <a:off x="765533" y="3783040"/>
            <a:ext cx="1600719" cy="10522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B8031F-B12D-4047-94BE-B0C2E343CDD8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36BE58-5926-4071-A529-7E33FCFB324D}"/>
              </a:ext>
            </a:extLst>
          </p:cNvPr>
          <p:cNvSpPr/>
          <p:nvPr userDrawn="1"/>
        </p:nvSpPr>
        <p:spPr>
          <a:xfrm>
            <a:off x="11117389" y="1402198"/>
            <a:ext cx="514350" cy="57150"/>
          </a:xfrm>
          <a:prstGeom prst="rect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DE8D8E2-A2D6-41F1-AF3C-89EE99AE34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5533" y="2331411"/>
            <a:ext cx="3932555" cy="670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89CA65D-86A7-435E-AA96-84F9E591D1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5532" y="3057225"/>
            <a:ext cx="3932555" cy="670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>
                <a:solidFill>
                  <a:srgbClr val="978246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6630206-B5B7-4E7B-811E-4C78825999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43631" y="1894006"/>
            <a:ext cx="2830639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FE8EDEA-E946-499F-AF0E-80748A3B6E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43632" y="880545"/>
            <a:ext cx="2830639" cy="52165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8770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E90A7E-7AD4-4ED6-8910-972EF44954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ain link fence&#10;&#10;Description automatically generated">
            <a:extLst>
              <a:ext uri="{FF2B5EF4-FFF2-40B4-BE49-F238E27FC236}">
                <a16:creationId xmlns:a16="http://schemas.microsoft.com/office/drawing/2014/main" id="{45ADDB49-1C70-44FC-BCF8-B5FCC6AA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 descr="A chain link fence&#10;&#10;Description automatically generated">
            <a:extLst>
              <a:ext uri="{FF2B5EF4-FFF2-40B4-BE49-F238E27FC236}">
                <a16:creationId xmlns:a16="http://schemas.microsoft.com/office/drawing/2014/main" id="{C7E78C9A-321D-4332-9E45-7FCF59593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193604" y="4445919"/>
            <a:ext cx="3482970" cy="0"/>
          </a:xfrm>
          <a:prstGeom prst="line">
            <a:avLst/>
          </a:prstGeom>
          <a:ln w="3492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4626A9-A9B2-4836-B61F-9FF3A00E8C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0160" y="4653598"/>
            <a:ext cx="455168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PH" dirty="0"/>
              <a:t>Human Performance Acceleration</a:t>
            </a:r>
            <a:br>
              <a:rPr lang="en-PH" dirty="0"/>
            </a:br>
            <a:r>
              <a:rPr lang="en-US" dirty="0"/>
              <a:t>Using Behavioral Insights Since 2001</a:t>
            </a:r>
            <a:r>
              <a:rPr lang="en-PH" dirty="0"/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3F8CF2-9DA3-4C86-BD95-2CE429DD58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15" y="1180189"/>
            <a:ext cx="3369570" cy="3369570"/>
          </a:xfrm>
          <a:prstGeom prst="rect">
            <a:avLst/>
          </a:prstGeom>
        </p:spPr>
      </p:pic>
      <p:pic>
        <p:nvPicPr>
          <p:cNvPr id="12" name="Picture Placeholder 11" descr="A hand holding a cellphone&#10;&#10;Description automatically generated">
            <a:extLst>
              <a:ext uri="{FF2B5EF4-FFF2-40B4-BE49-F238E27FC236}">
                <a16:creationId xmlns:a16="http://schemas.microsoft.com/office/drawing/2014/main" id="{30A3D6A9-8D6F-4C16-B88D-A68E128BC1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30" b="5930"/>
          <a:stretch>
            <a:fillRect/>
          </a:stretch>
        </p:blipFill>
        <p:spPr>
          <a:xfrm>
            <a:off x="1361229" y="4589311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4" name="Picture Placeholder 13" descr="A picture containing indoor, table, floor, wooden&#10;&#10;Description automatically generated">
            <a:extLst>
              <a:ext uri="{FF2B5EF4-FFF2-40B4-BE49-F238E27FC236}">
                <a16:creationId xmlns:a16="http://schemas.microsoft.com/office/drawing/2014/main" id="{1F565BE0-714C-4304-8FDF-7F511368DD9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77" r="12177"/>
          <a:stretch>
            <a:fillRect/>
          </a:stretch>
        </p:blipFill>
        <p:spPr>
          <a:xfrm>
            <a:off x="1361229" y="3073465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6" name="Picture Placeholder 15" descr="A picture containing person, floor, skating, ground&#10;&#10;Description automatically generated">
            <a:extLst>
              <a:ext uri="{FF2B5EF4-FFF2-40B4-BE49-F238E27FC236}">
                <a16:creationId xmlns:a16="http://schemas.microsoft.com/office/drawing/2014/main" id="{33B89D09-D48E-4772-A40B-8306F483CE5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0" y="3831389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7" name="Picture Placeholder 17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D73A3B28-D626-43AB-9949-BB91CF2CB43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48" r="12048"/>
          <a:stretch>
            <a:fillRect/>
          </a:stretch>
        </p:blipFill>
        <p:spPr>
          <a:xfrm>
            <a:off x="5179" y="5347234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8" name="Picture Placeholder 19" descr="A group of people standing in front of a window&#10;&#10;Description automatically generated">
            <a:extLst>
              <a:ext uri="{FF2B5EF4-FFF2-40B4-BE49-F238E27FC236}">
                <a16:creationId xmlns:a16="http://schemas.microsoft.com/office/drawing/2014/main" id="{70F939B6-C0C2-4707-89AB-B322A3DAECE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00" r="12800"/>
          <a:stretch>
            <a:fillRect/>
          </a:stretch>
        </p:blipFill>
        <p:spPr>
          <a:xfrm>
            <a:off x="9034548" y="0"/>
            <a:ext cx="1718669" cy="1515845"/>
          </a:xfrm>
          <a:prstGeom prst="hexagon">
            <a:avLst/>
          </a:prstGeom>
        </p:spPr>
      </p:pic>
      <p:pic>
        <p:nvPicPr>
          <p:cNvPr id="19" name="Picture Placeholder 21" descr="A person sitting at a table&#10;&#10;Description automatically generated">
            <a:extLst>
              <a:ext uri="{FF2B5EF4-FFF2-40B4-BE49-F238E27FC236}">
                <a16:creationId xmlns:a16="http://schemas.microsoft.com/office/drawing/2014/main" id="{4375A522-BF31-4FD0-9281-DA7B4B69AE5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10369773" y="2310467"/>
            <a:ext cx="1718669" cy="1515845"/>
          </a:xfrm>
          <a:prstGeom prst="hexagon">
            <a:avLst/>
          </a:prstGeom>
        </p:spPr>
      </p:pic>
      <p:pic>
        <p:nvPicPr>
          <p:cNvPr id="20" name="Picture Placeholder 23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AB9B8BF7-966E-49A5-A322-B95DDAF6AC1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9034547" y="1515844"/>
            <a:ext cx="1718669" cy="1515845"/>
          </a:xfrm>
          <a:prstGeom prst="hexagon">
            <a:avLst/>
          </a:prstGeom>
        </p:spPr>
      </p:pic>
      <p:pic>
        <p:nvPicPr>
          <p:cNvPr id="21" name="Picture Placeholder 2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FD9A52C-8EB8-4A2A-A1D0-10CCC4507C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" t="5821" r="-20" b="14263"/>
          <a:stretch/>
        </p:blipFill>
        <p:spPr>
          <a:xfrm>
            <a:off x="10379934" y="757922"/>
            <a:ext cx="1718669" cy="1515845"/>
          </a:xfrm>
          <a:prstGeom prst="hexagon">
            <a:avLst/>
          </a:prstGeom>
        </p:spPr>
      </p:pic>
    </p:spTree>
    <p:extLst>
      <p:ext uri="{BB962C8B-B14F-4D97-AF65-F5344CB8AC3E}">
        <p14:creationId xmlns:p14="http://schemas.microsoft.com/office/powerpoint/2010/main" val="22616919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Case Results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5A9F996F-03D3-4BE0-B2FA-CBECCAA8BC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4974" r="14974"/>
          <a:stretch>
            <a:fillRect/>
          </a:stretch>
        </p:blipFill>
        <p:spPr>
          <a:xfrm>
            <a:off x="8420100" y="3429000"/>
            <a:ext cx="3759200" cy="3429000"/>
          </a:xfrm>
          <a:prstGeom prst="rect">
            <a:avLst/>
          </a:prstGeom>
        </p:spPr>
      </p:pic>
      <p:pic>
        <p:nvPicPr>
          <p:cNvPr id="4" name="Picture Placeholder 1">
            <a:extLst>
              <a:ext uri="{FF2B5EF4-FFF2-40B4-BE49-F238E27FC236}">
                <a16:creationId xmlns:a16="http://schemas.microsoft.com/office/drawing/2014/main" id="{B7490B00-0166-46C4-A50A-B05DCA2EB4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2274" r="12274"/>
          <a:stretch>
            <a:fillRect/>
          </a:stretch>
        </p:blipFill>
        <p:spPr>
          <a:xfrm>
            <a:off x="4673600" y="0"/>
            <a:ext cx="3759200" cy="3429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3D586D-F6AA-4D8F-91DA-719EA44DD7BA}"/>
              </a:ext>
            </a:extLst>
          </p:cNvPr>
          <p:cNvSpPr/>
          <p:nvPr userDrawn="1"/>
        </p:nvSpPr>
        <p:spPr>
          <a:xfrm>
            <a:off x="4673600" y="0"/>
            <a:ext cx="3759200" cy="3444424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D2461F-5B65-4727-B9F5-48CCE9A067EA}"/>
              </a:ext>
            </a:extLst>
          </p:cNvPr>
          <p:cNvSpPr/>
          <p:nvPr userDrawn="1"/>
        </p:nvSpPr>
        <p:spPr>
          <a:xfrm>
            <a:off x="8432800" y="3429000"/>
            <a:ext cx="3759200" cy="3429000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id="{AA16D5D3-ADC7-4812-9F54-674FCB93BA2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15766" r="15766"/>
          <a:stretch>
            <a:fillRect/>
          </a:stretch>
        </p:blipFill>
        <p:spPr>
          <a:xfrm>
            <a:off x="4673600" y="3429000"/>
            <a:ext cx="3759200" cy="3429000"/>
          </a:xfrm>
          <a:prstGeom prst="rect">
            <a:avLst/>
          </a:prstGeom>
        </p:spPr>
      </p:pic>
      <p:pic>
        <p:nvPicPr>
          <p:cNvPr id="9" name="Picture Placeholder 3">
            <a:extLst>
              <a:ext uri="{FF2B5EF4-FFF2-40B4-BE49-F238E27FC236}">
                <a16:creationId xmlns:a16="http://schemas.microsoft.com/office/drawing/2014/main" id="{74D8B9BA-A856-4DE4-B1D7-2EB882BEC38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13770" r="13770"/>
          <a:stretch>
            <a:fillRect/>
          </a:stretch>
        </p:blipFill>
        <p:spPr>
          <a:xfrm>
            <a:off x="8432800" y="0"/>
            <a:ext cx="3759200" cy="3429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C63F908-D017-40EC-9F71-0E05E27A8234}"/>
              </a:ext>
            </a:extLst>
          </p:cNvPr>
          <p:cNvSpPr/>
          <p:nvPr userDrawn="1"/>
        </p:nvSpPr>
        <p:spPr>
          <a:xfrm>
            <a:off x="8426695" y="15424"/>
            <a:ext cx="3759200" cy="3429000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0114F3-734E-4C4B-A848-FDF3C91C6AA3}"/>
              </a:ext>
            </a:extLst>
          </p:cNvPr>
          <p:cNvSpPr/>
          <p:nvPr userDrawn="1"/>
        </p:nvSpPr>
        <p:spPr>
          <a:xfrm>
            <a:off x="4673600" y="3398152"/>
            <a:ext cx="3759200" cy="3459848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9B2381-C488-4B60-B32A-9186EB7E0C50}"/>
              </a:ext>
            </a:extLst>
          </p:cNvPr>
          <p:cNvCxnSpPr/>
          <p:nvPr userDrawn="1"/>
        </p:nvCxnSpPr>
        <p:spPr>
          <a:xfrm>
            <a:off x="4673600" y="3429000"/>
            <a:ext cx="75184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F081CF5-2667-4183-B0AC-4DFDB136D838}"/>
              </a:ext>
            </a:extLst>
          </p:cNvPr>
          <p:cNvCxnSpPr/>
          <p:nvPr userDrawn="1"/>
        </p:nvCxnSpPr>
        <p:spPr>
          <a:xfrm>
            <a:off x="8420100" y="15424"/>
            <a:ext cx="0" cy="6842576"/>
          </a:xfrm>
          <a:prstGeom prst="line">
            <a:avLst/>
          </a:prstGeom>
          <a:ln>
            <a:solidFill>
              <a:srgbClr val="F2F2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E9A3CE63-56B3-42F5-8724-FAA2FC00340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0F9571CC-F4AA-40DE-82A4-9BCF5B6535EE}"/>
              </a:ext>
            </a:extLst>
          </p:cNvPr>
          <p:cNvSpPr/>
          <p:nvPr userDrawn="1"/>
        </p:nvSpPr>
        <p:spPr>
          <a:xfrm>
            <a:off x="641867" y="2036499"/>
            <a:ext cx="514350" cy="57150"/>
          </a:xfrm>
          <a:prstGeom prst="rect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6897D2C4-889F-40E4-A3F0-553D6F16D9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629" y="2528307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A8F3E204-5FD5-4861-AED6-CE18C8A412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630" y="1514846"/>
            <a:ext cx="2830639" cy="52165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DBC54CB6-7EF1-4015-B17F-D22130FCC2A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43631" y="1894006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A17AA58F-917D-4AF5-B4D4-97D69EA1AA1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37881" y="1894006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14E3D370-1DA1-45FD-AAD3-5FEF43F92D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39378" y="5262355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66F15785-A585-40BB-9125-6769D6A8E58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33628" y="5262355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47702529-6B8E-4986-8DDA-8076C6A787D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65520" y="585022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5" name="Picture Placeholder 43">
            <a:extLst>
              <a:ext uri="{FF2B5EF4-FFF2-40B4-BE49-F238E27FC236}">
                <a16:creationId xmlns:a16="http://schemas.microsoft.com/office/drawing/2014/main" id="{C6DBE598-5141-48C0-A784-2DEBB604908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0027920" y="631154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6" name="Picture Placeholder 43">
            <a:extLst>
              <a:ext uri="{FF2B5EF4-FFF2-40B4-BE49-F238E27FC236}">
                <a16:creationId xmlns:a16="http://schemas.microsoft.com/office/drawing/2014/main" id="{1EEA881C-C511-4E26-A4B5-4EC596E5D0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065520" y="4060154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7" name="Picture Placeholder 43">
            <a:extLst>
              <a:ext uri="{FF2B5EF4-FFF2-40B4-BE49-F238E27FC236}">
                <a16:creationId xmlns:a16="http://schemas.microsoft.com/office/drawing/2014/main" id="{C4FE94D1-1BA3-4638-94D8-DB36F9F3A4E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0027920" y="4106286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43133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  <p:bldP spid="14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679370" y="0"/>
            <a:ext cx="8512629" cy="6858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5353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64098C-0360-4067-9F07-7CFB2D828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2988CA-A462-4DCB-914F-B14E61E9E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03703E-9762-4D16-A20E-012A86EB1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0376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93D123E-DAA2-438E-93E5-0D1182E1E4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83781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256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out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E90A7E-7AD4-4ED6-8910-972EF44954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ain link fence&#10;&#10;Description automatically generated">
            <a:extLst>
              <a:ext uri="{FF2B5EF4-FFF2-40B4-BE49-F238E27FC236}">
                <a16:creationId xmlns:a16="http://schemas.microsoft.com/office/drawing/2014/main" id="{45ADDB49-1C70-44FC-BCF8-B5FCC6AA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 descr="A chain link fence&#10;&#10;Description automatically generated">
            <a:extLst>
              <a:ext uri="{FF2B5EF4-FFF2-40B4-BE49-F238E27FC236}">
                <a16:creationId xmlns:a16="http://schemas.microsoft.com/office/drawing/2014/main" id="{C7E78C9A-321D-4332-9E45-7FCF59593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193604" y="4445919"/>
            <a:ext cx="3482970" cy="0"/>
          </a:xfrm>
          <a:prstGeom prst="line">
            <a:avLst/>
          </a:prstGeom>
          <a:ln w="3492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4626A9-A9B2-4836-B61F-9FF3A00E8C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20160" y="4653598"/>
            <a:ext cx="455168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3F8CF2-9DA3-4C86-BD95-2CE429DD58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15" y="1180189"/>
            <a:ext cx="3369570" cy="336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762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hevron Picture"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7805"/>
            <a:ext cx="8801101" cy="6875805"/>
          </a:xfrm>
          <a:custGeom>
            <a:avLst/>
            <a:gdLst>
              <a:gd name="connsiteX0" fmla="*/ 0 w 5640512"/>
              <a:gd name="connsiteY0" fmla="*/ 0 h 6858000"/>
              <a:gd name="connsiteX1" fmla="*/ 5640512 w 5640512"/>
              <a:gd name="connsiteY1" fmla="*/ 0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5640512"/>
              <a:gd name="connsiteY0" fmla="*/ 0 h 6858000"/>
              <a:gd name="connsiteX1" fmla="*/ 2239766 w 5640512"/>
              <a:gd name="connsiteY1" fmla="*/ 20548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2270589"/>
              <a:gd name="connsiteY0" fmla="*/ 0 h 6858000"/>
              <a:gd name="connsiteX1" fmla="*/ 2239766 w 2270589"/>
              <a:gd name="connsiteY1" fmla="*/ 20548 h 6858000"/>
              <a:gd name="connsiteX2" fmla="*/ 2270589 w 2270589"/>
              <a:gd name="connsiteY2" fmla="*/ 6816903 h 6858000"/>
              <a:gd name="connsiteX3" fmla="*/ 0 w 2270589"/>
              <a:gd name="connsiteY3" fmla="*/ 6858000 h 6858000"/>
              <a:gd name="connsiteX4" fmla="*/ 0 w 2270589"/>
              <a:gd name="connsiteY4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7114854"/>
              <a:gd name="connsiteX1" fmla="*/ 2239766 w 5548046"/>
              <a:gd name="connsiteY1" fmla="*/ 20548 h 7114854"/>
              <a:gd name="connsiteX2" fmla="*/ 5548046 w 5548046"/>
              <a:gd name="connsiteY2" fmla="*/ 3421294 h 7114854"/>
              <a:gd name="connsiteX3" fmla="*/ 2547991 w 5548046"/>
              <a:gd name="connsiteY3" fmla="*/ 7114854 h 7114854"/>
              <a:gd name="connsiteX4" fmla="*/ 0 w 5548046"/>
              <a:gd name="connsiteY4" fmla="*/ 6858000 h 7114854"/>
              <a:gd name="connsiteX5" fmla="*/ 0 w 5548046"/>
              <a:gd name="connsiteY5" fmla="*/ 0 h 7114854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198768 h 7056768"/>
              <a:gd name="connsiteX1" fmla="*/ 2249291 w 5548046"/>
              <a:gd name="connsiteY1" fmla="*/ 241 h 7056768"/>
              <a:gd name="connsiteX2" fmla="*/ 5548046 w 5548046"/>
              <a:gd name="connsiteY2" fmla="*/ 3620062 h 7056768"/>
              <a:gd name="connsiteX3" fmla="*/ 2229492 w 5548046"/>
              <a:gd name="connsiteY3" fmla="*/ 7056768 h 7056768"/>
              <a:gd name="connsiteX4" fmla="*/ 0 w 5548046"/>
              <a:gd name="connsiteY4" fmla="*/ 7056768 h 7056768"/>
              <a:gd name="connsiteX5" fmla="*/ 0 w 5548046"/>
              <a:gd name="connsiteY5" fmla="*/ 198768 h 7056768"/>
              <a:gd name="connsiteX0" fmla="*/ 0 w 5548046"/>
              <a:gd name="connsiteY0" fmla="*/ 0 h 6858000"/>
              <a:gd name="connsiteX1" fmla="*/ 2220716 w 5548046"/>
              <a:gd name="connsiteY1" fmla="*/ 149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9338996"/>
              <a:gd name="connsiteY0" fmla="*/ 0 h 6858000"/>
              <a:gd name="connsiteX1" fmla="*/ 2220716 w 9338996"/>
              <a:gd name="connsiteY1" fmla="*/ 1498 h 6858000"/>
              <a:gd name="connsiteX2" fmla="*/ 9338996 w 9338996"/>
              <a:gd name="connsiteY2" fmla="*/ 3516544 h 6858000"/>
              <a:gd name="connsiteX3" fmla="*/ 2229492 w 9338996"/>
              <a:gd name="connsiteY3" fmla="*/ 6858000 h 6858000"/>
              <a:gd name="connsiteX4" fmla="*/ 0 w 9338996"/>
              <a:gd name="connsiteY4" fmla="*/ 6858000 h 6858000"/>
              <a:gd name="connsiteX5" fmla="*/ 0 w 9338996"/>
              <a:gd name="connsiteY5" fmla="*/ 0 h 6858000"/>
              <a:gd name="connsiteX0" fmla="*/ 0 w 9338996"/>
              <a:gd name="connsiteY0" fmla="*/ 8274 h 6866274"/>
              <a:gd name="connsiteX1" fmla="*/ 6221216 w 9338996"/>
              <a:gd name="connsiteY1" fmla="*/ 247 h 6866274"/>
              <a:gd name="connsiteX2" fmla="*/ 9338996 w 9338996"/>
              <a:gd name="connsiteY2" fmla="*/ 3524818 h 6866274"/>
              <a:gd name="connsiteX3" fmla="*/ 2229492 w 9338996"/>
              <a:gd name="connsiteY3" fmla="*/ 6866274 h 6866274"/>
              <a:gd name="connsiteX4" fmla="*/ 0 w 9338996"/>
              <a:gd name="connsiteY4" fmla="*/ 6866274 h 6866274"/>
              <a:gd name="connsiteX5" fmla="*/ 0 w 9338996"/>
              <a:gd name="connsiteY5" fmla="*/ 8274 h 6866274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553842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353817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024671"/>
              <a:gd name="connsiteY0" fmla="*/ 8280 h 6875805"/>
              <a:gd name="connsiteX1" fmla="*/ 6221216 w 9024671"/>
              <a:gd name="connsiteY1" fmla="*/ 253 h 6875805"/>
              <a:gd name="connsiteX2" fmla="*/ 9024671 w 9024671"/>
              <a:gd name="connsiteY2" fmla="*/ 3439099 h 6875805"/>
              <a:gd name="connsiteX3" fmla="*/ 6353817 w 9024671"/>
              <a:gd name="connsiteY3" fmla="*/ 6875805 h 6875805"/>
              <a:gd name="connsiteX4" fmla="*/ 0 w 9024671"/>
              <a:gd name="connsiteY4" fmla="*/ 6866280 h 6875805"/>
              <a:gd name="connsiteX5" fmla="*/ 0 w 9024671"/>
              <a:gd name="connsiteY5" fmla="*/ 8280 h 6875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24671" h="6875805">
                <a:moveTo>
                  <a:pt x="0" y="8280"/>
                </a:moveTo>
                <a:lnTo>
                  <a:pt x="6221216" y="253"/>
                </a:lnTo>
                <a:cubicBezTo>
                  <a:pt x="6204093" y="-33994"/>
                  <a:pt x="9000697" y="3411701"/>
                  <a:pt x="9024671" y="3439099"/>
                </a:cubicBezTo>
                <a:lnTo>
                  <a:pt x="6353817" y="6875805"/>
                </a:lnTo>
                <a:lnTo>
                  <a:pt x="0" y="6866280"/>
                </a:lnTo>
                <a:lnTo>
                  <a:pt x="0" y="8280"/>
                </a:lnTo>
                <a:close/>
              </a:path>
            </a:pathLst>
          </a:custGeom>
          <a:pattFill prst="pct5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</p:spPr>
        <p:txBody>
          <a:bodyPr/>
          <a:lstStyle>
            <a:lvl1pPr marL="228600" marR="0" indent="-2286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aseline="0"/>
            </a:lvl1pPr>
          </a:lstStyle>
          <a:p>
            <a:r>
              <a:rPr lang="en-PH" dirty="0"/>
              <a:t>Change picture, and move to the left most portion of the slide</a:t>
            </a:r>
          </a:p>
          <a:p>
            <a:endParaRPr lang="en-PH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97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15"/>
            <a:ext cx="12192000" cy="4065588"/>
          </a:xfrm>
          <a:prstGeom prst="rect">
            <a:avLst/>
          </a:pr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baseline="0"/>
            </a:lvl1pPr>
          </a:lstStyle>
          <a:p>
            <a:r>
              <a:rPr lang="en-PH" dirty="0"/>
              <a:t>Place desired photo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387600" y="4724400"/>
            <a:ext cx="7645400" cy="99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/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2273191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15"/>
            <a:ext cx="12192000" cy="4065588"/>
          </a:xfrm>
          <a:prstGeom prst="rect">
            <a:avLst/>
          </a:pr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baseline="0"/>
            </a:lvl1pPr>
          </a:lstStyle>
          <a:p>
            <a:r>
              <a:rPr lang="en-PH" dirty="0"/>
              <a:t>Place desired photo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130040" y="4724400"/>
            <a:ext cx="5902960" cy="1538556"/>
          </a:xfrm>
          <a:prstGeom prst="rect">
            <a:avLst/>
          </a:prstGeom>
        </p:spPr>
        <p:txBody>
          <a:bodyPr/>
          <a:lstStyle>
            <a:lvl1pPr marL="742950" indent="-742950" algn="l">
              <a:buFont typeface="+mj-lt"/>
              <a:buAutoNum type="arabicPeriod"/>
              <a:defRPr sz="2400"/>
            </a:lvl1pPr>
          </a:lstStyle>
          <a:p>
            <a:pPr lvl="0"/>
            <a:r>
              <a:rPr lang="en-US" dirty="0"/>
              <a:t>Agenda 1</a:t>
            </a:r>
          </a:p>
          <a:p>
            <a:pPr lvl="0"/>
            <a:r>
              <a:rPr lang="en-US" dirty="0"/>
              <a:t>Agenda 2</a:t>
            </a:r>
          </a:p>
          <a:p>
            <a:pPr lvl="0"/>
            <a:r>
              <a:rPr lang="en-US" dirty="0"/>
              <a:t>Agenda 3</a:t>
            </a:r>
            <a:endParaRPr lang="en-PH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DF8BE6-4F46-4EDA-A008-3CB70CB1515D}"/>
              </a:ext>
            </a:extLst>
          </p:cNvPr>
          <p:cNvSpPr/>
          <p:nvPr userDrawn="1"/>
        </p:nvSpPr>
        <p:spPr>
          <a:xfrm>
            <a:off x="0" y="-215"/>
            <a:ext cx="12192000" cy="4065588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11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8E6775-7604-43E8-BC17-2FE990F080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F3E2F52-17A3-45BE-A592-DDFC9C699E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193D44-6A6A-4E1F-8F6A-FCDEE043FD62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758EC6-273B-4EE3-8AEF-3A30F4AB15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33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ttern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8E6775-7604-43E8-BC17-2FE990F080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F3E2F52-17A3-45BE-A592-DDFC9C699E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193D44-6A6A-4E1F-8F6A-FCDEE043FD62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758EC6-273B-4EE3-8AEF-3A30F4AB15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C100D3EF-B7C4-4BDC-A895-23B9DC50DFE2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082675" y="1921608"/>
            <a:ext cx="10164763" cy="38623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38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jpe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floor, next&#10;&#10;Description automatically generated">
            <a:extLst>
              <a:ext uri="{FF2B5EF4-FFF2-40B4-BE49-F238E27FC236}">
                <a16:creationId xmlns:a16="http://schemas.microsoft.com/office/drawing/2014/main" id="{5B0097F0-FD28-4120-93DF-DFCB90A162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47"/>
          <a:stretch/>
        </p:blipFill>
        <p:spPr>
          <a:xfrm>
            <a:off x="6858000" y="0"/>
            <a:ext cx="5339148" cy="6858000"/>
          </a:xfrm>
          <a:prstGeom prst="rect">
            <a:avLst/>
          </a:prstGeom>
        </p:spPr>
      </p:pic>
      <p:pic>
        <p:nvPicPr>
          <p:cNvPr id="3" name="Picture 2" descr="A picture containing floor, next&#10;&#10;Description automatically generated">
            <a:extLst>
              <a:ext uri="{FF2B5EF4-FFF2-40B4-BE49-F238E27FC236}">
                <a16:creationId xmlns:a16="http://schemas.microsoft.com/office/drawing/2014/main" id="{2C206DCB-1841-443F-AA1F-0C34C095DE8E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56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5" r:id="rId2"/>
    <p:sldLayoutId id="2147483706" r:id="rId3"/>
    <p:sldLayoutId id="2147483685" r:id="rId4"/>
    <p:sldLayoutId id="2147483661" r:id="rId5"/>
    <p:sldLayoutId id="2147483655" r:id="rId6"/>
    <p:sldLayoutId id="2147483707" r:id="rId7"/>
    <p:sldLayoutId id="2147483670" r:id="rId8"/>
    <p:sldLayoutId id="2147483711" r:id="rId9"/>
    <p:sldLayoutId id="2147483681" r:id="rId10"/>
    <p:sldLayoutId id="2147483686" r:id="rId11"/>
    <p:sldLayoutId id="2147483687" r:id="rId12"/>
    <p:sldLayoutId id="2147483676" r:id="rId13"/>
    <p:sldLayoutId id="2147483671" r:id="rId14"/>
    <p:sldLayoutId id="2147483688" r:id="rId15"/>
    <p:sldLayoutId id="2147483680" r:id="rId16"/>
    <p:sldLayoutId id="2147483673" r:id="rId17"/>
    <p:sldLayoutId id="2147483672" r:id="rId18"/>
    <p:sldLayoutId id="2147483677" r:id="rId19"/>
    <p:sldLayoutId id="2147483678" r:id="rId20"/>
    <p:sldLayoutId id="2147483679" r:id="rId21"/>
    <p:sldLayoutId id="2147483674" r:id="rId22"/>
    <p:sldLayoutId id="2147483675" r:id="rId23"/>
    <p:sldLayoutId id="2147483682" r:id="rId24"/>
    <p:sldLayoutId id="2147483696" r:id="rId25"/>
    <p:sldLayoutId id="2147483712" r:id="rId26"/>
    <p:sldLayoutId id="2147483684" r:id="rId27"/>
    <p:sldLayoutId id="2147483690" r:id="rId28"/>
    <p:sldLayoutId id="2147483710" r:id="rId29"/>
    <p:sldLayoutId id="2147483709" r:id="rId30"/>
    <p:sldLayoutId id="2147483728" r:id="rId31"/>
    <p:sldLayoutId id="2147483729" r:id="rId32"/>
    <p:sldLayoutId id="2147483730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8.jpe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0.png"/><Relationship Id="rId5" Type="http://schemas.openxmlformats.org/officeDocument/2006/relationships/image" Target="../media/image15.png"/><Relationship Id="rId4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room filled with furniture and a large building&#10;&#10;Description automatically generated">
            <a:extLst>
              <a:ext uri="{FF2B5EF4-FFF2-40B4-BE49-F238E27FC236}">
                <a16:creationId xmlns:a16="http://schemas.microsoft.com/office/drawing/2014/main" id="{52B49F56-C7C6-4B2F-B0B7-BE2FE60D6A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68" b="27768"/>
          <a:stretch>
            <a:fillRect/>
          </a:stretch>
        </p:blipFill>
        <p:spPr>
          <a:xfrm>
            <a:off x="0" y="-215"/>
            <a:ext cx="12192000" cy="4065588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FEF75EF-0060-4C48-968C-FC171BE386E1}"/>
              </a:ext>
            </a:extLst>
          </p:cNvPr>
          <p:cNvSpPr/>
          <p:nvPr/>
        </p:nvSpPr>
        <p:spPr>
          <a:xfrm>
            <a:off x="2162575" y="5740937"/>
            <a:ext cx="7824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A18B4B"/>
                </a:solidFill>
              </a:rPr>
              <a:t>Discover Your Hidden Drivers to Great Performance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CBAB02-49C4-4A83-B5DD-5D3F6E7904FE}"/>
              </a:ext>
            </a:extLst>
          </p:cNvPr>
          <p:cNvSpPr txBox="1"/>
          <p:nvPr/>
        </p:nvSpPr>
        <p:spPr>
          <a:xfrm>
            <a:off x="1819675" y="5024245"/>
            <a:ext cx="8716096" cy="6056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AU" sz="4800" b="1" dirty="0">
                <a:solidFill>
                  <a:srgbClr val="333333"/>
                </a:solidFill>
                <a:cs typeface="Calibri" panose="020F0502020204030204" pitchFamily="34" charset="0"/>
              </a:rPr>
              <a:t>Leadership Emotional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642927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C405E346-4741-441A-AE15-92DE76A740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4" y="6279000"/>
            <a:ext cx="1688526" cy="53321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9136CA0-B6B7-4BA0-8B89-356169DDF558}"/>
              </a:ext>
            </a:extLst>
          </p:cNvPr>
          <p:cNvSpPr/>
          <p:nvPr/>
        </p:nvSpPr>
        <p:spPr>
          <a:xfrm>
            <a:off x="2553566" y="1118416"/>
            <a:ext cx="69273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A18B4B"/>
                </a:solidFill>
                <a:cs typeface="Segoe UI Light" panose="020B0502040204020203" pitchFamily="34" charset="0"/>
              </a:rPr>
              <a:t>The Gaps Highlighting Development Opportunities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D85AADA-B4FF-47BF-990C-69BECAE96490}"/>
              </a:ext>
            </a:extLst>
          </p:cNvPr>
          <p:cNvSpPr/>
          <p:nvPr/>
        </p:nvSpPr>
        <p:spPr>
          <a:xfrm>
            <a:off x="208006" y="425849"/>
            <a:ext cx="117759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333333"/>
                </a:solidFill>
                <a:cs typeface="Segoe UI Light" panose="020B0502040204020203" pitchFamily="34" charset="0"/>
              </a:rPr>
              <a:t>DNA Leadership Performance Report 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752D1C74-057E-4D3C-A64F-79C73AF35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664137"/>
            <a:ext cx="5905500" cy="461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262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BA94662-8CE3-41CD-AC47-402517FC9BE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0" b="13340"/>
          <a:stretch>
            <a:fillRect/>
          </a:stretch>
        </p:blipFill>
        <p:spPr>
          <a:xfrm>
            <a:off x="6644640" y="258763"/>
            <a:ext cx="5145087" cy="6099175"/>
          </a:xfrm>
          <a:solidFill>
            <a:schemeClr val="bg1"/>
          </a:solidFill>
        </p:spPr>
      </p:pic>
      <p:pic>
        <p:nvPicPr>
          <p:cNvPr id="9" name="Picture Placeholder 8" descr="A tall building&#10;&#10;Description automatically generated">
            <a:extLst>
              <a:ext uri="{FF2B5EF4-FFF2-40B4-BE49-F238E27FC236}">
                <a16:creationId xmlns:a16="http://schemas.microsoft.com/office/drawing/2014/main" id="{02A36159-C5FE-4042-B874-78B3A3B00F0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5" b="20745"/>
          <a:stretch>
            <a:fillRect/>
          </a:stretch>
        </p:blipFill>
        <p:spPr>
          <a:xfrm>
            <a:off x="4494370" y="4363486"/>
            <a:ext cx="2133600" cy="1870635"/>
          </a:xfrm>
        </p:spPr>
      </p:pic>
      <p:pic>
        <p:nvPicPr>
          <p:cNvPr id="11" name="Picture Placeholder 1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E93EC41-8140-4CE5-A9BB-45C69C486F9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1" r="11951"/>
          <a:stretch>
            <a:fillRect/>
          </a:stretch>
        </p:blipFill>
        <p:spPr/>
      </p:pic>
      <p:pic>
        <p:nvPicPr>
          <p:cNvPr id="13" name="Picture Placeholder 12" descr="A picture containing person, striped, holding, man&#10;&#10;Description automatically generated">
            <a:extLst>
              <a:ext uri="{FF2B5EF4-FFF2-40B4-BE49-F238E27FC236}">
                <a16:creationId xmlns:a16="http://schemas.microsoft.com/office/drawing/2014/main" id="{0605427C-90E8-4DC3-954D-3A1499EF609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8" r="12248"/>
          <a:stretch>
            <a:fillRect/>
          </a:stretch>
        </p:blipFill>
        <p:spPr>
          <a:xfrm>
            <a:off x="4493230" y="258763"/>
            <a:ext cx="2133600" cy="1870635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361633-1721-4BC8-A4BD-824C861D59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2040" y="1968500"/>
            <a:ext cx="3708367" cy="1444625"/>
          </a:xfrm>
        </p:spPr>
        <p:txBody>
          <a:bodyPr/>
          <a:lstStyle/>
          <a:p>
            <a:r>
              <a:rPr lang="en-US" b="1" dirty="0"/>
              <a:t>Improving Your Emotional Intelligence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B3FE9-065D-403D-AA01-2ACDC7CB37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6532" y="3873724"/>
            <a:ext cx="3476799" cy="367584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>
                <a:solidFill>
                  <a:schemeClr val="bg2"/>
                </a:solidFill>
              </a:rPr>
              <a:t>Programs available from DNA Behavior to Improve Personal and </a:t>
            </a:r>
            <a:r>
              <a:rPr lang="en-US" sz="1600" b="1">
                <a:solidFill>
                  <a:schemeClr val="bg2"/>
                </a:solidFill>
              </a:rPr>
              <a:t>Business Performance</a:t>
            </a:r>
            <a:endParaRPr lang="en-US" sz="1600" b="1" dirty="0">
              <a:solidFill>
                <a:schemeClr val="bg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56661C-909A-45BD-8972-BB974A1F798E}"/>
              </a:ext>
            </a:extLst>
          </p:cNvPr>
          <p:cNvSpPr txBox="1"/>
          <p:nvPr/>
        </p:nvSpPr>
        <p:spPr>
          <a:xfrm>
            <a:off x="6935273" y="425003"/>
            <a:ext cx="515545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sz="2400" b="1" dirty="0"/>
              <a:t>Identifying Your Natural DNA Behavior </a:t>
            </a:r>
          </a:p>
          <a:p>
            <a:r>
              <a:rPr lang="en-US" sz="2400" b="1" dirty="0"/>
              <a:t>and Leader EQ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D9E7B7-6AAF-4CCA-B8FA-CE11CAA28BFF}"/>
              </a:ext>
            </a:extLst>
          </p:cNvPr>
          <p:cNvSpPr txBox="1"/>
          <p:nvPr/>
        </p:nvSpPr>
        <p:spPr>
          <a:xfrm>
            <a:off x="6935273" y="2844325"/>
            <a:ext cx="3484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Managing Self and Others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11868B-0AC3-403F-B024-B3C005EFDD27}"/>
              </a:ext>
            </a:extLst>
          </p:cNvPr>
          <p:cNvSpPr txBox="1"/>
          <p:nvPr/>
        </p:nvSpPr>
        <p:spPr>
          <a:xfrm>
            <a:off x="6941209" y="4837138"/>
            <a:ext cx="4093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Being Smart in All Areas of Life</a:t>
            </a:r>
          </a:p>
        </p:txBody>
      </p:sp>
    </p:spTree>
    <p:extLst>
      <p:ext uri="{BB962C8B-B14F-4D97-AF65-F5344CB8AC3E}">
        <p14:creationId xmlns:p14="http://schemas.microsoft.com/office/powerpoint/2010/main" val="2373413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39FB050-A906-434E-83DD-3DA1F3185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10"/>
            <a:ext cx="12192000" cy="4840224"/>
          </a:xfrm>
          <a:prstGeom prst="rect">
            <a:avLst/>
          </a:prstGeo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1ABE3292-6F26-4D95-A264-C51F8BDC77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6" name="Rectangle 25"/>
          <p:cNvSpPr/>
          <p:nvPr/>
        </p:nvSpPr>
        <p:spPr>
          <a:xfrm>
            <a:off x="6902882" y="4931750"/>
            <a:ext cx="24662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pc="-100" dirty="0">
                <a:solidFill>
                  <a:srgbClr val="A18B4B"/>
                </a:solidFill>
              </a:rPr>
              <a:t>DNA Behavior</a:t>
            </a:r>
            <a:endParaRPr lang="en-US" sz="2800" b="1" spc="-100" dirty="0">
              <a:solidFill>
                <a:srgbClr val="A18B4B"/>
              </a:solidFill>
              <a:latin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766912C-A5D3-498D-AFFD-6FF20BD5CB66}"/>
              </a:ext>
            </a:extLst>
          </p:cNvPr>
          <p:cNvSpPr/>
          <p:nvPr/>
        </p:nvSpPr>
        <p:spPr>
          <a:xfrm>
            <a:off x="6902882" y="5318582"/>
            <a:ext cx="33733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3333"/>
                </a:solidFill>
              </a:rPr>
              <a:t>Unlocking the Science of Natural Behavior In Yourself and Others</a:t>
            </a:r>
            <a:endParaRPr lang="en-US" b="1" spc="-100" dirty="0">
              <a:solidFill>
                <a:srgbClr val="333333"/>
              </a:solidFill>
              <a:latin typeface="Calibri" panose="020F050202020403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E44C23B2-986F-4295-AE9D-C361258590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EEF6A6AB-6447-47E6-B5EF-4B54F4B9D540}"/>
              </a:ext>
            </a:extLst>
          </p:cNvPr>
          <p:cNvSpPr/>
          <p:nvPr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+mj-lt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3F7CE2-1641-4F75-8C77-AA7D91FEF7D3}"/>
              </a:ext>
            </a:extLst>
          </p:cNvPr>
          <p:cNvSpPr txBox="1"/>
          <p:nvPr/>
        </p:nvSpPr>
        <p:spPr>
          <a:xfrm>
            <a:off x="6902882" y="2293109"/>
            <a:ext cx="368519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33333"/>
                </a:solidFill>
              </a:rPr>
              <a:t>Hugh Massie, along with Lee Ellis literally wrote the book on discovering Natural Talents and Managing Differences.</a:t>
            </a:r>
          </a:p>
          <a:p>
            <a:endParaRPr lang="en-US" dirty="0">
              <a:solidFill>
                <a:srgbClr val="333333"/>
              </a:solidFill>
            </a:endParaRPr>
          </a:p>
          <a:p>
            <a:endParaRPr lang="en-US" dirty="0">
              <a:solidFill>
                <a:srgbClr val="333333"/>
              </a:solidFill>
            </a:endParaRPr>
          </a:p>
          <a:p>
            <a:r>
              <a:rPr lang="en-US" dirty="0">
                <a:solidFill>
                  <a:srgbClr val="333333"/>
                </a:solidFill>
              </a:rPr>
              <a:t>Now available on Amazon.com</a:t>
            </a:r>
          </a:p>
        </p:txBody>
      </p:sp>
      <p:pic>
        <p:nvPicPr>
          <p:cNvPr id="4" name="Picture 3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CE5CBF4A-8E6C-487F-9D03-9A0FDE1F3A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481" y="545418"/>
            <a:ext cx="3685191" cy="55267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656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557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777704-CF4B-4A21-A319-138040A145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Signals for Enhancing Your Emotional Intelligence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3EAF24-1440-4F1F-8AAF-4FFCFFBF0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/>
              <a:t>Rate How Well You Manage Your </a:t>
            </a:r>
            <a:r>
              <a:rPr lang="en-US" sz="2000"/>
              <a:t>Emotional Impac</a:t>
            </a:r>
            <a:r>
              <a:rPr lang="en-US" sz="2000" dirty="0"/>
              <a:t>t</a:t>
            </a:r>
            <a:r>
              <a:rPr lang="en-US" sz="2000"/>
              <a:t>?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435D1D-CE2B-4F9F-8435-82ACAAD9FAF4}"/>
              </a:ext>
            </a:extLst>
          </p:cNvPr>
          <p:cNvSpPr txBox="1"/>
          <p:nvPr/>
        </p:nvSpPr>
        <p:spPr>
          <a:xfrm>
            <a:off x="369117" y="1553884"/>
            <a:ext cx="655555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/>
              <a:t>Do you respond appropriately to the emotions of others?</a:t>
            </a:r>
          </a:p>
          <a:p>
            <a:pPr marL="342900" indent="-342900">
              <a:buAutoNum type="arabicPeriod"/>
            </a:pPr>
            <a:r>
              <a:rPr lang="en-US" sz="2400" dirty="0"/>
              <a:t>Are you comfortable to listen to feedback from others?</a:t>
            </a:r>
          </a:p>
          <a:p>
            <a:pPr marL="342900" indent="-342900">
              <a:buAutoNum type="arabicPeriod"/>
            </a:pPr>
            <a:r>
              <a:rPr lang="en-US" sz="2400" dirty="0"/>
              <a:t>How well do you collaborate with others?</a:t>
            </a:r>
          </a:p>
          <a:p>
            <a:pPr marL="342900" indent="-342900">
              <a:buAutoNum type="arabicPeriod"/>
            </a:pPr>
            <a:r>
              <a:rPr lang="en-US" sz="2400" dirty="0"/>
              <a:t>Are you able to positively influence others without manipulating them?</a:t>
            </a:r>
          </a:p>
          <a:p>
            <a:pPr marL="342900" indent="-342900">
              <a:buAutoNum type="arabicPeriod"/>
            </a:pPr>
            <a:r>
              <a:rPr lang="en-US" sz="2400" dirty="0"/>
              <a:t>Do you manage your emotions well when disappointed?</a:t>
            </a:r>
          </a:p>
          <a:p>
            <a:pPr marL="342900" indent="-342900">
              <a:buAutoNum type="arabicPeriod"/>
            </a:pPr>
            <a:r>
              <a:rPr lang="en-US" sz="2400" dirty="0"/>
              <a:t>Do you forgive others when you are wronged?</a:t>
            </a:r>
          </a:p>
          <a:p>
            <a:pPr marL="342900" indent="-342900">
              <a:buAutoNum type="arabicPeriod"/>
            </a:pPr>
            <a:r>
              <a:rPr lang="en-US" sz="2400" dirty="0"/>
              <a:t>Do you demonstrate a willingness to compromise?</a:t>
            </a:r>
          </a:p>
          <a:p>
            <a:pPr marL="342900" indent="-342900">
              <a:buAutoNum type="arabicPeriod"/>
            </a:pPr>
            <a:endParaRPr lang="en-US" sz="2400" dirty="0"/>
          </a:p>
          <a:p>
            <a:endParaRPr lang="en-US" sz="2400" dirty="0"/>
          </a:p>
          <a:p>
            <a:pPr marL="342900" indent="-342900">
              <a:buAutoNum type="arabicPeriod"/>
            </a:pPr>
            <a:endParaRPr lang="en-US" sz="2400" dirty="0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D753A383-9126-4ACD-B7DD-A2BBB0A8F3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76" y="2283618"/>
            <a:ext cx="3834796" cy="278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0022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C0804B-5EE1-40A9-AFB1-67CE30E097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Read Primal Leadership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688C6A-5383-43E6-A127-E1FD3D98B8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Become Emotionally Smart to Manage Your Emotional Impact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22F4A5-F445-4234-A4C0-FB00527F1911}"/>
              </a:ext>
            </a:extLst>
          </p:cNvPr>
          <p:cNvSpPr txBox="1"/>
          <p:nvPr/>
        </p:nvSpPr>
        <p:spPr>
          <a:xfrm>
            <a:off x="5423334" y="2560726"/>
            <a:ext cx="53708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Build an action plan to grow your performance through:</a:t>
            </a:r>
          </a:p>
          <a:p>
            <a:endParaRPr lang="en-US" sz="2400" dirty="0"/>
          </a:p>
          <a:p>
            <a:pPr marL="342900" indent="-342900">
              <a:buAutoNum type="arabicPeriod"/>
            </a:pPr>
            <a:r>
              <a:rPr lang="en-US" sz="2400" dirty="0"/>
              <a:t>Self-Awareness</a:t>
            </a:r>
          </a:p>
          <a:p>
            <a:pPr marL="342900" indent="-342900">
              <a:buAutoNum type="arabicPeriod"/>
            </a:pPr>
            <a:r>
              <a:rPr lang="en-US" sz="2400" dirty="0"/>
              <a:t>Self-Management</a:t>
            </a:r>
          </a:p>
          <a:p>
            <a:pPr marL="342900" indent="-342900">
              <a:buAutoNum type="arabicPeriod"/>
            </a:pPr>
            <a:r>
              <a:rPr lang="en-US" sz="2400" dirty="0"/>
              <a:t>Social Awareness</a:t>
            </a:r>
          </a:p>
          <a:p>
            <a:pPr marL="342900" indent="-342900">
              <a:buAutoNum type="arabicPeriod"/>
            </a:pPr>
            <a:r>
              <a:rPr lang="en-US" sz="2400" dirty="0"/>
              <a:t>Relationship Management</a:t>
            </a:r>
            <a:endParaRPr lang="en-US" dirty="0"/>
          </a:p>
        </p:txBody>
      </p:sp>
      <p:pic>
        <p:nvPicPr>
          <p:cNvPr id="1026" name="Picture 2" descr="Cover art">
            <a:extLst>
              <a:ext uri="{FF2B5EF4-FFF2-40B4-BE49-F238E27FC236}">
                <a16:creationId xmlns:a16="http://schemas.microsoft.com/office/drawing/2014/main" id="{B99A7C31-164F-462A-B79E-3C54E1FDA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023" y="1579651"/>
            <a:ext cx="2870983" cy="432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034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1C6D8B8-D63F-4176-8399-062D8BF482E1}"/>
              </a:ext>
            </a:extLst>
          </p:cNvPr>
          <p:cNvSpPr/>
          <p:nvPr/>
        </p:nvSpPr>
        <p:spPr>
          <a:xfrm>
            <a:off x="9636861" y="-1258"/>
            <a:ext cx="2555139" cy="6859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F5709B-3AE6-4677-881E-91FAD27861E3}"/>
              </a:ext>
            </a:extLst>
          </p:cNvPr>
          <p:cNvSpPr/>
          <p:nvPr/>
        </p:nvSpPr>
        <p:spPr>
          <a:xfrm>
            <a:off x="0" y="0"/>
            <a:ext cx="6815790" cy="2741733"/>
          </a:xfrm>
          <a:prstGeom prst="rect">
            <a:avLst/>
          </a:prstGeom>
          <a:solidFill>
            <a:srgbClr val="F0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" descr="https://static1.squarespace.com/static/59006a571b631bf3f5ffc01a/590b350515d5dba8afdaffc0/5912c04015cf7dde1df0dde0/1510593665281/iceberg.png?format=2500w">
            <a:extLst>
              <a:ext uri="{FF2B5EF4-FFF2-40B4-BE49-F238E27FC236}">
                <a16:creationId xmlns:a16="http://schemas.microsoft.com/office/drawing/2014/main" id="{E469F73B-2D17-42A0-A8D5-D87D0BFD6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r="13831"/>
          <a:stretch>
            <a:fillRect/>
          </a:stretch>
        </p:blipFill>
        <p:spPr bwMode="auto">
          <a:xfrm>
            <a:off x="0" y="2368089"/>
            <a:ext cx="5583059" cy="449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60DF642-B625-4571-915E-02BAE9E16A11}"/>
              </a:ext>
            </a:extLst>
          </p:cNvPr>
          <p:cNvSpPr/>
          <p:nvPr/>
        </p:nvSpPr>
        <p:spPr>
          <a:xfrm>
            <a:off x="1835035" y="2500723"/>
            <a:ext cx="1853905" cy="374263"/>
          </a:xfrm>
          <a:prstGeom prst="roundRect">
            <a:avLst/>
          </a:prstGeom>
          <a:solidFill>
            <a:srgbClr val="F0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AF1D4FE-6FF1-4BC4-86BA-C070E02CF16B}"/>
              </a:ext>
            </a:extLst>
          </p:cNvPr>
          <p:cNvSpPr/>
          <p:nvPr/>
        </p:nvSpPr>
        <p:spPr>
          <a:xfrm>
            <a:off x="1614312" y="6296605"/>
            <a:ext cx="2184647" cy="374263"/>
          </a:xfrm>
          <a:prstGeom prst="roundRect">
            <a:avLst/>
          </a:prstGeom>
          <a:gradFill flip="none" rotWithShape="1">
            <a:gsLst>
              <a:gs pos="0">
                <a:srgbClr val="228DAE"/>
              </a:gs>
              <a:gs pos="100000">
                <a:srgbClr val="0C7C9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B86916-412D-41E2-9BEC-3C93CE38FA47}"/>
              </a:ext>
            </a:extLst>
          </p:cNvPr>
          <p:cNvSpPr/>
          <p:nvPr/>
        </p:nvSpPr>
        <p:spPr>
          <a:xfrm>
            <a:off x="0" y="0"/>
            <a:ext cx="6815790" cy="2162432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rgbClr val="F0F9F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09DF3F-50AE-4D98-A230-C86EB55C22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00" r="11245"/>
          <a:stretch/>
        </p:blipFill>
        <p:spPr>
          <a:xfrm>
            <a:off x="5583059" y="-1258"/>
            <a:ext cx="4053802" cy="6859258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2C9E51B2-6FC1-4131-90F7-C384F194C63A}"/>
              </a:ext>
            </a:extLst>
          </p:cNvPr>
          <p:cNvSpPr txBox="1"/>
          <p:nvPr/>
        </p:nvSpPr>
        <p:spPr>
          <a:xfrm>
            <a:off x="420587" y="2607921"/>
            <a:ext cx="303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C7C9D"/>
                </a:solidFill>
              </a:rPr>
              <a:t>LEARNED SITUATIONAL BEHAVIOR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492DB2E-44E5-4786-9C8D-2AF721990F71}"/>
              </a:ext>
            </a:extLst>
          </p:cNvPr>
          <p:cNvSpPr txBox="1"/>
          <p:nvPr/>
        </p:nvSpPr>
        <p:spPr>
          <a:xfrm>
            <a:off x="420587" y="4550895"/>
            <a:ext cx="15324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Automatic </a:t>
            </a:r>
          </a:p>
          <a:p>
            <a:r>
              <a:rPr lang="en-US" sz="1100" b="1" dirty="0">
                <a:solidFill>
                  <a:schemeClr val="bg1"/>
                </a:solidFill>
              </a:rPr>
              <a:t>Behavior Biases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72114A1-B380-4B03-BCE0-08497B147480}"/>
              </a:ext>
            </a:extLst>
          </p:cNvPr>
          <p:cNvCxnSpPr>
            <a:cxnSpLocks/>
          </p:cNvCxnSpPr>
          <p:nvPr/>
        </p:nvCxnSpPr>
        <p:spPr>
          <a:xfrm>
            <a:off x="492816" y="4976790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1B7A5F37-E933-43A8-9391-8C2642E20865}"/>
              </a:ext>
            </a:extLst>
          </p:cNvPr>
          <p:cNvSpPr txBox="1"/>
          <p:nvPr/>
        </p:nvSpPr>
        <p:spPr>
          <a:xfrm>
            <a:off x="377280" y="3997489"/>
            <a:ext cx="303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NATURAL BEHAVIOR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9056CF6-E65E-4915-B703-0DD91B972D84}"/>
              </a:ext>
            </a:extLst>
          </p:cNvPr>
          <p:cNvSpPr txBox="1"/>
          <p:nvPr/>
        </p:nvSpPr>
        <p:spPr>
          <a:xfrm>
            <a:off x="420587" y="5096611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Talents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EB70EBE-44FC-4147-9222-9AA40F0ECE3F}"/>
              </a:ext>
            </a:extLst>
          </p:cNvPr>
          <p:cNvCxnSpPr>
            <a:cxnSpLocks/>
          </p:cNvCxnSpPr>
          <p:nvPr/>
        </p:nvCxnSpPr>
        <p:spPr>
          <a:xfrm>
            <a:off x="492816" y="5361867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CC02537A-1CD7-4AAE-86B8-AEF7A353A0F1}"/>
              </a:ext>
            </a:extLst>
          </p:cNvPr>
          <p:cNvSpPr txBox="1"/>
          <p:nvPr/>
        </p:nvSpPr>
        <p:spPr>
          <a:xfrm>
            <a:off x="420587" y="5390765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Leadership Style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AFB027E-F2B2-4F8C-B591-DAC582F74647}"/>
              </a:ext>
            </a:extLst>
          </p:cNvPr>
          <p:cNvCxnSpPr>
            <a:cxnSpLocks/>
          </p:cNvCxnSpPr>
          <p:nvPr/>
        </p:nvCxnSpPr>
        <p:spPr>
          <a:xfrm>
            <a:off x="492816" y="5757108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91FFDCD3-EBEB-41EB-8521-F8196B1684AB}"/>
              </a:ext>
            </a:extLst>
          </p:cNvPr>
          <p:cNvSpPr txBox="1"/>
          <p:nvPr/>
        </p:nvSpPr>
        <p:spPr>
          <a:xfrm>
            <a:off x="420587" y="5848191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Risk-Taking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2EFDECB-CFCA-4F24-B365-E949EBC12F15}"/>
              </a:ext>
            </a:extLst>
          </p:cNvPr>
          <p:cNvCxnSpPr>
            <a:cxnSpLocks/>
          </p:cNvCxnSpPr>
          <p:nvPr/>
        </p:nvCxnSpPr>
        <p:spPr>
          <a:xfrm>
            <a:off x="492816" y="6113447"/>
            <a:ext cx="2299811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84FFF190-8AEF-47D9-9433-D5A263DC45AB}"/>
              </a:ext>
            </a:extLst>
          </p:cNvPr>
          <p:cNvSpPr txBox="1"/>
          <p:nvPr/>
        </p:nvSpPr>
        <p:spPr>
          <a:xfrm>
            <a:off x="3537243" y="4808767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Communication Style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A5393BC-49F5-4CC2-8133-B95E1ECEB326}"/>
              </a:ext>
            </a:extLst>
          </p:cNvPr>
          <p:cNvCxnSpPr>
            <a:cxnSpLocks/>
          </p:cNvCxnSpPr>
          <p:nvPr/>
        </p:nvCxnSpPr>
        <p:spPr>
          <a:xfrm>
            <a:off x="3363071" y="5086380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54C34608-AE79-4BC3-8CBC-99DC1890A7F0}"/>
              </a:ext>
            </a:extLst>
          </p:cNvPr>
          <p:cNvSpPr txBox="1"/>
          <p:nvPr/>
        </p:nvSpPr>
        <p:spPr>
          <a:xfrm>
            <a:off x="3537243" y="5193844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Learning Style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CC67FB2-0503-48B4-AECE-17C49A1FBF4B}"/>
              </a:ext>
            </a:extLst>
          </p:cNvPr>
          <p:cNvCxnSpPr>
            <a:cxnSpLocks/>
          </p:cNvCxnSpPr>
          <p:nvPr/>
        </p:nvCxnSpPr>
        <p:spPr>
          <a:xfrm>
            <a:off x="3214751" y="5459100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1B1883C0-E630-4A09-A03B-F869640DC248}"/>
              </a:ext>
            </a:extLst>
          </p:cNvPr>
          <p:cNvSpPr txBox="1"/>
          <p:nvPr/>
        </p:nvSpPr>
        <p:spPr>
          <a:xfrm>
            <a:off x="3537243" y="5576728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Decision-Making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958079B-CB2E-42B8-A69B-0AB005A01518}"/>
              </a:ext>
            </a:extLst>
          </p:cNvPr>
          <p:cNvCxnSpPr>
            <a:cxnSpLocks/>
          </p:cNvCxnSpPr>
          <p:nvPr/>
        </p:nvCxnSpPr>
        <p:spPr>
          <a:xfrm>
            <a:off x="3007396" y="5841984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8C0995D3-8533-43E6-B1AB-5DD13DBFFC42}"/>
              </a:ext>
            </a:extLst>
          </p:cNvPr>
          <p:cNvSpPr/>
          <p:nvPr/>
        </p:nvSpPr>
        <p:spPr>
          <a:xfrm>
            <a:off x="451169" y="305237"/>
            <a:ext cx="4785397" cy="1273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3000" b="1" dirty="0">
                <a:solidFill>
                  <a:srgbClr val="000336"/>
                </a:solidFill>
                <a:cs typeface="Segoe UI Light" panose="020B0502040204020203" pitchFamily="34" charset="0"/>
              </a:rPr>
              <a:t>Discover Your DNA Behavior  Style – A Quick &amp; 91% More Reliable Method 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79B9BC5-7FF1-40FF-91C0-C0801B20328F}"/>
              </a:ext>
            </a:extLst>
          </p:cNvPr>
          <p:cNvSpPr/>
          <p:nvPr/>
        </p:nvSpPr>
        <p:spPr>
          <a:xfrm>
            <a:off x="420587" y="1531019"/>
            <a:ext cx="64770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  <a:cs typeface="Segoe UI Light" panose="020B0502040204020203" pitchFamily="34" charset="0"/>
              </a:rPr>
              <a:t>Universally Applicable Insights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B126E66-458D-43D4-87EF-18B2003CCF5B}"/>
              </a:ext>
            </a:extLst>
          </p:cNvPr>
          <p:cNvSpPr/>
          <p:nvPr/>
        </p:nvSpPr>
        <p:spPr>
          <a:xfrm>
            <a:off x="9636861" y="-1258"/>
            <a:ext cx="2555139" cy="6859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F578162-97AC-4B97-8047-C67C6A608DB1}"/>
              </a:ext>
            </a:extLst>
          </p:cNvPr>
          <p:cNvCxnSpPr/>
          <p:nvPr/>
        </p:nvCxnSpPr>
        <p:spPr>
          <a:xfrm>
            <a:off x="9636861" y="3997489"/>
            <a:ext cx="2555139" cy="0"/>
          </a:xfrm>
          <a:prstGeom prst="line">
            <a:avLst/>
          </a:prstGeom>
          <a:ln>
            <a:solidFill>
              <a:schemeClr val="bg1">
                <a:lumMod val="85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D64EE43-0301-4234-9D88-1FA96824B53E}"/>
              </a:ext>
            </a:extLst>
          </p:cNvPr>
          <p:cNvCxnSpPr/>
          <p:nvPr/>
        </p:nvCxnSpPr>
        <p:spPr>
          <a:xfrm>
            <a:off x="9660402" y="1582489"/>
            <a:ext cx="2555139" cy="0"/>
          </a:xfrm>
          <a:prstGeom prst="line">
            <a:avLst/>
          </a:prstGeom>
          <a:ln>
            <a:solidFill>
              <a:schemeClr val="bg1">
                <a:lumMod val="85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A65A5D41-21B3-4894-BD89-942D26A9227C}"/>
              </a:ext>
            </a:extLst>
          </p:cNvPr>
          <p:cNvSpPr/>
          <p:nvPr/>
        </p:nvSpPr>
        <p:spPr>
          <a:xfrm>
            <a:off x="9927096" y="659288"/>
            <a:ext cx="210921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DNA Natural Behavior Discovery (10 to 12 Mins)</a:t>
            </a:r>
          </a:p>
          <a:p>
            <a:endParaRPr lang="en-US" sz="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Completed by each individual </a:t>
            </a:r>
          </a:p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leader and team-mate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0F69741-5A1D-4458-8D12-92875E480A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488" y="6409442"/>
            <a:ext cx="1681260" cy="5228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9B0C38C-057B-413F-A9CA-3C2DBA9827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0201" y="1869574"/>
            <a:ext cx="1661824" cy="169177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3C7CA28-E2DF-456D-883F-4EDD27535A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0765" y="4366236"/>
            <a:ext cx="1681260" cy="196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0403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4A5AD377-9346-4580-A984-17FEB409587F}"/>
              </a:ext>
            </a:extLst>
          </p:cNvPr>
          <p:cNvSpPr/>
          <p:nvPr/>
        </p:nvSpPr>
        <p:spPr>
          <a:xfrm>
            <a:off x="1947352" y="5444751"/>
            <a:ext cx="46511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10 Unique Natural Workplace Styles based on 8 Primary Factors and 24 Sub-factors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4A92B9E1-7914-427D-836B-C6E55BB97D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4" y="6279000"/>
            <a:ext cx="1688526" cy="533219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D7E1B4A8-09E1-4103-A00C-815E948AEC55}"/>
              </a:ext>
            </a:extLst>
          </p:cNvPr>
          <p:cNvSpPr/>
          <p:nvPr/>
        </p:nvSpPr>
        <p:spPr>
          <a:xfrm>
            <a:off x="2871199" y="1012990"/>
            <a:ext cx="64496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A18B4B"/>
                </a:solidFill>
                <a:cs typeface="Segoe UI Light" panose="020B0502040204020203" pitchFamily="34" charset="0"/>
              </a:rPr>
              <a:t>Coaching Report for Self Management and Foundational Insights to Improving Your Emotional Intelligence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699B6EB-A3A9-4D4F-80C9-3D3C987CE913}"/>
              </a:ext>
            </a:extLst>
          </p:cNvPr>
          <p:cNvSpPr/>
          <p:nvPr/>
        </p:nvSpPr>
        <p:spPr>
          <a:xfrm>
            <a:off x="208006" y="345638"/>
            <a:ext cx="117759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333333"/>
                </a:solidFill>
                <a:cs typeface="Segoe UI Light" panose="020B0502040204020203" pitchFamily="34" charset="0"/>
              </a:rPr>
              <a:t>Business DNA Natural Behavior Discovery </a:t>
            </a:r>
          </a:p>
        </p:txBody>
      </p:sp>
      <p:pic>
        <p:nvPicPr>
          <p:cNvPr id="14" name="Picture 1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E2BDF94-85E4-47EC-A75B-F41DF5E225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78" y="1735756"/>
            <a:ext cx="3636352" cy="46663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EAA0D2F-F99E-4503-9369-1AABC6309B77}"/>
              </a:ext>
            </a:extLst>
          </p:cNvPr>
          <p:cNvSpPr txBox="1"/>
          <p:nvPr/>
        </p:nvSpPr>
        <p:spPr>
          <a:xfrm>
            <a:off x="6217919" y="2133817"/>
            <a:ext cx="42928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u="sng" dirty="0">
                <a:latin typeface="Calibri" panose="020F0502020204030204" pitchFamily="34" charset="0"/>
              </a:rPr>
              <a:t>Business DNA Coaching Report</a:t>
            </a:r>
          </a:p>
          <a:p>
            <a:pPr algn="l"/>
            <a:endParaRPr lang="en-US" sz="2400" dirty="0">
              <a:latin typeface="Calibri" panose="020F050202020403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Detailed Analysis of 8 Primary Factors and 24 Sub-Factors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Strengths and Struggles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Keys to Building Your Emotional Intelligence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Customized Powerful Questions Based on Strongest Factors  </a:t>
            </a:r>
          </a:p>
        </p:txBody>
      </p:sp>
    </p:spTree>
    <p:extLst>
      <p:ext uri="{BB962C8B-B14F-4D97-AF65-F5344CB8AC3E}">
        <p14:creationId xmlns:p14="http://schemas.microsoft.com/office/powerpoint/2010/main" val="156337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828A096-3F3A-4E39-A41B-EF526CBA22F5}"/>
              </a:ext>
            </a:extLst>
          </p:cNvPr>
          <p:cNvGrpSpPr/>
          <p:nvPr/>
        </p:nvGrpSpPr>
        <p:grpSpPr>
          <a:xfrm>
            <a:off x="1791995" y="1926939"/>
            <a:ext cx="5053384" cy="3296127"/>
            <a:chOff x="791362" y="2339633"/>
            <a:chExt cx="6283122" cy="409823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6C8E7C-E2DB-4B38-B13C-B175DF2445C6}"/>
                </a:ext>
              </a:extLst>
            </p:cNvPr>
            <p:cNvSpPr/>
            <p:nvPr/>
          </p:nvSpPr>
          <p:spPr>
            <a:xfrm>
              <a:off x="791362" y="2339633"/>
              <a:ext cx="6283122" cy="409823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39966">
                  <a:alpha val="3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DAEE41F-6A39-4761-A876-49D021D1A0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37" t="1627" r="6079" b="4051"/>
            <a:stretch/>
          </p:blipFill>
          <p:spPr bwMode="auto">
            <a:xfrm>
              <a:off x="1112223" y="2561143"/>
              <a:ext cx="5641400" cy="3679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FC3E77C3-05E4-49C0-A2BE-1527B85D997B}"/>
              </a:ext>
            </a:extLst>
          </p:cNvPr>
          <p:cNvSpPr/>
          <p:nvPr/>
        </p:nvSpPr>
        <p:spPr>
          <a:xfrm>
            <a:off x="1791995" y="5320841"/>
            <a:ext cx="5053384" cy="771041"/>
          </a:xfrm>
          <a:prstGeom prst="rect">
            <a:avLst/>
          </a:prstGeom>
          <a:solidFill>
            <a:srgbClr val="33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B0E10E4-ED4D-4ADA-B9D6-859F30C512F1}"/>
              </a:ext>
            </a:extLst>
          </p:cNvPr>
          <p:cNvSpPr/>
          <p:nvPr/>
        </p:nvSpPr>
        <p:spPr>
          <a:xfrm>
            <a:off x="7158947" y="1926939"/>
            <a:ext cx="3241059" cy="3296126"/>
          </a:xfrm>
          <a:prstGeom prst="rect">
            <a:avLst/>
          </a:prstGeom>
          <a:solidFill>
            <a:schemeClr val="bg1"/>
          </a:solidFill>
          <a:ln>
            <a:solidFill>
              <a:srgbClr val="339966">
                <a:alpha val="3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E56F48FA-B6EE-4128-A00A-DBD262E12F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8" t="13802" r="17173" b="20834"/>
          <a:stretch/>
        </p:blipFill>
        <p:spPr bwMode="auto">
          <a:xfrm>
            <a:off x="7314304" y="2095261"/>
            <a:ext cx="2930344" cy="2959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5546774D-BB3C-43D9-9C58-4902462BC87A}"/>
              </a:ext>
            </a:extLst>
          </p:cNvPr>
          <p:cNvSpPr/>
          <p:nvPr/>
        </p:nvSpPr>
        <p:spPr>
          <a:xfrm>
            <a:off x="7158947" y="5320840"/>
            <a:ext cx="3241058" cy="771042"/>
          </a:xfrm>
          <a:prstGeom prst="rect">
            <a:avLst/>
          </a:prstGeom>
          <a:solidFill>
            <a:srgbClr val="33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FDC169-7305-43D2-B367-D16F29858AD7}"/>
              </a:ext>
            </a:extLst>
          </p:cNvPr>
          <p:cNvSpPr/>
          <p:nvPr/>
        </p:nvSpPr>
        <p:spPr>
          <a:xfrm>
            <a:off x="7314303" y="5444751"/>
            <a:ext cx="29303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Customized DNA Ultimate Performance Guide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A5AD377-9346-4580-A984-17FEB409587F}"/>
              </a:ext>
            </a:extLst>
          </p:cNvPr>
          <p:cNvSpPr/>
          <p:nvPr/>
        </p:nvSpPr>
        <p:spPr>
          <a:xfrm>
            <a:off x="1947352" y="5444751"/>
            <a:ext cx="46511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10 Unique Natural Workplace Styles based on 8 Primary Factors and 24 Sub-factors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4A92B9E1-7914-427D-836B-C6E55BB97D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4" y="6279000"/>
            <a:ext cx="1688526" cy="533219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D7E1B4A8-09E1-4103-A00C-815E948AEC55}"/>
              </a:ext>
            </a:extLst>
          </p:cNvPr>
          <p:cNvSpPr/>
          <p:nvPr/>
        </p:nvSpPr>
        <p:spPr>
          <a:xfrm>
            <a:off x="2871200" y="1072180"/>
            <a:ext cx="64496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A18B4B"/>
                </a:solidFill>
                <a:cs typeface="Segoe UI Light" panose="020B0502040204020203" pitchFamily="34" charset="0"/>
              </a:rPr>
              <a:t>Driving Your Productivity and Relationships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699B6EB-A3A9-4D4F-80C9-3D3C987CE913}"/>
              </a:ext>
            </a:extLst>
          </p:cNvPr>
          <p:cNvSpPr/>
          <p:nvPr/>
        </p:nvSpPr>
        <p:spPr>
          <a:xfrm>
            <a:off x="208006" y="345638"/>
            <a:ext cx="117759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333333"/>
                </a:solidFill>
                <a:cs typeface="Segoe UI Light" panose="020B0502040204020203" pitchFamily="34" charset="0"/>
              </a:rPr>
              <a:t>Practical Analysis of the Key Talents &amp; Values </a:t>
            </a:r>
          </a:p>
        </p:txBody>
      </p:sp>
    </p:spTree>
    <p:extLst>
      <p:ext uri="{BB962C8B-B14F-4D97-AF65-F5344CB8AC3E}">
        <p14:creationId xmlns:p14="http://schemas.microsoft.com/office/powerpoint/2010/main" val="97934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6D52B2-93DD-4E3E-9753-091251811D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Building Your Own Level of Self-Awareness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400A7B-6DBB-4E48-9645-96653E47EE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/>
              <a:t>Understand Your Talents, Strengths and Struggles – They Are Key to Your Leadership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3FB076-15D9-43BE-A549-682ABC343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4" y="1693112"/>
            <a:ext cx="2286000" cy="43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912983" eaLnBrk="0" hangingPunct="0"/>
            <a:r>
              <a:rPr lang="en-US" b="1" dirty="0">
                <a:latin typeface="Calibri" panose="020F0502020204030204" pitchFamily="34" charset="0"/>
                <a:ea typeface="MS PGothic" pitchFamily="34" charset="-128"/>
                <a:sym typeface="Symbol" pitchFamily="18" charset="2"/>
              </a:rPr>
              <a:t>Chris Coddington - Strategist</a:t>
            </a:r>
          </a:p>
        </p:txBody>
      </p:sp>
      <p:sp>
        <p:nvSpPr>
          <p:cNvPr id="5" name="Line 5">
            <a:extLst>
              <a:ext uri="{FF2B5EF4-FFF2-40B4-BE49-F238E27FC236}">
                <a16:creationId xmlns:a16="http://schemas.microsoft.com/office/drawing/2014/main" id="{C32257AA-AE90-4155-8F0F-9F9B53B2468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839200" y="5029200"/>
            <a:ext cx="41123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78" tIns="43239" rIns="86478" bIns="43239" anchor="ctr"/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0AC76C21-EC6B-45D1-B339-EB9E9D787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3429000"/>
            <a:ext cx="1436310" cy="2138980"/>
          </a:xfrm>
          <a:prstGeom prst="rect">
            <a:avLst/>
          </a:prstGeom>
          <a:noFill/>
          <a:ln w="9525">
            <a:solidFill>
              <a:srgbClr val="33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74" tIns="45687" rIns="91374" bIns="45687">
            <a:spAutoFit/>
          </a:bodyPr>
          <a:lstStyle>
            <a:lvl1pPr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 u="sng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Pioneering Strength: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b="1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Goal orientated and ambitious 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b="1" u="sng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Pioneering Struggle: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b="1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Too driven and success focused</a:t>
            </a:r>
            <a:endParaRPr lang="en-AU" sz="1400" b="1" dirty="0"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  <a:sym typeface="Symbol" pitchFamily="18" charset="2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41DA0CA3-7702-47A3-A940-DC1682335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895600"/>
            <a:ext cx="1436310" cy="2147298"/>
          </a:xfrm>
          <a:prstGeom prst="rect">
            <a:avLst/>
          </a:prstGeom>
          <a:noFill/>
          <a:ln w="9525">
            <a:solidFill>
              <a:srgbClr val="33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74" tIns="45687" rIns="91374" bIns="45687">
            <a:spAutoFit/>
          </a:bodyPr>
          <a:lstStyle>
            <a:lvl1pPr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 u="sng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Skeptical Strength: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b="1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Questioning and guarded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b="1" u="sng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Skeptical Struggle: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b="1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Too doubting and wary</a:t>
            </a:r>
            <a:endParaRPr lang="en-AU" sz="1400" b="1" dirty="0"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  <a:sym typeface="Symbol" pitchFamily="18" charset="2"/>
            </a:endParaRPr>
          </a:p>
        </p:txBody>
      </p:sp>
      <p:sp>
        <p:nvSpPr>
          <p:cNvPr id="8" name="Line 8">
            <a:extLst>
              <a:ext uri="{FF2B5EF4-FFF2-40B4-BE49-F238E27FC236}">
                <a16:creationId xmlns:a16="http://schemas.microsoft.com/office/drawing/2014/main" id="{D7EC7BE3-D0EA-4B08-9847-476D5E3FA614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1" y="4114800"/>
            <a:ext cx="43391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78" tIns="43239" rIns="86478" bIns="43239" anchor="ctr"/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57D3857-CF84-4BB8-A62D-64392E304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4495801"/>
            <a:ext cx="5334000" cy="1979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62E74C-7CCD-4DBC-B27F-12413EE528CC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2133600"/>
            <a:ext cx="5410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5999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C405E346-4741-441A-AE15-92DE76A740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4" y="6279000"/>
            <a:ext cx="1688526" cy="53321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9136CA0-B6B7-4BA0-8B89-356169DDF558}"/>
              </a:ext>
            </a:extLst>
          </p:cNvPr>
          <p:cNvSpPr/>
          <p:nvPr/>
        </p:nvSpPr>
        <p:spPr>
          <a:xfrm>
            <a:off x="2553566" y="1118416"/>
            <a:ext cx="69273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A18B4B"/>
                </a:solidFill>
                <a:cs typeface="Segoe UI Light" panose="020B0502040204020203" pitchFamily="34" charset="0"/>
              </a:rPr>
              <a:t>Managing Differences with a Comparison Report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D85AADA-B4FF-47BF-990C-69BECAE96490}"/>
              </a:ext>
            </a:extLst>
          </p:cNvPr>
          <p:cNvSpPr/>
          <p:nvPr/>
        </p:nvSpPr>
        <p:spPr>
          <a:xfrm>
            <a:off x="208006" y="425849"/>
            <a:ext cx="117759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333333"/>
                </a:solidFill>
                <a:cs typeface="Segoe UI Light" panose="020B0502040204020203" pitchFamily="34" charset="0"/>
              </a:rPr>
              <a:t>Building Awareness of Others 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11AE2529-DB86-469A-BB30-8EDB03054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796" y="1826302"/>
            <a:ext cx="5696857" cy="4694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76E185-6054-4842-91D0-26F93A5432E5}"/>
              </a:ext>
            </a:extLst>
          </p:cNvPr>
          <p:cNvSpPr txBox="1"/>
          <p:nvPr/>
        </p:nvSpPr>
        <p:spPr>
          <a:xfrm>
            <a:off x="9334500" y="2009775"/>
            <a:ext cx="212407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Alexander needs to:</a:t>
            </a:r>
          </a:p>
          <a:p>
            <a:r>
              <a:rPr lang="en-US" dirty="0"/>
              <a:t>Include Grahame by being collaborative</a:t>
            </a:r>
          </a:p>
          <a:p>
            <a:r>
              <a:rPr lang="en-US" dirty="0"/>
              <a:t>Manage emotions with Grahame</a:t>
            </a:r>
          </a:p>
          <a:p>
            <a:r>
              <a:rPr lang="en-US" dirty="0"/>
              <a:t>Provide enough info to Grahame</a:t>
            </a:r>
          </a:p>
          <a:p>
            <a:r>
              <a:rPr lang="en-US" dirty="0"/>
              <a:t>Respect Grahame’s need to brainstorm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62903D-17AB-4973-8AD5-5C01826F0D52}"/>
              </a:ext>
            </a:extLst>
          </p:cNvPr>
          <p:cNvSpPr txBox="1"/>
          <p:nvPr/>
        </p:nvSpPr>
        <p:spPr>
          <a:xfrm>
            <a:off x="810297" y="1924050"/>
            <a:ext cx="21240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Grahame needs to:</a:t>
            </a:r>
          </a:p>
          <a:p>
            <a:r>
              <a:rPr lang="en-US" dirty="0"/>
              <a:t>Speak up and be more direct with Alexander</a:t>
            </a:r>
          </a:p>
          <a:p>
            <a:r>
              <a:rPr lang="en-US" dirty="0"/>
              <a:t>Engage with Alexander in conversations</a:t>
            </a:r>
          </a:p>
          <a:p>
            <a:r>
              <a:rPr lang="en-US" dirty="0"/>
              <a:t>Not overwhelm Alexander with detail</a:t>
            </a:r>
          </a:p>
          <a:p>
            <a:r>
              <a:rPr lang="en-US" dirty="0"/>
              <a:t>Keep conversations with Alexander structured</a:t>
            </a:r>
          </a:p>
        </p:txBody>
      </p:sp>
    </p:spTree>
    <p:extLst>
      <p:ext uri="{BB962C8B-B14F-4D97-AF65-F5344CB8AC3E}">
        <p14:creationId xmlns:p14="http://schemas.microsoft.com/office/powerpoint/2010/main" val="49062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C405E346-4741-441A-AE15-92DE76A740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4" y="6279000"/>
            <a:ext cx="1688526" cy="53321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9136CA0-B6B7-4BA0-8B89-356169DDF558}"/>
              </a:ext>
            </a:extLst>
          </p:cNvPr>
          <p:cNvSpPr/>
          <p:nvPr/>
        </p:nvSpPr>
        <p:spPr>
          <a:xfrm>
            <a:off x="2553566" y="1118416"/>
            <a:ext cx="69273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A18B4B"/>
                </a:solidFill>
                <a:cs typeface="Segoe UI Light" panose="020B0502040204020203" pitchFamily="34" charset="0"/>
              </a:rPr>
              <a:t>Coaching for Developing Leadership EQ and Growth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D85AADA-B4FF-47BF-990C-69BECAE96490}"/>
              </a:ext>
            </a:extLst>
          </p:cNvPr>
          <p:cNvSpPr/>
          <p:nvPr/>
        </p:nvSpPr>
        <p:spPr>
          <a:xfrm>
            <a:off x="208006" y="425849"/>
            <a:ext cx="117759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333333"/>
                </a:solidFill>
                <a:cs typeface="Segoe UI Light" panose="020B0502040204020203" pitchFamily="34" charset="0"/>
              </a:rPr>
              <a:t>Enhanced Leadership Performance Development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476460-C4F6-4744-9F3E-980656D7E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857" y="1518526"/>
            <a:ext cx="1447800" cy="2133600"/>
          </a:xfrm>
          <a:prstGeom prst="rect">
            <a:avLst/>
          </a:prstGeom>
        </p:spPr>
      </p:pic>
      <p:pic>
        <p:nvPicPr>
          <p:cNvPr id="11" name="Picture 2" descr="Business DNA Leadersip Attributes">
            <a:extLst>
              <a:ext uri="{FF2B5EF4-FFF2-40B4-BE49-F238E27FC236}">
                <a16:creationId xmlns:a16="http://schemas.microsoft.com/office/drawing/2014/main" id="{20CEDBF9-A739-43AC-AF12-1CE6A2655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65151"/>
            <a:ext cx="33528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8AAF5FD-E38D-4477-9C4B-AAC4E21A0B10}"/>
              </a:ext>
            </a:extLst>
          </p:cNvPr>
          <p:cNvSpPr/>
          <p:nvPr/>
        </p:nvSpPr>
        <p:spPr>
          <a:xfrm>
            <a:off x="3057525" y="1826302"/>
            <a:ext cx="5715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cs typeface="Arial" pitchFamily="34" charset="0"/>
              </a:rPr>
              <a:t>The Leadership 360° Discovery Process provides objective measurement of how a leader is actually performing versus how they should perform based on their natural DNA style.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41AAF37-3A0D-401E-B0EE-6B483F5D0770}"/>
              </a:ext>
            </a:extLst>
          </p:cNvPr>
          <p:cNvSpPr/>
          <p:nvPr/>
        </p:nvSpPr>
        <p:spPr>
          <a:xfrm>
            <a:off x="4729623" y="3396646"/>
            <a:ext cx="515210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cs typeface="Arial" pitchFamily="34" charset="0"/>
              </a:rPr>
              <a:t>The DNA Leadership Performance Report highlights the leader’s top 10 leadership strengths and struggles, uncovering 75 items relating to their leadership performance in 7 distinct areas:</a:t>
            </a:r>
          </a:p>
          <a:p>
            <a:pPr marL="457200" indent="-228600">
              <a:buFont typeface="Arial" pitchFamily="34" charset="0"/>
              <a:buChar char="•"/>
            </a:pPr>
            <a:r>
              <a:rPr lang="en-US" dirty="0">
                <a:cs typeface="Arial" pitchFamily="34" charset="0"/>
              </a:rPr>
              <a:t>Communication</a:t>
            </a:r>
          </a:p>
          <a:p>
            <a:pPr marL="457200" indent="-228600">
              <a:buFont typeface="Arial" pitchFamily="34" charset="0"/>
              <a:buChar char="•"/>
            </a:pPr>
            <a:r>
              <a:rPr lang="en-US" dirty="0">
                <a:cs typeface="Arial" pitchFamily="34" charset="0"/>
              </a:rPr>
              <a:t>Results</a:t>
            </a:r>
          </a:p>
          <a:p>
            <a:pPr marL="457200" indent="-228600">
              <a:buFont typeface="Arial" pitchFamily="34" charset="0"/>
              <a:buChar char="•"/>
            </a:pPr>
            <a:r>
              <a:rPr lang="en-US" dirty="0">
                <a:cs typeface="Arial" pitchFamily="34" charset="0"/>
              </a:rPr>
              <a:t>Relationships</a:t>
            </a:r>
          </a:p>
          <a:p>
            <a:pPr marL="457200" indent="-228600">
              <a:buFont typeface="Arial" pitchFamily="34" charset="0"/>
              <a:buChar char="•"/>
            </a:pPr>
            <a:r>
              <a:rPr lang="en-US" dirty="0">
                <a:cs typeface="Arial" pitchFamily="34" charset="0"/>
              </a:rPr>
              <a:t>Trust</a:t>
            </a:r>
          </a:p>
          <a:p>
            <a:pPr marL="457200" indent="-228600">
              <a:buFont typeface="Arial" pitchFamily="34" charset="0"/>
              <a:buChar char="•"/>
            </a:pPr>
            <a:r>
              <a:rPr lang="en-US" dirty="0">
                <a:cs typeface="Arial" pitchFamily="34" charset="0"/>
              </a:rPr>
              <a:t>Emotional Intelligence</a:t>
            </a:r>
          </a:p>
          <a:p>
            <a:pPr marL="457200" indent="-228600">
              <a:buFont typeface="Arial" pitchFamily="34" charset="0"/>
              <a:buChar char="•"/>
            </a:pPr>
            <a:r>
              <a:rPr lang="en-US" dirty="0">
                <a:cs typeface="Arial" pitchFamily="34" charset="0"/>
              </a:rPr>
              <a:t>Values</a:t>
            </a:r>
          </a:p>
          <a:p>
            <a:pPr marL="457200" indent="-228600">
              <a:buFont typeface="Arial" pitchFamily="34" charset="0"/>
              <a:buChar char="•"/>
            </a:pPr>
            <a:r>
              <a:rPr lang="en-US" dirty="0">
                <a:cs typeface="Arial" pitchFamily="34" charset="0"/>
              </a:rPr>
              <a:t>Competence</a:t>
            </a:r>
          </a:p>
        </p:txBody>
      </p:sp>
    </p:spTree>
    <p:extLst>
      <p:ext uri="{BB962C8B-B14F-4D97-AF65-F5344CB8AC3E}">
        <p14:creationId xmlns:p14="http://schemas.microsoft.com/office/powerpoint/2010/main" val="414452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DNA Brand">
      <a:dk1>
        <a:srgbClr val="000000"/>
      </a:dk1>
      <a:lt1>
        <a:sysClr val="window" lastClr="FFFFFF"/>
      </a:lt1>
      <a:dk2>
        <a:srgbClr val="333333"/>
      </a:dk2>
      <a:lt2>
        <a:srgbClr val="A18B4B"/>
      </a:lt2>
      <a:accent1>
        <a:srgbClr val="F2F2F2"/>
      </a:accent1>
      <a:accent2>
        <a:srgbClr val="A6A5A5"/>
      </a:accent2>
      <a:accent3>
        <a:srgbClr val="EFAC35"/>
      </a:accent3>
      <a:accent4>
        <a:srgbClr val="003366"/>
      </a:accent4>
      <a:accent5>
        <a:srgbClr val="226895"/>
      </a:accent5>
      <a:accent6>
        <a:srgbClr val="339966"/>
      </a:accent6>
      <a:hlink>
        <a:srgbClr val="6ED088"/>
      </a:hlink>
      <a:folHlink>
        <a:srgbClr val="4F1F69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333333">
            <a:alpha val="86000"/>
          </a:srgb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14428</TotalTime>
  <Words>543</Words>
  <Application>Microsoft Office PowerPoint</Application>
  <PresentationFormat>Widescreen</PresentationFormat>
  <Paragraphs>103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Calibri Light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Sanmi</dc:creator>
  <cp:lastModifiedBy>Hugh Massie</cp:lastModifiedBy>
  <cp:revision>441</cp:revision>
  <dcterms:created xsi:type="dcterms:W3CDTF">2018-10-14T12:07:14Z</dcterms:created>
  <dcterms:modified xsi:type="dcterms:W3CDTF">2023-02-11T17:23:46Z</dcterms:modified>
</cp:coreProperties>
</file>