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handoutMasterIdLst>
    <p:handoutMasterId r:id="rId26"/>
  </p:handoutMasterIdLst>
  <p:sldIdLst>
    <p:sldId id="288" r:id="rId2"/>
    <p:sldId id="315" r:id="rId3"/>
    <p:sldId id="304" r:id="rId4"/>
    <p:sldId id="306" r:id="rId5"/>
    <p:sldId id="307" r:id="rId6"/>
    <p:sldId id="313" r:id="rId7"/>
    <p:sldId id="314" r:id="rId8"/>
    <p:sldId id="291" r:id="rId9"/>
    <p:sldId id="292" r:id="rId10"/>
    <p:sldId id="308" r:id="rId11"/>
    <p:sldId id="309" r:id="rId12"/>
    <p:sldId id="310" r:id="rId13"/>
    <p:sldId id="311" r:id="rId14"/>
    <p:sldId id="312" r:id="rId15"/>
    <p:sldId id="293" r:id="rId16"/>
    <p:sldId id="294" r:id="rId17"/>
    <p:sldId id="295" r:id="rId18"/>
    <p:sldId id="303" r:id="rId19"/>
    <p:sldId id="297" r:id="rId20"/>
    <p:sldId id="302" r:id="rId21"/>
    <p:sldId id="296" r:id="rId22"/>
    <p:sldId id="298" r:id="rId23"/>
    <p:sldId id="299" r:id="rId24"/>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3462" y="-444"/>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8314985D-36AD-412E-A0A6-CA1099226633}" type="datetimeFigureOut">
              <a:rPr lang="en-US" smtClean="0"/>
              <a:t>3/10/2015</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86F0213F-62CA-41BD-B95E-F67F814094E9}" type="slidenum">
              <a:rPr lang="en-US" smtClean="0"/>
              <a:t>‹#›</a:t>
            </a:fld>
            <a:endParaRPr lang="en-US"/>
          </a:p>
        </p:txBody>
      </p:sp>
    </p:spTree>
    <p:extLst>
      <p:ext uri="{BB962C8B-B14F-4D97-AF65-F5344CB8AC3E}">
        <p14:creationId xmlns:p14="http://schemas.microsoft.com/office/powerpoint/2010/main" val="1431049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0DFA96CA-1D2D-4A94-B6DE-9522BD03B536}" type="datetimeFigureOut">
              <a:rPr lang="en-US" smtClean="0"/>
              <a:t>3/10/2015</a:t>
            </a:fld>
            <a:endParaRPr lang="en-US"/>
          </a:p>
        </p:txBody>
      </p:sp>
      <p:sp>
        <p:nvSpPr>
          <p:cNvPr id="4" name="Slide Image Placeholder 3"/>
          <p:cNvSpPr>
            <a:spLocks noGrp="1" noRot="1" noChangeAspect="1"/>
          </p:cNvSpPr>
          <p:nvPr>
            <p:ph type="sldImg" idx="2"/>
          </p:nvPr>
        </p:nvSpPr>
        <p:spPr>
          <a:xfrm>
            <a:off x="2198688" y="698500"/>
            <a:ext cx="2613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DA95B0B0-C330-4B53-89DD-FBFB47FB80D7}" type="slidenum">
              <a:rPr lang="en-US" smtClean="0"/>
              <a:t>‹#›</a:t>
            </a:fld>
            <a:endParaRPr lang="en-US"/>
          </a:p>
        </p:txBody>
      </p:sp>
    </p:spTree>
    <p:extLst>
      <p:ext uri="{BB962C8B-B14F-4D97-AF65-F5344CB8AC3E}">
        <p14:creationId xmlns:p14="http://schemas.microsoft.com/office/powerpoint/2010/main" val="323992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7"/>
          <p:cNvSpPr>
            <a:spLocks noGrp="1" noChangeArrowheads="1"/>
          </p:cNvSpPr>
          <p:nvPr>
            <p:ph type="sldNum" sz="quarter" idx="5"/>
          </p:nvPr>
        </p:nvSpPr>
        <p:spPr>
          <a:noFill/>
        </p:spPr>
        <p:txBody>
          <a:bodyPr/>
          <a:lstStyle>
            <a:lvl1pPr defTabSz="917478">
              <a:defRPr sz="1000">
                <a:solidFill>
                  <a:schemeClr val="tx1"/>
                </a:solidFill>
                <a:latin typeface="Times New Roman" pitchFamily="18" charset="0"/>
              </a:defRPr>
            </a:lvl1pPr>
            <a:lvl2pPr marL="742872" indent="-285720" defTabSz="917478">
              <a:defRPr sz="1000">
                <a:solidFill>
                  <a:schemeClr val="tx1"/>
                </a:solidFill>
                <a:latin typeface="Times New Roman" pitchFamily="18" charset="0"/>
              </a:defRPr>
            </a:lvl2pPr>
            <a:lvl3pPr marL="1142880" indent="-228576" defTabSz="917478">
              <a:defRPr sz="1000">
                <a:solidFill>
                  <a:schemeClr val="tx1"/>
                </a:solidFill>
                <a:latin typeface="Times New Roman" pitchFamily="18" charset="0"/>
              </a:defRPr>
            </a:lvl3pPr>
            <a:lvl4pPr marL="1600032" indent="-228576" defTabSz="917478">
              <a:defRPr sz="1000">
                <a:solidFill>
                  <a:schemeClr val="tx1"/>
                </a:solidFill>
                <a:latin typeface="Times New Roman" pitchFamily="18" charset="0"/>
              </a:defRPr>
            </a:lvl4pPr>
            <a:lvl5pPr marL="2057183" indent="-228576" defTabSz="917478">
              <a:defRPr sz="1000">
                <a:solidFill>
                  <a:schemeClr val="tx1"/>
                </a:solidFill>
                <a:latin typeface="Times New Roman" pitchFamily="18" charset="0"/>
              </a:defRPr>
            </a:lvl5pPr>
            <a:lvl6pPr marL="2514335" indent="-228576" algn="ctr" defTabSz="917478" eaLnBrk="0" fontAlgn="base" hangingPunct="0">
              <a:spcBef>
                <a:spcPct val="50000"/>
              </a:spcBef>
              <a:spcAft>
                <a:spcPct val="0"/>
              </a:spcAft>
              <a:defRPr sz="1000">
                <a:solidFill>
                  <a:schemeClr val="tx1"/>
                </a:solidFill>
                <a:latin typeface="Times New Roman" pitchFamily="18" charset="0"/>
              </a:defRPr>
            </a:lvl6pPr>
            <a:lvl7pPr marL="2971487" indent="-228576" algn="ctr" defTabSz="917478" eaLnBrk="0" fontAlgn="base" hangingPunct="0">
              <a:spcBef>
                <a:spcPct val="50000"/>
              </a:spcBef>
              <a:spcAft>
                <a:spcPct val="0"/>
              </a:spcAft>
              <a:defRPr sz="1000">
                <a:solidFill>
                  <a:schemeClr val="tx1"/>
                </a:solidFill>
                <a:latin typeface="Times New Roman" pitchFamily="18" charset="0"/>
              </a:defRPr>
            </a:lvl7pPr>
            <a:lvl8pPr marL="3428638" indent="-228576" algn="ctr" defTabSz="917478" eaLnBrk="0" fontAlgn="base" hangingPunct="0">
              <a:spcBef>
                <a:spcPct val="50000"/>
              </a:spcBef>
              <a:spcAft>
                <a:spcPct val="0"/>
              </a:spcAft>
              <a:defRPr sz="1000">
                <a:solidFill>
                  <a:schemeClr val="tx1"/>
                </a:solidFill>
                <a:latin typeface="Times New Roman" pitchFamily="18" charset="0"/>
              </a:defRPr>
            </a:lvl8pPr>
            <a:lvl9pPr marL="3885790" indent="-228576" algn="ctr" defTabSz="917478" eaLnBrk="0" fontAlgn="base" hangingPunct="0">
              <a:spcBef>
                <a:spcPct val="50000"/>
              </a:spcBef>
              <a:spcAft>
                <a:spcPct val="0"/>
              </a:spcAft>
              <a:defRPr sz="1000">
                <a:solidFill>
                  <a:schemeClr val="tx1"/>
                </a:solidFill>
                <a:latin typeface="Times New Roman" pitchFamily="18" charset="0"/>
              </a:defRPr>
            </a:lvl9pPr>
          </a:lstStyle>
          <a:p>
            <a:fld id="{DC342EB0-3B1E-414E-8C6F-9C63E8FD7C8B}" type="slidenum">
              <a:rPr lang="en-AU" sz="1200"/>
              <a:pPr/>
              <a:t>4</a:t>
            </a:fld>
            <a:endParaRPr lang="en-AU" sz="1200"/>
          </a:p>
        </p:txBody>
      </p:sp>
      <p:sp>
        <p:nvSpPr>
          <p:cNvPr id="747523" name="Rectangle 2"/>
          <p:cNvSpPr>
            <a:spLocks noGrp="1" noRot="1" noChangeAspect="1" noChangeArrowheads="1" noTextEdit="1"/>
          </p:cNvSpPr>
          <p:nvPr>
            <p:ph type="sldImg"/>
          </p:nvPr>
        </p:nvSpPr>
        <p:spPr>
          <a:xfrm>
            <a:off x="2198688" y="711200"/>
            <a:ext cx="2616200" cy="3486150"/>
          </a:xfrm>
          <a:ln/>
        </p:spPr>
      </p:sp>
      <p:sp>
        <p:nvSpPr>
          <p:cNvPr id="747524" name="Rectangle 3"/>
          <p:cNvSpPr>
            <a:spLocks noGrp="1" noChangeArrowheads="1"/>
          </p:cNvSpPr>
          <p:nvPr>
            <p:ph type="body" idx="1"/>
          </p:nvPr>
        </p:nvSpPr>
        <p:spPr>
          <a:xfrm>
            <a:off x="925514" y="4424364"/>
            <a:ext cx="5159375" cy="4160837"/>
          </a:xfrm>
          <a:noFill/>
        </p:spPr>
        <p:txBody>
          <a:bodyPr/>
          <a:lstStyle/>
          <a:p>
            <a:pPr eaLnBrk="1" hangingPunct="1"/>
            <a:r>
              <a:rPr lang="en-US" smtClean="0"/>
              <a:t>As you move left or right from the mean score of 50, the left and right side traits grow more intense. For example, as the Directing score moves right, the associated behavior goes from Assertive to Decisive, and can be Controlling at the extreme.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71293" y="8833324"/>
            <a:ext cx="3039108" cy="46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6" tIns="45984" rIns="91966" bIns="45984" anchor="b"/>
          <a:lstStyle>
            <a:lvl1pPr defTabSz="920750" eaLnBrk="0" hangingPunct="0">
              <a:defRPr sz="1600" b="1" u="sng">
                <a:solidFill>
                  <a:schemeClr val="bg1"/>
                </a:solidFill>
                <a:latin typeface="Arial" charset="0"/>
                <a:sym typeface="Symbol" pitchFamily="18" charset="2"/>
              </a:defRPr>
            </a:lvl1pPr>
            <a:lvl2pPr marL="742950" indent="-285750" defTabSz="920750" eaLnBrk="0" hangingPunct="0">
              <a:defRPr sz="1600" b="1" u="sng">
                <a:solidFill>
                  <a:schemeClr val="bg1"/>
                </a:solidFill>
                <a:latin typeface="Arial" charset="0"/>
                <a:sym typeface="Symbol" pitchFamily="18" charset="2"/>
              </a:defRPr>
            </a:lvl2pPr>
            <a:lvl3pPr marL="1143000" indent="-228600" defTabSz="920750" eaLnBrk="0" hangingPunct="0">
              <a:defRPr sz="1600" b="1" u="sng">
                <a:solidFill>
                  <a:schemeClr val="bg1"/>
                </a:solidFill>
                <a:latin typeface="Arial" charset="0"/>
                <a:sym typeface="Symbol" pitchFamily="18" charset="2"/>
              </a:defRPr>
            </a:lvl3pPr>
            <a:lvl4pPr marL="1600200" indent="-228600" defTabSz="920750" eaLnBrk="0" hangingPunct="0">
              <a:defRPr sz="1600" b="1" u="sng">
                <a:solidFill>
                  <a:schemeClr val="bg1"/>
                </a:solidFill>
                <a:latin typeface="Arial" charset="0"/>
                <a:sym typeface="Symbol" pitchFamily="18" charset="2"/>
              </a:defRPr>
            </a:lvl4pPr>
            <a:lvl5pPr marL="2057400" indent="-228600" defTabSz="920750" eaLnBrk="0" hangingPunct="0">
              <a:defRPr sz="1600" b="1" u="sng">
                <a:solidFill>
                  <a:schemeClr val="bg1"/>
                </a:solidFill>
                <a:latin typeface="Arial" charset="0"/>
                <a:sym typeface="Symbol" pitchFamily="18" charset="2"/>
              </a:defRPr>
            </a:lvl5pPr>
            <a:lvl6pPr marL="25146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9pPr>
          </a:lstStyle>
          <a:p>
            <a:pPr algn="r" eaLnBrk="1" fontAlgn="base" hangingPunct="1">
              <a:spcBef>
                <a:spcPct val="0"/>
              </a:spcBef>
              <a:spcAft>
                <a:spcPct val="0"/>
              </a:spcAft>
            </a:pPr>
            <a:fld id="{84E93588-9AB3-453F-9999-3007F86E9EF6}" type="slidenum">
              <a:rPr lang="en-AU" sz="1200" b="0" u="none">
                <a:solidFill>
                  <a:prstClr val="black"/>
                </a:solidFill>
              </a:rPr>
              <a:pPr algn="r" eaLnBrk="1" fontAlgn="base" hangingPunct="1">
                <a:spcBef>
                  <a:spcPct val="0"/>
                </a:spcBef>
                <a:spcAft>
                  <a:spcPct val="0"/>
                </a:spcAft>
              </a:pPr>
              <a:t>8</a:t>
            </a:fld>
            <a:endParaRPr lang="en-AU" sz="1200" b="0" u="none">
              <a:solidFill>
                <a:prstClr val="black"/>
              </a:solidFill>
            </a:endParaRPr>
          </a:p>
        </p:txBody>
      </p:sp>
      <p:sp>
        <p:nvSpPr>
          <p:cNvPr id="16387" name="Rectangle 2"/>
          <p:cNvSpPr>
            <a:spLocks noGrp="1" noRot="1" noChangeAspect="1" noChangeArrowheads="1" noTextEdit="1"/>
          </p:cNvSpPr>
          <p:nvPr>
            <p:ph type="sldImg"/>
          </p:nvPr>
        </p:nvSpPr>
        <p:spPr>
          <a:xfrm>
            <a:off x="2200275" y="698500"/>
            <a:ext cx="2616200" cy="3486150"/>
          </a:xfrm>
          <a:ln/>
        </p:spPr>
      </p:sp>
      <p:sp>
        <p:nvSpPr>
          <p:cNvPr id="16388" name="Rectangle 3"/>
          <p:cNvSpPr>
            <a:spLocks noGrp="1" noChangeArrowheads="1"/>
          </p:cNvSpPr>
          <p:nvPr>
            <p:ph type="body" idx="1"/>
          </p:nvPr>
        </p:nvSpPr>
        <p:spPr>
          <a:xfrm>
            <a:off x="933769" y="4416663"/>
            <a:ext cx="5142862" cy="4181952"/>
          </a:xfrm>
          <a:noFill/>
        </p:spPr>
        <p:txBody>
          <a:bodyPr lIns="91966" tIns="45984" rIns="91966" bIns="45984"/>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spcBef>
                <a:spcPct val="0"/>
              </a:spcBef>
            </a:pPr>
            <a:endParaRPr lang="en-US" smtClean="0">
              <a:latin typeface="Arial" charset="0"/>
            </a:endParaRPr>
          </a:p>
        </p:txBody>
      </p:sp>
      <p:sp>
        <p:nvSpPr>
          <p:cNvPr id="30724" name="Slide Number Placeholder 3"/>
          <p:cNvSpPr>
            <a:spLocks noGrp="1"/>
          </p:cNvSpPr>
          <p:nvPr>
            <p:ph type="sldNum" sz="quarter" idx="5"/>
          </p:nvPr>
        </p:nvSpPr>
        <p:spPr>
          <a:noFill/>
        </p:spPr>
        <p:txBody>
          <a:bodyPr/>
          <a:lstStyle>
            <a:lvl1pPr defTabSz="913321" eaLnBrk="0" hangingPunct="0">
              <a:defRPr sz="1600" b="1" u="sng">
                <a:solidFill>
                  <a:schemeClr val="bg1"/>
                </a:solidFill>
                <a:latin typeface="Arial" charset="0"/>
                <a:sym typeface="Symbol" pitchFamily="18" charset="2"/>
              </a:defRPr>
            </a:lvl1pPr>
            <a:lvl2pPr marL="744659" indent="-286407" defTabSz="913321" eaLnBrk="0" hangingPunct="0">
              <a:defRPr sz="1600" b="1" u="sng">
                <a:solidFill>
                  <a:schemeClr val="bg1"/>
                </a:solidFill>
                <a:latin typeface="Arial" charset="0"/>
                <a:sym typeface="Symbol" pitchFamily="18" charset="2"/>
              </a:defRPr>
            </a:lvl2pPr>
            <a:lvl3pPr marL="1145629" indent="-229126" defTabSz="913321" eaLnBrk="0" hangingPunct="0">
              <a:defRPr sz="1600" b="1" u="sng">
                <a:solidFill>
                  <a:schemeClr val="bg1"/>
                </a:solidFill>
                <a:latin typeface="Arial" charset="0"/>
                <a:sym typeface="Symbol" pitchFamily="18" charset="2"/>
              </a:defRPr>
            </a:lvl3pPr>
            <a:lvl4pPr marL="1603880" indent="-229126" defTabSz="913321" eaLnBrk="0" hangingPunct="0">
              <a:defRPr sz="1600" b="1" u="sng">
                <a:solidFill>
                  <a:schemeClr val="bg1"/>
                </a:solidFill>
                <a:latin typeface="Arial" charset="0"/>
                <a:sym typeface="Symbol" pitchFamily="18" charset="2"/>
              </a:defRPr>
            </a:lvl4pPr>
            <a:lvl5pPr marL="2062132" indent="-229126" defTabSz="913321" eaLnBrk="0" hangingPunct="0">
              <a:defRPr sz="1600" b="1" u="sng">
                <a:solidFill>
                  <a:schemeClr val="bg1"/>
                </a:solidFill>
                <a:latin typeface="Arial" charset="0"/>
                <a:sym typeface="Symbol" pitchFamily="18" charset="2"/>
              </a:defRPr>
            </a:lvl5pPr>
            <a:lvl6pPr marL="2520384" indent="-229126" algn="ctr" defTabSz="913321" eaLnBrk="0" fontAlgn="base" hangingPunct="0">
              <a:spcBef>
                <a:spcPct val="50000"/>
              </a:spcBef>
              <a:spcAft>
                <a:spcPct val="0"/>
              </a:spcAft>
              <a:defRPr sz="1600" b="1" u="sng">
                <a:solidFill>
                  <a:schemeClr val="bg1"/>
                </a:solidFill>
                <a:latin typeface="Arial" charset="0"/>
                <a:sym typeface="Symbol" pitchFamily="18" charset="2"/>
              </a:defRPr>
            </a:lvl6pPr>
            <a:lvl7pPr marL="2978635" indent="-229126" algn="ctr" defTabSz="913321" eaLnBrk="0" fontAlgn="base" hangingPunct="0">
              <a:spcBef>
                <a:spcPct val="50000"/>
              </a:spcBef>
              <a:spcAft>
                <a:spcPct val="0"/>
              </a:spcAft>
              <a:defRPr sz="1600" b="1" u="sng">
                <a:solidFill>
                  <a:schemeClr val="bg1"/>
                </a:solidFill>
                <a:latin typeface="Arial" charset="0"/>
                <a:sym typeface="Symbol" pitchFamily="18" charset="2"/>
              </a:defRPr>
            </a:lvl7pPr>
            <a:lvl8pPr marL="3436887" indent="-229126" algn="ctr" defTabSz="913321" eaLnBrk="0" fontAlgn="base" hangingPunct="0">
              <a:spcBef>
                <a:spcPct val="50000"/>
              </a:spcBef>
              <a:spcAft>
                <a:spcPct val="0"/>
              </a:spcAft>
              <a:defRPr sz="1600" b="1" u="sng">
                <a:solidFill>
                  <a:schemeClr val="bg1"/>
                </a:solidFill>
                <a:latin typeface="Arial" charset="0"/>
                <a:sym typeface="Symbol" pitchFamily="18" charset="2"/>
              </a:defRPr>
            </a:lvl8pPr>
            <a:lvl9pPr marL="3895138" indent="-229126" algn="ctr" defTabSz="913321" eaLnBrk="0" fontAlgn="base" hangingPunct="0">
              <a:spcBef>
                <a:spcPct val="50000"/>
              </a:spcBef>
              <a:spcAft>
                <a:spcPct val="0"/>
              </a:spcAft>
              <a:defRPr sz="1600" b="1" u="sng">
                <a:solidFill>
                  <a:schemeClr val="bg1"/>
                </a:solidFill>
                <a:latin typeface="Arial" charset="0"/>
                <a:sym typeface="Symbol" pitchFamily="18" charset="2"/>
              </a:defRPr>
            </a:lvl9pPr>
          </a:lstStyle>
          <a:p>
            <a:pPr eaLnBrk="1" hangingPunct="1"/>
            <a:fld id="{A4760440-089E-4358-8239-44523A1E87AF}" type="slidenum">
              <a:rPr lang="en-US" sz="1200" b="0" u="none">
                <a:solidFill>
                  <a:schemeClr val="tx1"/>
                </a:solidFill>
                <a:latin typeface="Calibri" pitchFamily="34" charset="0"/>
                <a:cs typeface="Arial" charset="0"/>
              </a:rPr>
              <a:pPr eaLnBrk="1" hangingPunct="1"/>
              <a:t>10</a:t>
            </a:fld>
            <a:endParaRPr lang="en-US" sz="1200" b="0" u="none">
              <a:solidFill>
                <a:schemeClr val="tx1"/>
              </a:solidFill>
              <a:latin typeface="Calibri"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971293" y="8833324"/>
            <a:ext cx="3039108" cy="46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6" tIns="45984" rIns="91966" bIns="45984" anchor="b"/>
          <a:lstStyle>
            <a:lvl1pPr defTabSz="920750" eaLnBrk="0" hangingPunct="0">
              <a:defRPr sz="1600" b="1" u="sng">
                <a:solidFill>
                  <a:schemeClr val="bg1"/>
                </a:solidFill>
                <a:latin typeface="Arial" charset="0"/>
                <a:sym typeface="Symbol" pitchFamily="18" charset="2"/>
              </a:defRPr>
            </a:lvl1pPr>
            <a:lvl2pPr marL="742950" indent="-285750" defTabSz="920750" eaLnBrk="0" hangingPunct="0">
              <a:defRPr sz="1600" b="1" u="sng">
                <a:solidFill>
                  <a:schemeClr val="bg1"/>
                </a:solidFill>
                <a:latin typeface="Arial" charset="0"/>
                <a:sym typeface="Symbol" pitchFamily="18" charset="2"/>
              </a:defRPr>
            </a:lvl2pPr>
            <a:lvl3pPr marL="1143000" indent="-228600" defTabSz="920750" eaLnBrk="0" hangingPunct="0">
              <a:defRPr sz="1600" b="1" u="sng">
                <a:solidFill>
                  <a:schemeClr val="bg1"/>
                </a:solidFill>
                <a:latin typeface="Arial" charset="0"/>
                <a:sym typeface="Symbol" pitchFamily="18" charset="2"/>
              </a:defRPr>
            </a:lvl3pPr>
            <a:lvl4pPr marL="1600200" indent="-228600" defTabSz="920750" eaLnBrk="0" hangingPunct="0">
              <a:defRPr sz="1600" b="1" u="sng">
                <a:solidFill>
                  <a:schemeClr val="bg1"/>
                </a:solidFill>
                <a:latin typeface="Arial" charset="0"/>
                <a:sym typeface="Symbol" pitchFamily="18" charset="2"/>
              </a:defRPr>
            </a:lvl4pPr>
            <a:lvl5pPr marL="2057400" indent="-228600" defTabSz="920750" eaLnBrk="0" hangingPunct="0">
              <a:defRPr sz="1600" b="1" u="sng">
                <a:solidFill>
                  <a:schemeClr val="bg1"/>
                </a:solidFill>
                <a:latin typeface="Arial" charset="0"/>
                <a:sym typeface="Symbol" pitchFamily="18" charset="2"/>
              </a:defRPr>
            </a:lvl5pPr>
            <a:lvl6pPr marL="25146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9pPr>
          </a:lstStyle>
          <a:p>
            <a:pPr algn="r" eaLnBrk="1" fontAlgn="base" hangingPunct="1">
              <a:spcBef>
                <a:spcPct val="0"/>
              </a:spcBef>
              <a:spcAft>
                <a:spcPct val="0"/>
              </a:spcAft>
            </a:pPr>
            <a:fld id="{8AD6F876-B3AE-4EDD-93F7-C92F126BDC44}" type="slidenum">
              <a:rPr lang="en-AU" sz="1200" b="0" u="none">
                <a:solidFill>
                  <a:prstClr val="black"/>
                </a:solidFill>
              </a:rPr>
              <a:pPr algn="r" eaLnBrk="1" fontAlgn="base" hangingPunct="1">
                <a:spcBef>
                  <a:spcPct val="0"/>
                </a:spcBef>
                <a:spcAft>
                  <a:spcPct val="0"/>
                </a:spcAft>
              </a:pPr>
              <a:t>15</a:t>
            </a:fld>
            <a:endParaRPr lang="en-AU" sz="1200" b="0" u="none">
              <a:solidFill>
                <a:prstClr val="black"/>
              </a:solidFill>
            </a:endParaRPr>
          </a:p>
        </p:txBody>
      </p:sp>
      <p:sp>
        <p:nvSpPr>
          <p:cNvPr id="17411" name="Rectangle 2"/>
          <p:cNvSpPr>
            <a:spLocks noGrp="1" noRot="1" noChangeAspect="1" noChangeArrowheads="1" noTextEdit="1"/>
          </p:cNvSpPr>
          <p:nvPr>
            <p:ph type="sldImg"/>
          </p:nvPr>
        </p:nvSpPr>
        <p:spPr>
          <a:xfrm>
            <a:off x="2200275" y="698500"/>
            <a:ext cx="2616200" cy="3486150"/>
          </a:xfrm>
          <a:ln/>
        </p:spPr>
      </p:sp>
      <p:sp>
        <p:nvSpPr>
          <p:cNvPr id="17412" name="Rectangle 3"/>
          <p:cNvSpPr>
            <a:spLocks noGrp="1" noChangeArrowheads="1"/>
          </p:cNvSpPr>
          <p:nvPr>
            <p:ph type="body" idx="1"/>
          </p:nvPr>
        </p:nvSpPr>
        <p:spPr>
          <a:xfrm>
            <a:off x="933769" y="4416663"/>
            <a:ext cx="5142862" cy="4181952"/>
          </a:xfrm>
          <a:noFill/>
        </p:spPr>
        <p:txBody>
          <a:bodyPr lIns="91966" tIns="45984" rIns="91966" bIns="45984"/>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971293" y="8833324"/>
            <a:ext cx="3039108" cy="46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6" tIns="45984" rIns="91966" bIns="45984" anchor="b"/>
          <a:lstStyle>
            <a:lvl1pPr defTabSz="920750" eaLnBrk="0" hangingPunct="0">
              <a:defRPr sz="1600" b="1" u="sng">
                <a:solidFill>
                  <a:schemeClr val="bg1"/>
                </a:solidFill>
                <a:latin typeface="Arial" charset="0"/>
                <a:sym typeface="Symbol" pitchFamily="18" charset="2"/>
              </a:defRPr>
            </a:lvl1pPr>
            <a:lvl2pPr marL="742950" indent="-285750" defTabSz="920750" eaLnBrk="0" hangingPunct="0">
              <a:defRPr sz="1600" b="1" u="sng">
                <a:solidFill>
                  <a:schemeClr val="bg1"/>
                </a:solidFill>
                <a:latin typeface="Arial" charset="0"/>
                <a:sym typeface="Symbol" pitchFamily="18" charset="2"/>
              </a:defRPr>
            </a:lvl2pPr>
            <a:lvl3pPr marL="1143000" indent="-228600" defTabSz="920750" eaLnBrk="0" hangingPunct="0">
              <a:defRPr sz="1600" b="1" u="sng">
                <a:solidFill>
                  <a:schemeClr val="bg1"/>
                </a:solidFill>
                <a:latin typeface="Arial" charset="0"/>
                <a:sym typeface="Symbol" pitchFamily="18" charset="2"/>
              </a:defRPr>
            </a:lvl3pPr>
            <a:lvl4pPr marL="1600200" indent="-228600" defTabSz="920750" eaLnBrk="0" hangingPunct="0">
              <a:defRPr sz="1600" b="1" u="sng">
                <a:solidFill>
                  <a:schemeClr val="bg1"/>
                </a:solidFill>
                <a:latin typeface="Arial" charset="0"/>
                <a:sym typeface="Symbol" pitchFamily="18" charset="2"/>
              </a:defRPr>
            </a:lvl4pPr>
            <a:lvl5pPr marL="2057400" indent="-228600" defTabSz="920750" eaLnBrk="0" hangingPunct="0">
              <a:defRPr sz="1600" b="1" u="sng">
                <a:solidFill>
                  <a:schemeClr val="bg1"/>
                </a:solidFill>
                <a:latin typeface="Arial" charset="0"/>
                <a:sym typeface="Symbol" pitchFamily="18" charset="2"/>
              </a:defRPr>
            </a:lvl5pPr>
            <a:lvl6pPr marL="25146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9pPr>
          </a:lstStyle>
          <a:p>
            <a:pPr algn="r" eaLnBrk="1" fontAlgn="base" hangingPunct="1">
              <a:spcBef>
                <a:spcPct val="0"/>
              </a:spcBef>
              <a:spcAft>
                <a:spcPct val="0"/>
              </a:spcAft>
            </a:pPr>
            <a:fld id="{34C48962-1252-4DF4-83A9-845B6BD87A2B}" type="slidenum">
              <a:rPr lang="en-AU" sz="1200" b="0" u="none">
                <a:solidFill>
                  <a:prstClr val="black"/>
                </a:solidFill>
              </a:rPr>
              <a:pPr algn="r" eaLnBrk="1" fontAlgn="base" hangingPunct="1">
                <a:spcBef>
                  <a:spcPct val="0"/>
                </a:spcBef>
                <a:spcAft>
                  <a:spcPct val="0"/>
                </a:spcAft>
              </a:pPr>
              <a:t>16</a:t>
            </a:fld>
            <a:endParaRPr lang="en-AU" sz="1200" b="0" u="none">
              <a:solidFill>
                <a:prstClr val="black"/>
              </a:solidFill>
            </a:endParaRPr>
          </a:p>
        </p:txBody>
      </p:sp>
      <p:sp>
        <p:nvSpPr>
          <p:cNvPr id="18435" name="Rectangle 2"/>
          <p:cNvSpPr>
            <a:spLocks noGrp="1" noRot="1" noChangeAspect="1" noChangeArrowheads="1" noTextEdit="1"/>
          </p:cNvSpPr>
          <p:nvPr>
            <p:ph type="sldImg"/>
          </p:nvPr>
        </p:nvSpPr>
        <p:spPr>
          <a:xfrm>
            <a:off x="2200275" y="698500"/>
            <a:ext cx="2616200" cy="3486150"/>
          </a:xfrm>
          <a:ln/>
        </p:spPr>
      </p:sp>
      <p:sp>
        <p:nvSpPr>
          <p:cNvPr id="18436" name="Rectangle 3"/>
          <p:cNvSpPr>
            <a:spLocks noGrp="1" noChangeArrowheads="1"/>
          </p:cNvSpPr>
          <p:nvPr>
            <p:ph type="body" idx="1"/>
          </p:nvPr>
        </p:nvSpPr>
        <p:spPr>
          <a:xfrm>
            <a:off x="933769" y="4416663"/>
            <a:ext cx="5142862" cy="4181952"/>
          </a:xfrm>
          <a:noFill/>
        </p:spPr>
        <p:txBody>
          <a:bodyPr lIns="91966" tIns="45984" rIns="91966" bIns="45984"/>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971293" y="8833324"/>
            <a:ext cx="3039108" cy="46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6" tIns="45984" rIns="91966" bIns="45984" anchor="b"/>
          <a:lstStyle>
            <a:lvl1pPr defTabSz="920750" eaLnBrk="0" hangingPunct="0">
              <a:defRPr sz="1600" b="1" u="sng">
                <a:solidFill>
                  <a:schemeClr val="bg1"/>
                </a:solidFill>
                <a:latin typeface="Arial" charset="0"/>
                <a:sym typeface="Symbol" pitchFamily="18" charset="2"/>
              </a:defRPr>
            </a:lvl1pPr>
            <a:lvl2pPr marL="742950" indent="-285750" defTabSz="920750" eaLnBrk="0" hangingPunct="0">
              <a:defRPr sz="1600" b="1" u="sng">
                <a:solidFill>
                  <a:schemeClr val="bg1"/>
                </a:solidFill>
                <a:latin typeface="Arial" charset="0"/>
                <a:sym typeface="Symbol" pitchFamily="18" charset="2"/>
              </a:defRPr>
            </a:lvl2pPr>
            <a:lvl3pPr marL="1143000" indent="-228600" defTabSz="920750" eaLnBrk="0" hangingPunct="0">
              <a:defRPr sz="1600" b="1" u="sng">
                <a:solidFill>
                  <a:schemeClr val="bg1"/>
                </a:solidFill>
                <a:latin typeface="Arial" charset="0"/>
                <a:sym typeface="Symbol" pitchFamily="18" charset="2"/>
              </a:defRPr>
            </a:lvl3pPr>
            <a:lvl4pPr marL="1600200" indent="-228600" defTabSz="920750" eaLnBrk="0" hangingPunct="0">
              <a:defRPr sz="1600" b="1" u="sng">
                <a:solidFill>
                  <a:schemeClr val="bg1"/>
                </a:solidFill>
                <a:latin typeface="Arial" charset="0"/>
                <a:sym typeface="Symbol" pitchFamily="18" charset="2"/>
              </a:defRPr>
            </a:lvl4pPr>
            <a:lvl5pPr marL="2057400" indent="-228600" defTabSz="920750" eaLnBrk="0" hangingPunct="0">
              <a:defRPr sz="1600" b="1" u="sng">
                <a:solidFill>
                  <a:schemeClr val="bg1"/>
                </a:solidFill>
                <a:latin typeface="Arial" charset="0"/>
                <a:sym typeface="Symbol" pitchFamily="18" charset="2"/>
              </a:defRPr>
            </a:lvl5pPr>
            <a:lvl6pPr marL="25146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9pPr>
          </a:lstStyle>
          <a:p>
            <a:pPr algn="r" eaLnBrk="1" fontAlgn="base" hangingPunct="1">
              <a:spcBef>
                <a:spcPct val="0"/>
              </a:spcBef>
              <a:spcAft>
                <a:spcPct val="0"/>
              </a:spcAft>
            </a:pPr>
            <a:fld id="{34C48962-1252-4DF4-83A9-845B6BD87A2B}" type="slidenum">
              <a:rPr lang="en-AU" sz="1200" b="0" u="none">
                <a:solidFill>
                  <a:prstClr val="black"/>
                </a:solidFill>
              </a:rPr>
              <a:pPr algn="r" eaLnBrk="1" fontAlgn="base" hangingPunct="1">
                <a:spcBef>
                  <a:spcPct val="0"/>
                </a:spcBef>
                <a:spcAft>
                  <a:spcPct val="0"/>
                </a:spcAft>
              </a:pPr>
              <a:t>18</a:t>
            </a:fld>
            <a:endParaRPr lang="en-AU" sz="1200" b="0" u="none">
              <a:solidFill>
                <a:prstClr val="black"/>
              </a:solidFill>
            </a:endParaRPr>
          </a:p>
        </p:txBody>
      </p:sp>
      <p:sp>
        <p:nvSpPr>
          <p:cNvPr id="18435" name="Rectangle 2"/>
          <p:cNvSpPr>
            <a:spLocks noGrp="1" noRot="1" noChangeAspect="1" noChangeArrowheads="1" noTextEdit="1"/>
          </p:cNvSpPr>
          <p:nvPr>
            <p:ph type="sldImg"/>
          </p:nvPr>
        </p:nvSpPr>
        <p:spPr>
          <a:xfrm>
            <a:off x="2200275" y="698500"/>
            <a:ext cx="2616200" cy="3486150"/>
          </a:xfrm>
          <a:ln/>
        </p:spPr>
      </p:sp>
      <p:sp>
        <p:nvSpPr>
          <p:cNvPr id="18436" name="Rectangle 3"/>
          <p:cNvSpPr>
            <a:spLocks noGrp="1" noChangeArrowheads="1"/>
          </p:cNvSpPr>
          <p:nvPr>
            <p:ph type="body" idx="1"/>
          </p:nvPr>
        </p:nvSpPr>
        <p:spPr>
          <a:xfrm>
            <a:off x="933769" y="4416663"/>
            <a:ext cx="5142862" cy="4181952"/>
          </a:xfrm>
          <a:noFill/>
        </p:spPr>
        <p:txBody>
          <a:bodyPr lIns="91966" tIns="45984" rIns="91966" bIns="45984"/>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71293" y="8833324"/>
            <a:ext cx="3039108" cy="46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6" tIns="45984" rIns="91966" bIns="45984" anchor="b"/>
          <a:lstStyle>
            <a:lvl1pPr defTabSz="920750" eaLnBrk="0" hangingPunct="0">
              <a:defRPr sz="1600" b="1" u="sng">
                <a:solidFill>
                  <a:schemeClr val="bg1"/>
                </a:solidFill>
                <a:latin typeface="Arial" charset="0"/>
                <a:sym typeface="Symbol" pitchFamily="18" charset="2"/>
              </a:defRPr>
            </a:lvl1pPr>
            <a:lvl2pPr marL="742950" indent="-285750" defTabSz="920750" eaLnBrk="0" hangingPunct="0">
              <a:defRPr sz="1600" b="1" u="sng">
                <a:solidFill>
                  <a:schemeClr val="bg1"/>
                </a:solidFill>
                <a:latin typeface="Arial" charset="0"/>
                <a:sym typeface="Symbol" pitchFamily="18" charset="2"/>
              </a:defRPr>
            </a:lvl2pPr>
            <a:lvl3pPr marL="1143000" indent="-228600" defTabSz="920750" eaLnBrk="0" hangingPunct="0">
              <a:defRPr sz="1600" b="1" u="sng">
                <a:solidFill>
                  <a:schemeClr val="bg1"/>
                </a:solidFill>
                <a:latin typeface="Arial" charset="0"/>
                <a:sym typeface="Symbol" pitchFamily="18" charset="2"/>
              </a:defRPr>
            </a:lvl3pPr>
            <a:lvl4pPr marL="1600200" indent="-228600" defTabSz="920750" eaLnBrk="0" hangingPunct="0">
              <a:defRPr sz="1600" b="1" u="sng">
                <a:solidFill>
                  <a:schemeClr val="bg1"/>
                </a:solidFill>
                <a:latin typeface="Arial" charset="0"/>
                <a:sym typeface="Symbol" pitchFamily="18" charset="2"/>
              </a:defRPr>
            </a:lvl4pPr>
            <a:lvl5pPr marL="2057400" indent="-228600" defTabSz="920750" eaLnBrk="0" hangingPunct="0">
              <a:defRPr sz="1600" b="1" u="sng">
                <a:solidFill>
                  <a:schemeClr val="bg1"/>
                </a:solidFill>
                <a:latin typeface="Arial" charset="0"/>
                <a:sym typeface="Symbol" pitchFamily="18" charset="2"/>
              </a:defRPr>
            </a:lvl5pPr>
            <a:lvl6pPr marL="25146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9pPr>
          </a:lstStyle>
          <a:p>
            <a:pPr algn="r" eaLnBrk="1" fontAlgn="base" hangingPunct="1">
              <a:spcBef>
                <a:spcPct val="0"/>
              </a:spcBef>
              <a:spcAft>
                <a:spcPct val="0"/>
              </a:spcAft>
            </a:pPr>
            <a:fld id="{84E93588-9AB3-453F-9999-3007F86E9EF6}" type="slidenum">
              <a:rPr lang="en-AU" sz="1200" b="0" u="none">
                <a:solidFill>
                  <a:prstClr val="black"/>
                </a:solidFill>
              </a:rPr>
              <a:pPr algn="r" eaLnBrk="1" fontAlgn="base" hangingPunct="1">
                <a:spcBef>
                  <a:spcPct val="0"/>
                </a:spcBef>
                <a:spcAft>
                  <a:spcPct val="0"/>
                </a:spcAft>
              </a:pPr>
              <a:t>20</a:t>
            </a:fld>
            <a:endParaRPr lang="en-AU" sz="1200" b="0" u="none">
              <a:solidFill>
                <a:prstClr val="black"/>
              </a:solidFill>
            </a:endParaRPr>
          </a:p>
        </p:txBody>
      </p:sp>
      <p:sp>
        <p:nvSpPr>
          <p:cNvPr id="16387" name="Rectangle 2"/>
          <p:cNvSpPr>
            <a:spLocks noGrp="1" noRot="1" noChangeAspect="1" noChangeArrowheads="1" noTextEdit="1"/>
          </p:cNvSpPr>
          <p:nvPr>
            <p:ph type="sldImg"/>
          </p:nvPr>
        </p:nvSpPr>
        <p:spPr>
          <a:xfrm>
            <a:off x="2200275" y="698500"/>
            <a:ext cx="2616200" cy="3486150"/>
          </a:xfrm>
          <a:ln/>
        </p:spPr>
      </p:sp>
      <p:sp>
        <p:nvSpPr>
          <p:cNvPr id="16388" name="Rectangle 3"/>
          <p:cNvSpPr>
            <a:spLocks noGrp="1" noChangeArrowheads="1"/>
          </p:cNvSpPr>
          <p:nvPr>
            <p:ph type="body" idx="1"/>
          </p:nvPr>
        </p:nvSpPr>
        <p:spPr>
          <a:xfrm>
            <a:off x="933769" y="4416663"/>
            <a:ext cx="5142862" cy="4181952"/>
          </a:xfrm>
          <a:noFill/>
        </p:spPr>
        <p:txBody>
          <a:bodyPr lIns="91966" tIns="45984" rIns="91966" bIns="45984"/>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971293" y="8833324"/>
            <a:ext cx="3039108" cy="46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966" tIns="45984" rIns="91966" bIns="45984" anchor="b"/>
          <a:lstStyle>
            <a:lvl1pPr defTabSz="920750" eaLnBrk="0" hangingPunct="0">
              <a:defRPr sz="1600" b="1" u="sng">
                <a:solidFill>
                  <a:schemeClr val="bg1"/>
                </a:solidFill>
                <a:latin typeface="Arial" charset="0"/>
                <a:sym typeface="Symbol" pitchFamily="18" charset="2"/>
              </a:defRPr>
            </a:lvl1pPr>
            <a:lvl2pPr marL="742950" indent="-285750" defTabSz="920750" eaLnBrk="0" hangingPunct="0">
              <a:defRPr sz="1600" b="1" u="sng">
                <a:solidFill>
                  <a:schemeClr val="bg1"/>
                </a:solidFill>
                <a:latin typeface="Arial" charset="0"/>
                <a:sym typeface="Symbol" pitchFamily="18" charset="2"/>
              </a:defRPr>
            </a:lvl2pPr>
            <a:lvl3pPr marL="1143000" indent="-228600" defTabSz="920750" eaLnBrk="0" hangingPunct="0">
              <a:defRPr sz="1600" b="1" u="sng">
                <a:solidFill>
                  <a:schemeClr val="bg1"/>
                </a:solidFill>
                <a:latin typeface="Arial" charset="0"/>
                <a:sym typeface="Symbol" pitchFamily="18" charset="2"/>
              </a:defRPr>
            </a:lvl3pPr>
            <a:lvl4pPr marL="1600200" indent="-228600" defTabSz="920750" eaLnBrk="0" hangingPunct="0">
              <a:defRPr sz="1600" b="1" u="sng">
                <a:solidFill>
                  <a:schemeClr val="bg1"/>
                </a:solidFill>
                <a:latin typeface="Arial" charset="0"/>
                <a:sym typeface="Symbol" pitchFamily="18" charset="2"/>
              </a:defRPr>
            </a:lvl4pPr>
            <a:lvl5pPr marL="2057400" indent="-228600" defTabSz="920750" eaLnBrk="0" hangingPunct="0">
              <a:defRPr sz="1600" b="1" u="sng">
                <a:solidFill>
                  <a:schemeClr val="bg1"/>
                </a:solidFill>
                <a:latin typeface="Arial" charset="0"/>
                <a:sym typeface="Symbol" pitchFamily="18" charset="2"/>
              </a:defRPr>
            </a:lvl5pPr>
            <a:lvl6pPr marL="25146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defTabSz="920750" eaLnBrk="0" fontAlgn="base" hangingPunct="0">
              <a:spcBef>
                <a:spcPct val="50000"/>
              </a:spcBef>
              <a:spcAft>
                <a:spcPct val="0"/>
              </a:spcAft>
              <a:defRPr sz="1600" b="1" u="sng">
                <a:solidFill>
                  <a:schemeClr val="bg1"/>
                </a:solidFill>
                <a:latin typeface="Arial" charset="0"/>
                <a:sym typeface="Symbol" pitchFamily="18" charset="2"/>
              </a:defRPr>
            </a:lvl9pPr>
          </a:lstStyle>
          <a:p>
            <a:pPr algn="r" eaLnBrk="1" fontAlgn="base" hangingPunct="1">
              <a:spcBef>
                <a:spcPct val="0"/>
              </a:spcBef>
              <a:spcAft>
                <a:spcPct val="0"/>
              </a:spcAft>
            </a:pPr>
            <a:fld id="{DA213221-6A26-4031-B6B8-EE733A5DB3DC}" type="slidenum">
              <a:rPr lang="en-AU" sz="1200" b="0" u="none">
                <a:solidFill>
                  <a:prstClr val="black"/>
                </a:solidFill>
              </a:rPr>
              <a:pPr algn="r" eaLnBrk="1" fontAlgn="base" hangingPunct="1">
                <a:spcBef>
                  <a:spcPct val="0"/>
                </a:spcBef>
                <a:spcAft>
                  <a:spcPct val="0"/>
                </a:spcAft>
              </a:pPr>
              <a:t>21</a:t>
            </a:fld>
            <a:endParaRPr lang="en-AU" sz="1200" b="0" u="none">
              <a:solidFill>
                <a:prstClr val="black"/>
              </a:solidFill>
            </a:endParaRPr>
          </a:p>
        </p:txBody>
      </p:sp>
      <p:sp>
        <p:nvSpPr>
          <p:cNvPr id="19459" name="Rectangle 2"/>
          <p:cNvSpPr>
            <a:spLocks noGrp="1" noRot="1" noChangeAspect="1" noChangeArrowheads="1" noTextEdit="1"/>
          </p:cNvSpPr>
          <p:nvPr>
            <p:ph type="sldImg"/>
          </p:nvPr>
        </p:nvSpPr>
        <p:spPr>
          <a:xfrm>
            <a:off x="2206625" y="698500"/>
            <a:ext cx="2614613" cy="3484563"/>
          </a:xfrm>
          <a:ln/>
        </p:spPr>
      </p:sp>
      <p:sp>
        <p:nvSpPr>
          <p:cNvPr id="19460" name="Rectangle 3"/>
          <p:cNvSpPr>
            <a:spLocks noGrp="1" noChangeArrowheads="1"/>
          </p:cNvSpPr>
          <p:nvPr>
            <p:ph type="body" idx="1"/>
          </p:nvPr>
        </p:nvSpPr>
        <p:spPr>
          <a:xfrm>
            <a:off x="933769" y="4415077"/>
            <a:ext cx="5142862" cy="4183539"/>
          </a:xfrm>
          <a:noFill/>
        </p:spPr>
        <p:txBody>
          <a:bodyPr lIns="91966" tIns="45984" rIns="91966" bIns="45984"/>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6029" name="Rectangle 13"/>
          <p:cNvSpPr>
            <a:spLocks noChangeArrowheads="1"/>
          </p:cNvSpPr>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20000"/>
              </a:spcBef>
              <a:spcAft>
                <a:spcPct val="0"/>
              </a:spcAft>
            </a:pPr>
            <a:endParaRPr lang="en-US" sz="3200" smtClean="0">
              <a:solidFill>
                <a:srgbClr val="000066"/>
              </a:solidFill>
            </a:endParaRPr>
          </a:p>
        </p:txBody>
      </p:sp>
      <p:sp>
        <p:nvSpPr>
          <p:cNvPr id="13" name="Text Box 7"/>
          <p:cNvSpPr txBox="1">
            <a:spLocks noChangeArrowheads="1"/>
          </p:cNvSpPr>
          <p:nvPr userDrawn="1"/>
        </p:nvSpPr>
        <p:spPr bwMode="auto">
          <a:xfrm>
            <a:off x="122238" y="8864600"/>
            <a:ext cx="485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b="1" u="sng">
                <a:solidFill>
                  <a:schemeClr val="bg1"/>
                </a:solidFill>
                <a:latin typeface="Arial" pitchFamily="34" charset="0"/>
                <a:sym typeface="Symbol" pitchFamily="18" charset="2"/>
              </a:defRPr>
            </a:lvl1pPr>
            <a:lvl2pPr marL="742950" indent="-285750" eaLnBrk="0" hangingPunct="0">
              <a:defRPr sz="1600" b="1" u="sng">
                <a:solidFill>
                  <a:schemeClr val="bg1"/>
                </a:solidFill>
                <a:latin typeface="Arial" pitchFamily="34" charset="0"/>
                <a:sym typeface="Symbol" pitchFamily="18" charset="2"/>
              </a:defRPr>
            </a:lvl2pPr>
            <a:lvl3pPr marL="1143000" indent="-228600" eaLnBrk="0" hangingPunct="0">
              <a:defRPr sz="1600" b="1" u="sng">
                <a:solidFill>
                  <a:schemeClr val="bg1"/>
                </a:solidFill>
                <a:latin typeface="Arial" pitchFamily="34" charset="0"/>
                <a:sym typeface="Symbol" pitchFamily="18" charset="2"/>
              </a:defRPr>
            </a:lvl3pPr>
            <a:lvl4pPr marL="1600200" indent="-228600" eaLnBrk="0" hangingPunct="0">
              <a:defRPr sz="1600" b="1" u="sng">
                <a:solidFill>
                  <a:schemeClr val="bg1"/>
                </a:solidFill>
                <a:latin typeface="Arial" pitchFamily="34" charset="0"/>
                <a:sym typeface="Symbol" pitchFamily="18" charset="2"/>
              </a:defRPr>
            </a:lvl4pPr>
            <a:lvl5pPr marL="2057400" indent="-228600" eaLnBrk="0" hangingPunct="0">
              <a:defRPr sz="1600" b="1" u="sng">
                <a:solidFill>
                  <a:schemeClr val="bg1"/>
                </a:solidFill>
                <a:latin typeface="Arial" pitchFamily="34"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pitchFamily="34"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pitchFamily="34"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pitchFamily="34"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pitchFamily="34" charset="0"/>
                <a:sym typeface="Symbol" pitchFamily="18" charset="2"/>
              </a:defRPr>
            </a:lvl9pPr>
          </a:lstStyle>
          <a:p>
            <a:pPr eaLnBrk="1" fontAlgn="base" hangingPunct="1">
              <a:spcBef>
                <a:spcPct val="50000"/>
              </a:spcBef>
              <a:spcAft>
                <a:spcPct val="0"/>
              </a:spcAft>
              <a:defRPr/>
            </a:pPr>
            <a:fld id="{047FE8DB-2DEE-4C67-A9B5-55F25F71ECC9}" type="slidenum">
              <a:rPr lang="en-AU" sz="900" u="none" smtClean="0">
                <a:solidFill>
                  <a:srgbClr val="000000"/>
                </a:solidFill>
              </a:rPr>
              <a:pPr eaLnBrk="1" fontAlgn="base" hangingPunct="1">
                <a:spcBef>
                  <a:spcPct val="50000"/>
                </a:spcBef>
                <a:spcAft>
                  <a:spcPct val="0"/>
                </a:spcAft>
                <a:defRPr/>
              </a:pPr>
              <a:t>‹#›</a:t>
            </a:fld>
            <a:endParaRPr lang="en-AU" sz="900" u="none" smtClean="0">
              <a:solidFill>
                <a:srgbClr val="000000"/>
              </a:solidFill>
            </a:endParaRPr>
          </a:p>
        </p:txBody>
      </p:sp>
      <p:sp>
        <p:nvSpPr>
          <p:cNvPr id="14" name="Text Box 50"/>
          <p:cNvSpPr txBox="1">
            <a:spLocks noChangeArrowheads="1"/>
          </p:cNvSpPr>
          <p:nvPr userDrawn="1"/>
        </p:nvSpPr>
        <p:spPr bwMode="auto">
          <a:xfrm>
            <a:off x="403225" y="8866188"/>
            <a:ext cx="2517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b="1" u="sng">
                <a:solidFill>
                  <a:schemeClr val="bg1"/>
                </a:solidFill>
                <a:latin typeface="Arial" pitchFamily="34" charset="0"/>
                <a:sym typeface="Symbol" pitchFamily="18" charset="2"/>
              </a:defRPr>
            </a:lvl1pPr>
            <a:lvl2pPr marL="742950" indent="-285750" eaLnBrk="0" hangingPunct="0">
              <a:defRPr sz="1600" b="1" u="sng">
                <a:solidFill>
                  <a:schemeClr val="bg1"/>
                </a:solidFill>
                <a:latin typeface="Arial" pitchFamily="34" charset="0"/>
                <a:sym typeface="Symbol" pitchFamily="18" charset="2"/>
              </a:defRPr>
            </a:lvl2pPr>
            <a:lvl3pPr marL="1143000" indent="-228600" eaLnBrk="0" hangingPunct="0">
              <a:defRPr sz="1600" b="1" u="sng">
                <a:solidFill>
                  <a:schemeClr val="bg1"/>
                </a:solidFill>
                <a:latin typeface="Arial" pitchFamily="34" charset="0"/>
                <a:sym typeface="Symbol" pitchFamily="18" charset="2"/>
              </a:defRPr>
            </a:lvl3pPr>
            <a:lvl4pPr marL="1600200" indent="-228600" eaLnBrk="0" hangingPunct="0">
              <a:defRPr sz="1600" b="1" u="sng">
                <a:solidFill>
                  <a:schemeClr val="bg1"/>
                </a:solidFill>
                <a:latin typeface="Arial" pitchFamily="34" charset="0"/>
                <a:sym typeface="Symbol" pitchFamily="18" charset="2"/>
              </a:defRPr>
            </a:lvl4pPr>
            <a:lvl5pPr marL="2057400" indent="-228600" eaLnBrk="0" hangingPunct="0">
              <a:defRPr sz="1600" b="1" u="sng">
                <a:solidFill>
                  <a:schemeClr val="bg1"/>
                </a:solidFill>
                <a:latin typeface="Arial" pitchFamily="34"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pitchFamily="34"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pitchFamily="34"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pitchFamily="34"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pitchFamily="34" charset="0"/>
                <a:sym typeface="Symbol" pitchFamily="18" charset="2"/>
              </a:defRPr>
            </a:lvl9pPr>
          </a:lstStyle>
          <a:p>
            <a:pPr eaLnBrk="1" fontAlgn="base" hangingPunct="1">
              <a:spcBef>
                <a:spcPct val="0"/>
              </a:spcBef>
              <a:spcAft>
                <a:spcPct val="0"/>
              </a:spcAft>
              <a:defRPr/>
            </a:pPr>
            <a:r>
              <a:rPr lang="en-US" sz="800" b="0" u="none" dirty="0" smtClean="0">
                <a:solidFill>
                  <a:srgbClr val="000000"/>
                </a:solidFill>
              </a:rPr>
              <a:t>Copyright  2001-2013 DNA Behavior International</a:t>
            </a:r>
            <a:endParaRPr lang="en-AU" sz="800" b="0" u="none" dirty="0" smtClean="0">
              <a:solidFill>
                <a:srgbClr val="000000"/>
              </a:solidFill>
            </a:endParaRPr>
          </a:p>
        </p:txBody>
      </p:sp>
      <p:sp>
        <p:nvSpPr>
          <p:cNvPr id="8" name="Rectangle 7"/>
          <p:cNvSpPr>
            <a:spLocks noChangeArrowheads="1"/>
          </p:cNvSpPr>
          <p:nvPr userDrawn="1"/>
        </p:nvSpPr>
        <p:spPr bwMode="auto">
          <a:xfrm>
            <a:off x="1" y="252412"/>
            <a:ext cx="6858000" cy="585216"/>
          </a:xfrm>
          <a:prstGeom prst="rect">
            <a:avLst/>
          </a:prstGeom>
          <a:solidFill>
            <a:srgbClr val="003366"/>
          </a:solidFill>
          <a:ln>
            <a:noFill/>
          </a:ln>
          <a:effectLst/>
        </p:spPr>
        <p:txBody>
          <a:bodyPr wrap="none" anchor="ctr"/>
          <a:lstStyle/>
          <a:p>
            <a:pPr eaLnBrk="0" fontAlgn="base" hangingPunct="0">
              <a:spcBef>
                <a:spcPct val="0"/>
              </a:spcBef>
              <a:spcAft>
                <a:spcPct val="0"/>
              </a:spcAft>
            </a:pPr>
            <a:endParaRPr lang="en-US" sz="2400" dirty="0" smtClean="0">
              <a:solidFill>
                <a:srgbClr val="FFFFFF">
                  <a:lumMod val="9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19382" y="8382305"/>
            <a:ext cx="1371600" cy="761695"/>
          </a:xfrm>
          <a:prstGeom prst="rect">
            <a:avLst/>
          </a:prstGeom>
        </p:spPr>
      </p:pic>
    </p:spTree>
    <p:extLst>
      <p:ext uri="{BB962C8B-B14F-4D97-AF65-F5344CB8AC3E}">
        <p14:creationId xmlns:p14="http://schemas.microsoft.com/office/powerpoint/2010/main" val="41853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62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42900" y="8475663"/>
            <a:ext cx="1600200" cy="485775"/>
          </a:xfrm>
          <a:prstGeom prst="rect">
            <a:avLst/>
          </a:prstGeom>
        </p:spPr>
        <p:txBody>
          <a:bodyPr/>
          <a:lstStyle>
            <a:lvl1pPr>
              <a:defRPr>
                <a:latin typeface="Arial" pitchFamily="34" charset="0"/>
              </a:defRPr>
            </a:lvl1pPr>
          </a:lstStyle>
          <a:p>
            <a:pPr>
              <a:defRPr/>
            </a:pPr>
            <a:fld id="{CA3B730E-F58A-44E1-BEFF-26F6CC6C79C9}" type="datetime1">
              <a:rPr lang="en-US"/>
              <a:pPr>
                <a:defRPr/>
              </a:pPr>
              <a:t>3/10/2015</a:t>
            </a:fld>
            <a:endParaRPr lang="en-US"/>
          </a:p>
        </p:txBody>
      </p:sp>
      <p:sp>
        <p:nvSpPr>
          <p:cNvPr id="5" name="Footer Placeholder 4"/>
          <p:cNvSpPr>
            <a:spLocks noGrp="1"/>
          </p:cNvSpPr>
          <p:nvPr>
            <p:ph type="ftr" sz="quarter" idx="11"/>
          </p:nvPr>
        </p:nvSpPr>
        <p:spPr>
          <a:xfrm>
            <a:off x="2343150" y="8475663"/>
            <a:ext cx="2171700" cy="485775"/>
          </a:xfrm>
          <a:prstGeom prst="rect">
            <a:avLst/>
          </a:prstGeom>
        </p:spPr>
        <p:txBody>
          <a:bodyPr/>
          <a:lstStyle>
            <a:lvl1pPr>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2209800" y="8670925"/>
            <a:ext cx="1600200" cy="485775"/>
          </a:xfrm>
          <a:prstGeom prst="rect">
            <a:avLst/>
          </a:prstGeom>
        </p:spPr>
        <p:txBody>
          <a:bodyPr/>
          <a:lstStyle>
            <a:lvl1pPr>
              <a:defRPr>
                <a:latin typeface="Arial" pitchFamily="34" charset="0"/>
              </a:defRPr>
            </a:lvl1pPr>
          </a:lstStyle>
          <a:p>
            <a:pPr>
              <a:defRPr/>
            </a:pPr>
            <a:fld id="{0EAE4130-92A5-4444-BC6D-96E5D432C1E3}" type="slidenum">
              <a:rPr lang="en-US"/>
              <a:pPr>
                <a:defRPr/>
              </a:pPr>
              <a:t>‹#›</a:t>
            </a:fld>
            <a:endParaRPr lang="en-US"/>
          </a:p>
        </p:txBody>
      </p:sp>
    </p:spTree>
    <p:extLst>
      <p:ext uri="{BB962C8B-B14F-4D97-AF65-F5344CB8AC3E}">
        <p14:creationId xmlns:p14="http://schemas.microsoft.com/office/powerpoint/2010/main" val="50397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238" y="306388"/>
            <a:ext cx="6735762" cy="4857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870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5"/>
          <p:cNvSpPr>
            <a:spLocks noGrp="1" noChangeArrowheads="1"/>
          </p:cNvSpPr>
          <p:nvPr>
            <p:ph type="body" idx="1"/>
          </p:nvPr>
        </p:nvSpPr>
        <p:spPr bwMode="auto">
          <a:xfrm>
            <a:off x="136922" y="1960033"/>
            <a:ext cx="6586538" cy="571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 name="Text Box 7"/>
          <p:cNvSpPr txBox="1">
            <a:spLocks noChangeArrowheads="1"/>
          </p:cNvSpPr>
          <p:nvPr/>
        </p:nvSpPr>
        <p:spPr bwMode="auto">
          <a:xfrm>
            <a:off x="4" y="8844435"/>
            <a:ext cx="4857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defRPr/>
            </a:pPr>
            <a:fld id="{01E0F94D-A342-424D-BCE9-2D90518857B0}" type="slidenum">
              <a:rPr lang="en-AU" sz="900" b="1" smtClean="0">
                <a:solidFill>
                  <a:schemeClr val="tx1"/>
                </a:solidFill>
                <a:latin typeface="Arial" pitchFamily="34" charset="0"/>
                <a:cs typeface="Arial" pitchFamily="34" charset="0"/>
              </a:rPr>
              <a:pPr algn="l" eaLnBrk="1" hangingPunct="1">
                <a:defRPr/>
              </a:pPr>
              <a:t>‹#›</a:t>
            </a:fld>
            <a:endParaRPr lang="en-AU" sz="900" b="1" smtClean="0">
              <a:solidFill>
                <a:schemeClr val="tx1"/>
              </a:solidFill>
              <a:latin typeface="Arial" pitchFamily="34" charset="0"/>
              <a:cs typeface="Arial" pitchFamily="34" charset="0"/>
            </a:endParaRPr>
          </a:p>
        </p:txBody>
      </p:sp>
      <p:sp>
        <p:nvSpPr>
          <p:cNvPr id="10" name="Text Box 50"/>
          <p:cNvSpPr txBox="1">
            <a:spLocks noChangeArrowheads="1"/>
          </p:cNvSpPr>
          <p:nvPr/>
        </p:nvSpPr>
        <p:spPr bwMode="auto">
          <a:xfrm>
            <a:off x="432322" y="8865887"/>
            <a:ext cx="25394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AU"/>
            </a:defPPr>
            <a:lvl1pPr algn="l" eaLnBrk="1" hangingPunct="1">
              <a:spcBef>
                <a:spcPct val="0"/>
              </a:spcBef>
              <a:defRPr sz="800">
                <a:solidFill>
                  <a:schemeClr val="bg2"/>
                </a:solidFill>
                <a:latin typeface="Arial" pitchFamily="34" charset="0"/>
                <a:cs typeface="Arial" pitchFamily="34" charset="0"/>
              </a:defRPr>
            </a:lvl1pPr>
            <a:lvl2pPr marL="742950" indent="-285750"/>
            <a:lvl3pPr marL="1143000" indent="-228600"/>
            <a:lvl4pPr marL="1600200" indent="-228600"/>
            <a:lvl5pPr marL="2057400" indent="-22860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lvl="0"/>
            <a:r>
              <a:rPr lang="en-US" dirty="0" smtClean="0">
                <a:solidFill>
                  <a:schemeClr val="tx1"/>
                </a:solidFill>
              </a:rPr>
              <a:t>Copyright </a:t>
            </a:r>
            <a:r>
              <a:rPr lang="en-US" dirty="0" smtClean="0">
                <a:solidFill>
                  <a:schemeClr val="tx1"/>
                </a:solidFill>
                <a:sym typeface="Symbol" pitchFamily="18" charset="2"/>
              </a:rPr>
              <a:t> 2001-2015 DNA Behavior International</a:t>
            </a:r>
            <a:endParaRPr lang="en-AU" dirty="0" smtClean="0">
              <a:solidFill>
                <a:schemeClr val="tx1"/>
              </a:solidFill>
            </a:endParaRPr>
          </a:p>
        </p:txBody>
      </p:sp>
      <p:sp>
        <p:nvSpPr>
          <p:cNvPr id="11" name="Rectangle 261"/>
          <p:cNvSpPr>
            <a:spLocks noChangeArrowheads="1"/>
          </p:cNvSpPr>
          <p:nvPr/>
        </p:nvSpPr>
        <p:spPr bwMode="auto">
          <a:xfrm>
            <a:off x="0" y="416984"/>
            <a:ext cx="6858000" cy="576072"/>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z="2400">
              <a:solidFill>
                <a:srgbClr val="000099"/>
              </a:solidFill>
              <a:latin typeface="Arial" charset="0"/>
              <a:cs typeface="Arial" charset="0"/>
            </a:endParaRPr>
          </a:p>
        </p:txBody>
      </p:sp>
      <p:sp>
        <p:nvSpPr>
          <p:cNvPr id="12" name="Rectangle 262"/>
          <p:cNvSpPr>
            <a:spLocks noGrp="1" noChangeArrowheads="1"/>
          </p:cNvSpPr>
          <p:nvPr>
            <p:ph type="title"/>
          </p:nvPr>
        </p:nvSpPr>
        <p:spPr bwMode="auto">
          <a:xfrm>
            <a:off x="100016" y="408856"/>
            <a:ext cx="6657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AU" dirty="0" smtClean="0"/>
              <a:t>Click to edit Master title style</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5562" y="8348472"/>
            <a:ext cx="1432523" cy="795528"/>
          </a:xfrm>
          <a:prstGeom prst="rect">
            <a:avLst/>
          </a:prstGeom>
        </p:spPr>
      </p:pic>
    </p:spTree>
    <p:extLst>
      <p:ext uri="{BB962C8B-B14F-4D97-AF65-F5344CB8AC3E}">
        <p14:creationId xmlns:p14="http://schemas.microsoft.com/office/powerpoint/2010/main" val="1987182219"/>
      </p:ext>
    </p:extLst>
  </p:cSld>
  <p:clrMap bg1="lt1" tx1="dk1" bg2="lt2" tx2="dk2" accent1="accent1" accent2="accent2" accent3="accent3" accent4="accent4" accent5="accent5" accent6="accent6" hlink="hlink" folHlink="folHlink"/>
  <p:sldLayoutIdLst>
    <p:sldLayoutId id="2147483726" r:id="rId1"/>
    <p:sldLayoutId id="2147483749" r:id="rId2"/>
    <p:sldLayoutId id="2147483750" r:id="rId3"/>
    <p:sldLayoutId id="2147483751" r:id="rId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fontAlgn="base">
        <a:spcBef>
          <a:spcPct val="20000"/>
        </a:spcBef>
        <a:spcAft>
          <a:spcPct val="0"/>
        </a:spcAft>
        <a:buChar char="•"/>
        <a:defRPr sz="3200">
          <a:solidFill>
            <a:srgbClr val="000066"/>
          </a:solidFill>
          <a:latin typeface="+mn-lt"/>
          <a:ea typeface="+mn-ea"/>
          <a:cs typeface="+mn-cs"/>
        </a:defRPr>
      </a:lvl1pPr>
      <a:lvl2pPr marL="546100" indent="-7938" algn="l" rtl="0" fontAlgn="base">
        <a:spcBef>
          <a:spcPct val="20000"/>
        </a:spcBef>
        <a:spcAft>
          <a:spcPct val="0"/>
        </a:spcAft>
        <a:buChar char="–"/>
        <a:defRPr sz="2800">
          <a:solidFill>
            <a:srgbClr val="000066"/>
          </a:solidFill>
          <a:latin typeface="+mn-lt"/>
        </a:defRPr>
      </a:lvl2pPr>
      <a:lvl3pPr marL="989013" algn="l" rtl="0" fontAlgn="base">
        <a:spcBef>
          <a:spcPct val="20000"/>
        </a:spcBef>
        <a:spcAft>
          <a:spcPct val="0"/>
        </a:spcAft>
        <a:buChar char="•"/>
        <a:defRPr sz="2400">
          <a:solidFill>
            <a:srgbClr val="000066"/>
          </a:solidFill>
          <a:latin typeface="+mn-lt"/>
        </a:defRPr>
      </a:lvl3pPr>
      <a:lvl4pPr marL="1433513" algn="l" rtl="0" fontAlgn="base">
        <a:spcBef>
          <a:spcPct val="20000"/>
        </a:spcBef>
        <a:spcAft>
          <a:spcPct val="0"/>
        </a:spcAft>
        <a:buChar char="–"/>
        <a:defRPr sz="2000">
          <a:solidFill>
            <a:srgbClr val="000066"/>
          </a:solidFill>
          <a:latin typeface="+mn-lt"/>
        </a:defRPr>
      </a:lvl4pPr>
      <a:lvl5pPr marL="1792288" algn="l" rtl="0" fontAlgn="base">
        <a:spcBef>
          <a:spcPct val="20000"/>
        </a:spcBef>
        <a:spcAft>
          <a:spcPct val="0"/>
        </a:spcAft>
        <a:buChar char="»"/>
        <a:defRPr sz="2000">
          <a:solidFill>
            <a:srgbClr val="000066"/>
          </a:solidFill>
          <a:latin typeface="+mn-lt"/>
        </a:defRPr>
      </a:lvl5pPr>
      <a:lvl6pPr marL="2249488" algn="l" rtl="0" fontAlgn="base">
        <a:spcBef>
          <a:spcPct val="20000"/>
        </a:spcBef>
        <a:spcAft>
          <a:spcPct val="0"/>
        </a:spcAft>
        <a:buChar char="»"/>
        <a:defRPr sz="2000">
          <a:solidFill>
            <a:srgbClr val="000066"/>
          </a:solidFill>
          <a:latin typeface="+mn-lt"/>
        </a:defRPr>
      </a:lvl6pPr>
      <a:lvl7pPr marL="2706688" algn="l" rtl="0" fontAlgn="base">
        <a:spcBef>
          <a:spcPct val="20000"/>
        </a:spcBef>
        <a:spcAft>
          <a:spcPct val="0"/>
        </a:spcAft>
        <a:buChar char="»"/>
        <a:defRPr sz="2000">
          <a:solidFill>
            <a:srgbClr val="000066"/>
          </a:solidFill>
          <a:latin typeface="+mn-lt"/>
        </a:defRPr>
      </a:lvl7pPr>
      <a:lvl8pPr marL="3163888" algn="l" rtl="0" fontAlgn="base">
        <a:spcBef>
          <a:spcPct val="20000"/>
        </a:spcBef>
        <a:spcAft>
          <a:spcPct val="0"/>
        </a:spcAft>
        <a:buChar char="»"/>
        <a:defRPr sz="2000">
          <a:solidFill>
            <a:srgbClr val="000066"/>
          </a:solidFill>
          <a:latin typeface="+mn-lt"/>
        </a:defRPr>
      </a:lvl8pPr>
      <a:lvl9pPr marL="3621088"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dnabehavior.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inquiries@financialdn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04838" y="7078144"/>
            <a:ext cx="635110" cy="12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tabLst>
                <a:tab pos="171450" algn="l"/>
                <a:tab pos="285750" algn="l"/>
              </a:tabLst>
              <a:defRPr/>
            </a:pPr>
            <a:r>
              <a:rPr lang="en-US" sz="1050" b="1" dirty="0">
                <a:solidFill>
                  <a:srgbClr val="050000"/>
                </a:solidFill>
                <a:cs typeface="Times New Roman" pitchFamily="18" charset="0"/>
                <a:sym typeface="Symbol" pitchFamily="18" charset="2"/>
              </a:rPr>
              <a:t>Name: </a:t>
            </a:r>
          </a:p>
          <a:p>
            <a:pPr eaLnBrk="0" fontAlgn="base" hangingPunct="0">
              <a:spcBef>
                <a:spcPct val="0"/>
              </a:spcBef>
              <a:spcAft>
                <a:spcPct val="0"/>
              </a:spcAft>
              <a:tabLst>
                <a:tab pos="171450" algn="l"/>
                <a:tab pos="285750" algn="l"/>
              </a:tabLst>
              <a:defRPr/>
            </a:pPr>
            <a:endParaRPr lang="en-US" sz="1050" b="1" dirty="0">
              <a:solidFill>
                <a:srgbClr val="050000"/>
              </a:solidFill>
              <a:cs typeface="Times New Roman" pitchFamily="18" charset="0"/>
              <a:sym typeface="Symbol" pitchFamily="18" charset="2"/>
            </a:endParaRPr>
          </a:p>
          <a:p>
            <a:pPr eaLnBrk="0" fontAlgn="base" hangingPunct="0">
              <a:spcBef>
                <a:spcPct val="0"/>
              </a:spcBef>
              <a:spcAft>
                <a:spcPct val="0"/>
              </a:spcAft>
              <a:tabLst>
                <a:tab pos="171450" algn="l"/>
                <a:tab pos="285750" algn="l"/>
              </a:tabLst>
              <a:defRPr/>
            </a:pPr>
            <a:endParaRPr lang="en-US" sz="1050" b="1" dirty="0">
              <a:solidFill>
                <a:srgbClr val="050000"/>
              </a:solidFill>
              <a:cs typeface="Times New Roman" pitchFamily="18" charset="0"/>
              <a:sym typeface="Symbol" pitchFamily="18" charset="2"/>
            </a:endParaRPr>
          </a:p>
          <a:p>
            <a:pPr eaLnBrk="0" fontAlgn="base" hangingPunct="0">
              <a:spcBef>
                <a:spcPct val="0"/>
              </a:spcBef>
              <a:spcAft>
                <a:spcPct val="0"/>
              </a:spcAft>
              <a:tabLst>
                <a:tab pos="171450" algn="l"/>
                <a:tab pos="285750" algn="l"/>
              </a:tabLst>
              <a:defRPr/>
            </a:pPr>
            <a:endParaRPr lang="en-US" sz="1050" b="1" dirty="0">
              <a:solidFill>
                <a:srgbClr val="050000"/>
              </a:solidFill>
              <a:cs typeface="Times New Roman" pitchFamily="18" charset="0"/>
              <a:sym typeface="Symbol" pitchFamily="18" charset="2"/>
            </a:endParaRPr>
          </a:p>
          <a:p>
            <a:pPr eaLnBrk="0" fontAlgn="base" hangingPunct="0">
              <a:spcBef>
                <a:spcPct val="0"/>
              </a:spcBef>
              <a:spcAft>
                <a:spcPct val="0"/>
              </a:spcAft>
              <a:tabLst>
                <a:tab pos="171450" algn="l"/>
                <a:tab pos="285750" algn="l"/>
              </a:tabLst>
              <a:defRPr/>
            </a:pPr>
            <a:endParaRPr lang="en-US" sz="1050" dirty="0">
              <a:solidFill>
                <a:srgbClr val="050000"/>
              </a:solidFill>
              <a:cs typeface="Arial" charset="0"/>
              <a:sym typeface="Symbol" pitchFamily="18" charset="2"/>
            </a:endParaRPr>
          </a:p>
          <a:p>
            <a:pPr eaLnBrk="0" fontAlgn="base" hangingPunct="0">
              <a:spcBef>
                <a:spcPct val="0"/>
              </a:spcBef>
              <a:spcAft>
                <a:spcPct val="0"/>
              </a:spcAft>
              <a:tabLst>
                <a:tab pos="171450" algn="l"/>
                <a:tab pos="285750" algn="l"/>
              </a:tabLst>
              <a:defRPr/>
            </a:pPr>
            <a:r>
              <a:rPr lang="en-US" sz="1050" b="1" dirty="0">
                <a:solidFill>
                  <a:srgbClr val="050000"/>
                </a:solidFill>
                <a:cs typeface="Times New Roman" pitchFamily="18" charset="0"/>
                <a:sym typeface="Symbol" pitchFamily="18" charset="2"/>
              </a:rPr>
              <a:t>Date: </a:t>
            </a:r>
            <a:endParaRPr lang="en-US" sz="1050" dirty="0">
              <a:solidFill>
                <a:srgbClr val="050000"/>
              </a:solidFill>
              <a:cs typeface="Arial" charset="0"/>
              <a:sym typeface="Symbol" pitchFamily="18" charset="2"/>
            </a:endParaRPr>
          </a:p>
          <a:p>
            <a:pPr eaLnBrk="0" fontAlgn="base" hangingPunct="0">
              <a:spcBef>
                <a:spcPct val="0"/>
              </a:spcBef>
              <a:spcAft>
                <a:spcPct val="0"/>
              </a:spcAft>
              <a:tabLst>
                <a:tab pos="171450" algn="l"/>
                <a:tab pos="285750" algn="l"/>
              </a:tabLst>
              <a:defRPr/>
            </a:pPr>
            <a:endParaRPr lang="en-US" sz="1050" dirty="0">
              <a:solidFill>
                <a:srgbClr val="050000"/>
              </a:solidFill>
              <a:cs typeface="Arial" charset="0"/>
              <a:sym typeface="Symbol" pitchFamily="18" charset="2"/>
            </a:endParaRPr>
          </a:p>
        </p:txBody>
      </p:sp>
      <p:sp>
        <p:nvSpPr>
          <p:cNvPr id="8" name="Text Box 3"/>
          <p:cNvSpPr txBox="1">
            <a:spLocks noChangeArrowheads="1"/>
          </p:cNvSpPr>
          <p:nvPr/>
        </p:nvSpPr>
        <p:spPr bwMode="auto">
          <a:xfrm>
            <a:off x="3948113" y="7086600"/>
            <a:ext cx="2895600"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0"/>
              </a:spcBef>
              <a:spcAft>
                <a:spcPct val="0"/>
              </a:spcAft>
              <a:defRPr/>
            </a:pPr>
            <a:r>
              <a:rPr lang="en-US" sz="1200" u="none" dirty="0" smtClean="0">
                <a:solidFill>
                  <a:srgbClr val="050000"/>
                </a:solidFill>
                <a:latin typeface="Arial"/>
                <a:ea typeface="Times New Roman" pitchFamily="18" charset="0"/>
                <a:cs typeface="Arial" charset="0"/>
              </a:rPr>
              <a:t>DNA Behavior International</a:t>
            </a:r>
            <a:endParaRPr lang="en-US" sz="1200" b="0" u="none" dirty="0" smtClean="0">
              <a:solidFill>
                <a:srgbClr val="050000"/>
              </a:solidFill>
              <a:latin typeface="Arial"/>
              <a:ea typeface="Times New Roman" pitchFamily="18" charset="0"/>
              <a:cs typeface="Arial" charset="0"/>
            </a:endParaRPr>
          </a:p>
          <a:p>
            <a:pPr fontAlgn="base">
              <a:spcBef>
                <a:spcPct val="0"/>
              </a:spcBef>
              <a:spcAft>
                <a:spcPct val="0"/>
              </a:spcAft>
              <a:defRPr/>
            </a:pPr>
            <a:r>
              <a:rPr lang="en-US" sz="1200" u="none" dirty="0" smtClean="0">
                <a:solidFill>
                  <a:srgbClr val="050000"/>
                </a:solidFill>
                <a:latin typeface="Arial"/>
                <a:ea typeface="Times New Roman" pitchFamily="18" charset="0"/>
                <a:cs typeface="Arial" charset="0"/>
              </a:rPr>
              <a:t>5901-A Peachtree Dunwoody Rd. </a:t>
            </a:r>
            <a:endParaRPr lang="en-US" sz="1200" b="0" u="none" dirty="0" smtClean="0">
              <a:solidFill>
                <a:srgbClr val="050000"/>
              </a:solidFill>
              <a:latin typeface="Arial"/>
              <a:ea typeface="Times New Roman" pitchFamily="18" charset="0"/>
              <a:cs typeface="Arial" charset="0"/>
            </a:endParaRPr>
          </a:p>
          <a:p>
            <a:pPr fontAlgn="base">
              <a:spcBef>
                <a:spcPct val="0"/>
              </a:spcBef>
              <a:spcAft>
                <a:spcPct val="0"/>
              </a:spcAft>
              <a:defRPr/>
            </a:pPr>
            <a:r>
              <a:rPr lang="en-US" sz="1200" u="none" dirty="0" smtClean="0">
                <a:solidFill>
                  <a:srgbClr val="050000"/>
                </a:solidFill>
                <a:latin typeface="Arial"/>
                <a:ea typeface="Times New Roman" pitchFamily="18" charset="0"/>
                <a:cs typeface="Arial" charset="0"/>
              </a:rPr>
              <a:t>Suite 375</a:t>
            </a:r>
            <a:endParaRPr lang="en-US" sz="1200" b="0" u="none" dirty="0" smtClean="0">
              <a:solidFill>
                <a:srgbClr val="050000"/>
              </a:solidFill>
              <a:latin typeface="Arial"/>
              <a:ea typeface="Times New Roman" pitchFamily="18" charset="0"/>
              <a:cs typeface="Arial" charset="0"/>
            </a:endParaRPr>
          </a:p>
          <a:p>
            <a:pPr fontAlgn="base">
              <a:spcBef>
                <a:spcPct val="0"/>
              </a:spcBef>
              <a:spcAft>
                <a:spcPct val="0"/>
              </a:spcAft>
              <a:defRPr/>
            </a:pPr>
            <a:r>
              <a:rPr lang="en-US" sz="1200" u="none" dirty="0" smtClean="0">
                <a:solidFill>
                  <a:srgbClr val="050000"/>
                </a:solidFill>
                <a:latin typeface="Arial"/>
                <a:ea typeface="Times New Roman" pitchFamily="18" charset="0"/>
                <a:cs typeface="Arial" charset="0"/>
              </a:rPr>
              <a:t>Atlanta GA 30328</a:t>
            </a:r>
          </a:p>
          <a:p>
            <a:pPr fontAlgn="base">
              <a:spcBef>
                <a:spcPct val="0"/>
              </a:spcBef>
              <a:spcAft>
                <a:spcPct val="0"/>
              </a:spcAft>
              <a:defRPr/>
            </a:pPr>
            <a:endParaRPr lang="en-US" sz="1200" b="0" u="none" dirty="0" smtClean="0">
              <a:solidFill>
                <a:srgbClr val="050000"/>
              </a:solidFill>
              <a:latin typeface="Arial"/>
              <a:ea typeface="Times New Roman" pitchFamily="18" charset="0"/>
              <a:cs typeface="Arial" charset="0"/>
            </a:endParaRPr>
          </a:p>
          <a:p>
            <a:pPr fontAlgn="base">
              <a:spcBef>
                <a:spcPct val="0"/>
              </a:spcBef>
              <a:spcAft>
                <a:spcPct val="0"/>
              </a:spcAft>
              <a:defRPr/>
            </a:pPr>
            <a:r>
              <a:rPr lang="en-US" sz="1200" u="none" dirty="0" smtClean="0">
                <a:solidFill>
                  <a:srgbClr val="050000"/>
                </a:solidFill>
                <a:latin typeface="Arial"/>
                <a:ea typeface="Times New Roman" pitchFamily="18" charset="0"/>
                <a:cs typeface="Arial" charset="0"/>
              </a:rPr>
              <a:t>Phone: 770 274 0311</a:t>
            </a:r>
          </a:p>
          <a:p>
            <a:pPr fontAlgn="base">
              <a:spcBef>
                <a:spcPct val="0"/>
              </a:spcBef>
              <a:spcAft>
                <a:spcPct val="0"/>
              </a:spcAft>
              <a:defRPr/>
            </a:pPr>
            <a:r>
              <a:rPr lang="en-US" sz="1200" u="none" dirty="0" smtClean="0">
                <a:solidFill>
                  <a:srgbClr val="050000"/>
                </a:solidFill>
                <a:latin typeface="Arial"/>
                <a:ea typeface="Times New Roman" pitchFamily="18" charset="0"/>
                <a:cs typeface="Arial" charset="0"/>
                <a:hlinkClick r:id="rId2"/>
              </a:rPr>
              <a:t>www.dnabehavior.com</a:t>
            </a:r>
            <a:endParaRPr lang="en-US" sz="1200" u="none" dirty="0" smtClean="0">
              <a:solidFill>
                <a:srgbClr val="050000"/>
              </a:solidFill>
              <a:latin typeface="Arial"/>
              <a:ea typeface="Times New Roman" pitchFamily="18" charset="0"/>
              <a:cs typeface="Arial" charset="0"/>
            </a:endParaRPr>
          </a:p>
          <a:p>
            <a:pPr fontAlgn="base">
              <a:spcBef>
                <a:spcPct val="0"/>
              </a:spcBef>
              <a:spcAft>
                <a:spcPct val="0"/>
              </a:spcAft>
              <a:defRPr/>
            </a:pPr>
            <a:endParaRPr lang="en-US" sz="1200" b="0" u="none" dirty="0" smtClean="0">
              <a:solidFill>
                <a:srgbClr val="050000"/>
              </a:solidFill>
              <a:latin typeface="Arial"/>
              <a:ea typeface="Times New Roman" pitchFamily="18" charset="0"/>
              <a:cs typeface="Arial" charset="0"/>
            </a:endParaRPr>
          </a:p>
        </p:txBody>
      </p:sp>
      <p:sp>
        <p:nvSpPr>
          <p:cNvPr id="10" name="Rectangle 9"/>
          <p:cNvSpPr/>
          <p:nvPr/>
        </p:nvSpPr>
        <p:spPr>
          <a:xfrm>
            <a:off x="0" y="6477000"/>
            <a:ext cx="6843713" cy="307777"/>
          </a:xfrm>
          <a:prstGeom prst="rect">
            <a:avLst/>
          </a:prstGeom>
        </p:spPr>
        <p:txBody>
          <a:bodyPr>
            <a:spAutoFit/>
          </a:bodyPr>
          <a:lstStyle/>
          <a:p>
            <a:pPr algn="ctr" eaLnBrk="0" fontAlgn="base" hangingPunct="0">
              <a:spcBef>
                <a:spcPct val="0"/>
              </a:spcBef>
              <a:spcAft>
                <a:spcPct val="0"/>
              </a:spcAft>
              <a:tabLst>
                <a:tab pos="171450" algn="l"/>
                <a:tab pos="285750" algn="l"/>
              </a:tabLst>
              <a:defRPr/>
            </a:pPr>
            <a:r>
              <a:rPr lang="en-US" sz="1400" b="1" i="1" dirty="0">
                <a:solidFill>
                  <a:srgbClr val="050000"/>
                </a:solidFill>
                <a:ea typeface="Times New Roman" pitchFamily="18" charset="0"/>
                <a:cs typeface="Tahoma" pitchFamily="34" charset="0"/>
                <a:sym typeface="Symbol" pitchFamily="18" charset="2"/>
              </a:rPr>
              <a:t>Based on the Philosophy of </a:t>
            </a:r>
            <a:r>
              <a:rPr lang="en-US" sz="1400" b="1" i="1" dirty="0" smtClean="0">
                <a:solidFill>
                  <a:srgbClr val="050000"/>
                </a:solidFill>
                <a:ea typeface="Times New Roman" pitchFamily="18" charset="0"/>
                <a:cs typeface="Tahoma" pitchFamily="34" charset="0"/>
                <a:sym typeface="Symbol" pitchFamily="18" charset="2"/>
              </a:rPr>
              <a:t>Behavior Drives Financial Planning Performance </a:t>
            </a:r>
            <a:endParaRPr lang="en-US" sz="1400" i="1" dirty="0">
              <a:solidFill>
                <a:srgbClr val="050000"/>
              </a:solidFill>
              <a:ea typeface="Times New Roman" pitchFamily="18" charset="0"/>
              <a:cs typeface="Arial" charset="0"/>
              <a:sym typeface="Symbol" pitchFamily="18" charset="2"/>
            </a:endParaRPr>
          </a:p>
        </p:txBody>
      </p:sp>
      <p:sp>
        <p:nvSpPr>
          <p:cNvPr id="12" name="Oval 42"/>
          <p:cNvSpPr>
            <a:spLocks noChangeArrowheads="1"/>
          </p:cNvSpPr>
          <p:nvPr/>
        </p:nvSpPr>
        <p:spPr bwMode="auto">
          <a:xfrm>
            <a:off x="2667000" y="3668713"/>
            <a:ext cx="1524000" cy="1371600"/>
          </a:xfrm>
          <a:prstGeom prst="ellipse">
            <a:avLst/>
          </a:prstGeom>
          <a:solidFill>
            <a:srgbClr val="003366"/>
          </a:solidFill>
          <a:ln>
            <a:noFill/>
          </a:ln>
          <a:extLst/>
        </p:spPr>
        <p:txBody>
          <a:bodyPr wrap="none" anchor="ctr"/>
          <a:lstStyle/>
          <a:p>
            <a:pPr algn="ctr">
              <a:defRPr/>
            </a:pPr>
            <a:r>
              <a:rPr lang="en-US" sz="1600" dirty="0">
                <a:solidFill>
                  <a:srgbClr val="FFFFFF">
                    <a:lumMod val="95000"/>
                  </a:srgbClr>
                </a:solidFill>
                <a:sym typeface="Symbol" pitchFamily="18" charset="2"/>
              </a:rPr>
              <a:t>Self-Awareness</a:t>
            </a:r>
          </a:p>
        </p:txBody>
      </p:sp>
      <p:sp>
        <p:nvSpPr>
          <p:cNvPr id="13" name="Oval 43"/>
          <p:cNvSpPr>
            <a:spLocks noChangeArrowheads="1"/>
          </p:cNvSpPr>
          <p:nvPr/>
        </p:nvSpPr>
        <p:spPr bwMode="auto">
          <a:xfrm>
            <a:off x="3352800" y="4608513"/>
            <a:ext cx="1524000" cy="1371600"/>
          </a:xfrm>
          <a:prstGeom prst="ellipse">
            <a:avLst/>
          </a:prstGeom>
          <a:solidFill>
            <a:srgbClr val="333333">
              <a:alpha val="80000"/>
            </a:srgbClr>
          </a:solidFill>
          <a:ln w="31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rIns="274320" anchor="ctr"/>
          <a:lstStyle/>
          <a:p>
            <a:pPr algn="ctr">
              <a:defRPr/>
            </a:pPr>
            <a:endParaRPr lang="en-US" sz="1600" dirty="0">
              <a:solidFill>
                <a:srgbClr val="FFFFFF">
                  <a:lumMod val="95000"/>
                </a:srgbClr>
              </a:solidFill>
              <a:sym typeface="Symbol" pitchFamily="18" charset="2"/>
            </a:endParaRPr>
          </a:p>
        </p:txBody>
      </p:sp>
      <p:sp>
        <p:nvSpPr>
          <p:cNvPr id="14" name="Oval 44"/>
          <p:cNvSpPr>
            <a:spLocks noChangeArrowheads="1"/>
          </p:cNvSpPr>
          <p:nvPr/>
        </p:nvSpPr>
        <p:spPr bwMode="auto">
          <a:xfrm>
            <a:off x="2057400" y="4595813"/>
            <a:ext cx="1524000" cy="1371600"/>
          </a:xfrm>
          <a:prstGeom prst="ellipse">
            <a:avLst/>
          </a:prstGeom>
          <a:solidFill>
            <a:srgbClr val="339966">
              <a:alpha val="86000"/>
            </a:srgbClr>
          </a:solidFill>
          <a:ln w="31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1600" dirty="0">
              <a:solidFill>
                <a:srgbClr val="FFFFFF">
                  <a:lumMod val="95000"/>
                </a:srgbClr>
              </a:solidFill>
              <a:sym typeface="Symbol" pitchFamily="18" charset="2"/>
            </a:endParaRPr>
          </a:p>
        </p:txBody>
      </p:sp>
      <p:sp>
        <p:nvSpPr>
          <p:cNvPr id="17" name="Rectangle 16"/>
          <p:cNvSpPr/>
          <p:nvPr/>
        </p:nvSpPr>
        <p:spPr>
          <a:xfrm>
            <a:off x="2438400" y="5002213"/>
            <a:ext cx="3429000" cy="584200"/>
          </a:xfrm>
          <a:prstGeom prst="rect">
            <a:avLst/>
          </a:prstGeom>
        </p:spPr>
        <p:txBody>
          <a:bodyPr>
            <a:spAutoFit/>
          </a:bodyPr>
          <a:lstStyle/>
          <a:p>
            <a:pPr algn="ctr">
              <a:defRPr/>
            </a:pPr>
            <a:r>
              <a:rPr lang="en-US" sz="1600" dirty="0">
                <a:solidFill>
                  <a:srgbClr val="FFFFFF">
                    <a:lumMod val="95000"/>
                  </a:srgbClr>
                </a:solidFill>
                <a:sym typeface="Symbol" pitchFamily="18" charset="2"/>
              </a:rPr>
              <a:t>Emotional </a:t>
            </a:r>
            <a:br>
              <a:rPr lang="en-US" sz="1600" dirty="0">
                <a:solidFill>
                  <a:srgbClr val="FFFFFF">
                    <a:lumMod val="95000"/>
                  </a:srgbClr>
                </a:solidFill>
                <a:sym typeface="Symbol" pitchFamily="18" charset="2"/>
              </a:rPr>
            </a:br>
            <a:r>
              <a:rPr lang="en-US" sz="1600" dirty="0">
                <a:solidFill>
                  <a:srgbClr val="FFFFFF">
                    <a:lumMod val="95000"/>
                  </a:srgbClr>
                </a:solidFill>
                <a:sym typeface="Symbol" pitchFamily="18" charset="2"/>
              </a:rPr>
              <a:t>Engagement</a:t>
            </a:r>
          </a:p>
        </p:txBody>
      </p:sp>
      <p:sp>
        <p:nvSpPr>
          <p:cNvPr id="18" name="Rectangle 17"/>
          <p:cNvSpPr/>
          <p:nvPr/>
        </p:nvSpPr>
        <p:spPr>
          <a:xfrm>
            <a:off x="1066800" y="5002213"/>
            <a:ext cx="3429000" cy="584200"/>
          </a:xfrm>
          <a:prstGeom prst="rect">
            <a:avLst/>
          </a:prstGeom>
        </p:spPr>
        <p:txBody>
          <a:bodyPr>
            <a:spAutoFit/>
          </a:bodyPr>
          <a:lstStyle/>
          <a:p>
            <a:pPr algn="ctr">
              <a:defRPr/>
            </a:pPr>
            <a:r>
              <a:rPr lang="en-US" sz="1600" dirty="0">
                <a:solidFill>
                  <a:srgbClr val="FFFFFF">
                    <a:lumMod val="95000"/>
                  </a:srgbClr>
                </a:solidFill>
                <a:sym typeface="Symbol" pitchFamily="18" charset="2"/>
              </a:rPr>
              <a:t>Confidence </a:t>
            </a:r>
            <a:br>
              <a:rPr lang="en-US" sz="1600" dirty="0">
                <a:solidFill>
                  <a:srgbClr val="FFFFFF">
                    <a:lumMod val="95000"/>
                  </a:srgbClr>
                </a:solidFill>
                <a:sym typeface="Symbol" pitchFamily="18" charset="2"/>
              </a:rPr>
            </a:br>
            <a:r>
              <a:rPr lang="en-US" sz="1600" dirty="0">
                <a:solidFill>
                  <a:srgbClr val="FFFFFF">
                    <a:lumMod val="95000"/>
                  </a:srgbClr>
                </a:solidFill>
                <a:sym typeface="Symbol" pitchFamily="18" charset="2"/>
              </a:rPr>
              <a:t>&amp; Wisdom</a:t>
            </a:r>
          </a:p>
        </p:txBody>
      </p:sp>
      <p:cxnSp>
        <p:nvCxnSpPr>
          <p:cNvPr id="3085" name="Straight Connector 18"/>
          <p:cNvCxnSpPr>
            <a:cxnSpLocks noChangeShapeType="1"/>
          </p:cNvCxnSpPr>
          <p:nvPr/>
        </p:nvCxnSpPr>
        <p:spPr bwMode="auto">
          <a:xfrm>
            <a:off x="0" y="1333500"/>
            <a:ext cx="6858000" cy="0"/>
          </a:xfrm>
          <a:prstGeom prst="line">
            <a:avLst/>
          </a:prstGeom>
          <a:noFill/>
          <a:ln w="57150" algn="ctr">
            <a:solidFill>
              <a:srgbClr val="003366"/>
            </a:solidFill>
            <a:round/>
            <a:headEnd/>
            <a:tailEnd/>
          </a:ln>
        </p:spPr>
      </p:cxn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871"/>
          <a:stretch/>
        </p:blipFill>
        <p:spPr>
          <a:xfrm>
            <a:off x="4343400" y="7800"/>
            <a:ext cx="2489680" cy="1287600"/>
          </a:xfrm>
          <a:prstGeom prst="rect">
            <a:avLst/>
          </a:prstGeom>
        </p:spPr>
      </p:pic>
      <p:sp>
        <p:nvSpPr>
          <p:cNvPr id="15" name="Rectangle 14"/>
          <p:cNvSpPr/>
          <p:nvPr/>
        </p:nvSpPr>
        <p:spPr>
          <a:xfrm>
            <a:off x="0" y="1905001"/>
            <a:ext cx="6863567" cy="1524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Arial" pitchFamily="34" charset="0"/>
                <a:ea typeface="MS Mincho"/>
                <a:cs typeface="Arial" pitchFamily="34" charset="0"/>
              </a:rPr>
              <a:t>Financial DNA</a:t>
            </a:r>
            <a:r>
              <a:rPr lang="en-US" sz="3200" b="1" baseline="30000" dirty="0">
                <a:solidFill>
                  <a:prstClr val="white"/>
                </a:solidFill>
                <a:latin typeface="Arial" pitchFamily="34" charset="0"/>
                <a:ea typeface="MS Mincho"/>
                <a:cs typeface="Arial" pitchFamily="34" charset="0"/>
              </a:rPr>
              <a:t>®</a:t>
            </a:r>
            <a:r>
              <a:rPr lang="en-US" sz="3200" b="1" dirty="0">
                <a:solidFill>
                  <a:prstClr val="white"/>
                </a:solidFill>
                <a:latin typeface="Arial" pitchFamily="34" charset="0"/>
                <a:ea typeface="MS Mincho"/>
                <a:cs typeface="Arial" pitchFamily="34" charset="0"/>
              </a:rPr>
              <a:t> </a:t>
            </a:r>
          </a:p>
          <a:p>
            <a:pPr algn="ctr"/>
            <a:endParaRPr lang="en-AU" altLang="en-US" sz="1600" b="1" dirty="0">
              <a:solidFill>
                <a:schemeClr val="bg1"/>
              </a:solidFill>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DNA </a:t>
            </a:r>
            <a:r>
              <a:rPr lang="en-US" sz="2800" b="1" dirty="0" smtClean="0">
                <a:solidFill>
                  <a:schemeClr val="bg1"/>
                </a:solidFill>
                <a:latin typeface="Arial" panose="020B0604020202020204" pitchFamily="34" charset="0"/>
                <a:cs typeface="Arial" panose="020B0604020202020204" pitchFamily="34" charset="0"/>
              </a:rPr>
              <a:t>Personal Performance </a:t>
            </a:r>
            <a:r>
              <a:rPr lang="en-US" sz="2800" b="1" dirty="0">
                <a:solidFill>
                  <a:schemeClr val="bg1"/>
                </a:solidFill>
                <a:latin typeface="Arial" panose="020B0604020202020204" pitchFamily="34" charset="0"/>
                <a:cs typeface="Arial" panose="020B0604020202020204" pitchFamily="34" charset="0"/>
              </a:rPr>
              <a:t>Plan</a:t>
            </a:r>
          </a:p>
        </p:txBody>
      </p:sp>
    </p:spTree>
    <p:extLst>
      <p:ext uri="{BB962C8B-B14F-4D97-AF65-F5344CB8AC3E}">
        <p14:creationId xmlns:p14="http://schemas.microsoft.com/office/powerpoint/2010/main" val="3328309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0" y="-117953"/>
            <a:ext cx="67277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000" dirty="0">
              <a:solidFill>
                <a:srgbClr val="000058"/>
              </a:solidFill>
              <a:latin typeface="Verdana" pitchFamily="34" charset="0"/>
            </a:endParaRPr>
          </a:p>
          <a:p>
            <a:pPr eaLnBrk="0" hangingPunct="0"/>
            <a:r>
              <a:rPr lang="en-US" sz="1000" dirty="0">
                <a:solidFill>
                  <a:srgbClr val="000058"/>
                </a:solidFill>
                <a:latin typeface="Verdana" pitchFamily="34" charset="0"/>
              </a:rPr>
              <a:t/>
            </a:r>
            <a:br>
              <a:rPr lang="en-US" sz="1000" dirty="0">
                <a:solidFill>
                  <a:srgbClr val="000058"/>
                </a:solidFill>
                <a:latin typeface="Verdana" pitchFamily="34" charset="0"/>
              </a:rPr>
            </a:br>
            <a:r>
              <a:rPr lang="en-US" sz="1000" dirty="0">
                <a:solidFill>
                  <a:srgbClr val="000058"/>
                </a:solidFill>
                <a:latin typeface="Verdana" pitchFamily="34" charset="0"/>
              </a:rPr>
              <a:t/>
            </a:r>
            <a:br>
              <a:rPr lang="en-US" sz="1000" dirty="0">
                <a:solidFill>
                  <a:srgbClr val="000058"/>
                </a:solidFill>
                <a:latin typeface="Verdana" pitchFamily="34" charset="0"/>
              </a:rPr>
            </a:br>
            <a:r>
              <a:rPr lang="en-US" sz="1000" dirty="0">
                <a:solidFill>
                  <a:srgbClr val="000058"/>
                </a:solidFill>
                <a:latin typeface="Verdana" pitchFamily="34" charset="0"/>
              </a:rPr>
              <a:t/>
            </a:r>
            <a:br>
              <a:rPr lang="en-US" sz="1000" dirty="0">
                <a:solidFill>
                  <a:srgbClr val="000058"/>
                </a:solidFill>
                <a:latin typeface="Verdana" pitchFamily="34" charset="0"/>
              </a:rPr>
            </a:br>
            <a:r>
              <a:rPr lang="en-US" sz="2400" b="1" dirty="0" smtClean="0">
                <a:solidFill>
                  <a:schemeClr val="bg1"/>
                </a:solidFill>
                <a:latin typeface="Arial" pitchFamily="34" charset="0"/>
                <a:cs typeface="Arial" pitchFamily="34" charset="0"/>
              </a:rPr>
              <a:t>Taking Personal Performance to a New Level</a:t>
            </a:r>
            <a:endParaRPr lang="en-US" sz="2400" b="1" dirty="0">
              <a:solidFill>
                <a:schemeClr val="bg1"/>
              </a:solidFill>
              <a:latin typeface="Arial" pitchFamily="34" charset="0"/>
              <a:cs typeface="Arial" pitchFamily="34" charset="0"/>
            </a:endParaRPr>
          </a:p>
        </p:txBody>
      </p:sp>
      <p:sp>
        <p:nvSpPr>
          <p:cNvPr id="14342" name="Slide Number Placeholder 2"/>
          <p:cNvSpPr>
            <a:spLocks noGrp="1"/>
          </p:cNvSpPr>
          <p:nvPr>
            <p:ph type="sldNum" sz="quarter" idx="4294967295"/>
          </p:nvPr>
        </p:nvSpPr>
        <p:spPr bwMode="auto">
          <a:xfrm>
            <a:off x="2209800" y="8670925"/>
            <a:ext cx="1600200" cy="485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hangingPunct="1"/>
            <a:fld id="{8E059A91-A2DA-4437-AC24-A633D78E306C}" type="slidenum">
              <a:rPr lang="en-US"/>
              <a:pPr eaLnBrk="1" hangingPunct="1"/>
              <a:t>10</a:t>
            </a:fld>
            <a:endParaRPr lang="en-US"/>
          </a:p>
        </p:txBody>
      </p:sp>
      <p:sp>
        <p:nvSpPr>
          <p:cNvPr id="14343" name="Rectangle 1"/>
          <p:cNvSpPr>
            <a:spLocks noChangeArrowheads="1"/>
          </p:cNvSpPr>
          <p:nvPr/>
        </p:nvSpPr>
        <p:spPr bwMode="auto">
          <a:xfrm>
            <a:off x="790575" y="5105400"/>
            <a:ext cx="527685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buFont typeface="Arial" charset="0"/>
              <a:buAutoNum type="arabicPeriod"/>
            </a:pPr>
            <a:r>
              <a:rPr lang="en-US" sz="1600" b="0" u="none" dirty="0">
                <a:solidFill>
                  <a:srgbClr val="050000"/>
                </a:solidFill>
              </a:rPr>
              <a:t>Use your DNA Ultimate Performance Guide </a:t>
            </a:r>
            <a:r>
              <a:rPr lang="en-US" sz="1600" b="0" u="none" dirty="0" smtClean="0">
                <a:solidFill>
                  <a:srgbClr val="050000"/>
                </a:solidFill>
              </a:rPr>
              <a:t>regularly.</a:t>
            </a:r>
            <a:endParaRPr lang="en-US" sz="1600" b="0" u="none" dirty="0">
              <a:solidFill>
                <a:srgbClr val="050000"/>
              </a:solidFill>
            </a:endParaRPr>
          </a:p>
          <a:p>
            <a:pPr marL="342900" indent="-342900" algn="l">
              <a:buFont typeface="Arial" charset="0"/>
              <a:buAutoNum type="arabicPeriod"/>
            </a:pPr>
            <a:r>
              <a:rPr lang="en-US" sz="1600" b="0" u="none" dirty="0">
                <a:solidFill>
                  <a:srgbClr val="050000"/>
                </a:solidFill>
              </a:rPr>
              <a:t>Focus on your strengths as these are the dominant behaviors that will drive your </a:t>
            </a:r>
            <a:r>
              <a:rPr lang="en-US" sz="1600" dirty="0" smtClean="0">
                <a:solidFill>
                  <a:srgbClr val="050000"/>
                </a:solidFill>
              </a:rPr>
              <a:t>decision-making.</a:t>
            </a:r>
            <a:endParaRPr lang="en-US" sz="1600" b="0" u="none" dirty="0">
              <a:solidFill>
                <a:srgbClr val="050000"/>
              </a:solidFill>
            </a:endParaRPr>
          </a:p>
          <a:p>
            <a:pPr marL="342900" indent="-342900" algn="l">
              <a:buFont typeface="Arial" charset="0"/>
              <a:buAutoNum type="arabicPeriod"/>
            </a:pPr>
            <a:r>
              <a:rPr lang="en-US" sz="1600" b="0" u="none" dirty="0">
                <a:solidFill>
                  <a:srgbClr val="050000"/>
                </a:solidFill>
              </a:rPr>
              <a:t>Manage your struggles and their impact on </a:t>
            </a:r>
            <a:r>
              <a:rPr lang="en-US" sz="1600" b="0" u="none" dirty="0" smtClean="0">
                <a:solidFill>
                  <a:srgbClr val="050000"/>
                </a:solidFill>
              </a:rPr>
              <a:t>others and your decision-making </a:t>
            </a:r>
            <a:r>
              <a:rPr lang="en-US" sz="1600" b="0" u="none" dirty="0">
                <a:solidFill>
                  <a:srgbClr val="050000"/>
                </a:solidFill>
              </a:rPr>
              <a:t>as they will be strengths overused and can get in the way of your </a:t>
            </a:r>
            <a:r>
              <a:rPr lang="en-US" sz="1600" dirty="0" smtClean="0">
                <a:solidFill>
                  <a:srgbClr val="050000"/>
                </a:solidFill>
              </a:rPr>
              <a:t>success.</a:t>
            </a:r>
            <a:endParaRPr lang="en-US" sz="1600" b="0" u="none" dirty="0">
              <a:solidFill>
                <a:srgbClr val="050000"/>
              </a:solidFill>
            </a:endParaRPr>
          </a:p>
          <a:p>
            <a:pPr marL="342900" indent="-342900" algn="l">
              <a:buFont typeface="Arial" charset="0"/>
              <a:buAutoNum type="arabicPeriod"/>
            </a:pPr>
            <a:r>
              <a:rPr lang="en-US" sz="1600" b="0" u="none" dirty="0">
                <a:solidFill>
                  <a:srgbClr val="050000"/>
                </a:solidFill>
              </a:rPr>
              <a:t>Self-trust will come from understanding and accepting your strengths and struggles and this will help </a:t>
            </a:r>
            <a:r>
              <a:rPr lang="en-US" sz="1600" b="0" u="none" dirty="0" smtClean="0">
                <a:solidFill>
                  <a:srgbClr val="050000"/>
                </a:solidFill>
              </a:rPr>
              <a:t>you make improved decisions and </a:t>
            </a:r>
            <a:r>
              <a:rPr lang="en-US" sz="1600" b="0" u="none" dirty="0">
                <a:solidFill>
                  <a:srgbClr val="050000"/>
                </a:solidFill>
              </a:rPr>
              <a:t>build more open </a:t>
            </a:r>
            <a:r>
              <a:rPr lang="en-US" sz="1600" b="0" u="none" dirty="0" smtClean="0">
                <a:solidFill>
                  <a:srgbClr val="050000"/>
                </a:solidFill>
              </a:rPr>
              <a:t>relationships.</a:t>
            </a:r>
            <a:endParaRPr lang="en-US" sz="1600" b="0" u="none" dirty="0">
              <a:solidFill>
                <a:srgbClr val="050000"/>
              </a:solidFill>
            </a:endParaRPr>
          </a:p>
          <a:p>
            <a:pPr marL="342900" indent="-342900" algn="l">
              <a:buFont typeface="Arial" charset="0"/>
              <a:buAutoNum type="arabicPeriod"/>
            </a:pPr>
            <a:r>
              <a:rPr lang="en-US" sz="1600" b="0" u="none" dirty="0">
                <a:solidFill>
                  <a:srgbClr val="050000"/>
                </a:solidFill>
              </a:rPr>
              <a:t>Ensure you </a:t>
            </a:r>
            <a:r>
              <a:rPr lang="en-US" sz="1600" dirty="0" smtClean="0">
                <a:solidFill>
                  <a:srgbClr val="050000"/>
                </a:solidFill>
              </a:rPr>
              <a:t>make decisions</a:t>
            </a:r>
            <a:r>
              <a:rPr lang="en-US" sz="1600" b="0" u="none" dirty="0" smtClean="0">
                <a:solidFill>
                  <a:srgbClr val="050000"/>
                </a:solidFill>
              </a:rPr>
              <a:t> </a:t>
            </a:r>
            <a:r>
              <a:rPr lang="en-US" sz="1600" b="0" u="none" dirty="0">
                <a:solidFill>
                  <a:srgbClr val="050000"/>
                </a:solidFill>
              </a:rPr>
              <a:t>in an environment which is </a:t>
            </a:r>
            <a:r>
              <a:rPr lang="en-US" sz="1600" b="0" u="none" dirty="0" smtClean="0">
                <a:solidFill>
                  <a:srgbClr val="050000"/>
                </a:solidFill>
              </a:rPr>
              <a:t>consistent with your unique style.</a:t>
            </a:r>
            <a:endParaRPr lang="en-US" sz="1600" b="0" u="none" dirty="0">
              <a:solidFill>
                <a:srgbClr val="050000"/>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80" t="23307" r="16885" b="11068"/>
          <a:stretch/>
        </p:blipFill>
        <p:spPr bwMode="auto">
          <a:xfrm>
            <a:off x="1085850" y="1011854"/>
            <a:ext cx="4686299" cy="404434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72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0012401"/>
              </p:ext>
            </p:extLst>
          </p:nvPr>
        </p:nvGraphicFramePr>
        <p:xfrm>
          <a:off x="3748" y="888849"/>
          <a:ext cx="6854252" cy="8240976"/>
        </p:xfrm>
        <a:graphic>
          <a:graphicData uri="http://schemas.openxmlformats.org/drawingml/2006/table">
            <a:tbl>
              <a:tblPr firstRow="1" bandRow="1">
                <a:tableStyleId>{073A0DAA-6AF3-43AB-8588-CEC1D06C72B9}</a:tableStyleId>
              </a:tblPr>
              <a:tblGrid>
                <a:gridCol w="938134"/>
                <a:gridCol w="1297066"/>
                <a:gridCol w="1117600"/>
                <a:gridCol w="1117600"/>
                <a:gridCol w="1117600"/>
                <a:gridCol w="1266252"/>
              </a:tblGrid>
              <a:tr h="310067">
                <a:tc>
                  <a:txBody>
                    <a:bodyPr/>
                    <a:lstStyle/>
                    <a:p>
                      <a:r>
                        <a:rPr lang="en-US" sz="1000" dirty="0" smtClean="0">
                          <a:solidFill>
                            <a:schemeClr val="bg1"/>
                          </a:solidFill>
                          <a:latin typeface="Arial" pitchFamily="34" charset="0"/>
                          <a:cs typeface="Arial" pitchFamily="34" charset="0"/>
                        </a:rPr>
                        <a:t>Factor</a:t>
                      </a:r>
                      <a:endParaRPr lang="en-US" sz="1000" dirty="0">
                        <a:solidFill>
                          <a:schemeClr val="bg1"/>
                        </a:solidFill>
                        <a:latin typeface="Arial" pitchFamily="34" charset="0"/>
                        <a:cs typeface="Arial" pitchFamily="34" charset="0"/>
                      </a:endParaRPr>
                    </a:p>
                  </a:txBody>
                  <a:tcPr marT="45707" marB="45707" anchor="ctr">
                    <a:solidFill>
                      <a:srgbClr val="003366"/>
                    </a:solidFill>
                  </a:tcPr>
                </a:tc>
                <a:tc>
                  <a:txBody>
                    <a:bodyPr/>
                    <a:lstStyle/>
                    <a:p>
                      <a:r>
                        <a:rPr lang="en-US" sz="1000" dirty="0" smtClean="0">
                          <a:solidFill>
                            <a:schemeClr val="bg1"/>
                          </a:solidFill>
                          <a:latin typeface="Arial" pitchFamily="34" charset="0"/>
                          <a:cs typeface="Arial" pitchFamily="34" charset="0"/>
                        </a:rPr>
                        <a:t>Strength</a:t>
                      </a:r>
                      <a:endParaRPr lang="en-US" sz="1000" dirty="0">
                        <a:solidFill>
                          <a:schemeClr val="bg1"/>
                        </a:solidFill>
                        <a:latin typeface="Arial" pitchFamily="34" charset="0"/>
                        <a:cs typeface="Arial" pitchFamily="34" charset="0"/>
                      </a:endParaRPr>
                    </a:p>
                  </a:txBody>
                  <a:tcPr marT="45707" marB="45707" anchor="ctr">
                    <a:solidFill>
                      <a:srgbClr val="003366"/>
                    </a:solidFill>
                  </a:tcPr>
                </a:tc>
                <a:tc>
                  <a:txBody>
                    <a:bodyPr/>
                    <a:lstStyle/>
                    <a:p>
                      <a:r>
                        <a:rPr lang="en-US" sz="1000" dirty="0" smtClean="0">
                          <a:solidFill>
                            <a:schemeClr val="bg1"/>
                          </a:solidFill>
                          <a:latin typeface="Arial" pitchFamily="34" charset="0"/>
                          <a:cs typeface="Arial" pitchFamily="34" charset="0"/>
                        </a:rPr>
                        <a:t>Struggle</a:t>
                      </a:r>
                      <a:endParaRPr lang="en-US" sz="1000" dirty="0">
                        <a:solidFill>
                          <a:schemeClr val="bg1"/>
                        </a:solidFill>
                        <a:latin typeface="Arial" pitchFamily="34" charset="0"/>
                        <a:cs typeface="Arial" pitchFamily="34" charset="0"/>
                      </a:endParaRPr>
                    </a:p>
                  </a:txBody>
                  <a:tcPr marT="45707" marB="45707" anchor="ctr">
                    <a:solidFill>
                      <a:srgbClr val="003366"/>
                    </a:solidFill>
                  </a:tcPr>
                </a:tc>
                <a:tc>
                  <a:txBody>
                    <a:bodyPr/>
                    <a:lstStyle/>
                    <a:p>
                      <a:r>
                        <a:rPr lang="en-US" sz="1000" dirty="0" smtClean="0">
                          <a:solidFill>
                            <a:schemeClr val="bg1"/>
                          </a:solidFill>
                          <a:latin typeface="Arial" pitchFamily="34" charset="0"/>
                          <a:cs typeface="Arial" pitchFamily="34" charset="0"/>
                        </a:rPr>
                        <a:t>Factor</a:t>
                      </a:r>
                      <a:endParaRPr lang="en-US" sz="1000" dirty="0">
                        <a:solidFill>
                          <a:schemeClr val="bg1"/>
                        </a:solidFill>
                        <a:latin typeface="Arial" pitchFamily="34" charset="0"/>
                        <a:cs typeface="Arial" pitchFamily="34" charset="0"/>
                      </a:endParaRPr>
                    </a:p>
                  </a:txBody>
                  <a:tcPr marT="45707" marB="45707" anchor="ctr">
                    <a:solidFill>
                      <a:srgbClr val="003366"/>
                    </a:solidFill>
                  </a:tcPr>
                </a:tc>
                <a:tc>
                  <a:txBody>
                    <a:bodyPr/>
                    <a:lstStyle/>
                    <a:p>
                      <a:r>
                        <a:rPr lang="en-US" sz="1000" dirty="0" smtClean="0">
                          <a:solidFill>
                            <a:schemeClr val="bg1"/>
                          </a:solidFill>
                          <a:latin typeface="Arial" pitchFamily="34" charset="0"/>
                          <a:cs typeface="Arial" pitchFamily="34" charset="0"/>
                        </a:rPr>
                        <a:t>Strength</a:t>
                      </a:r>
                      <a:endParaRPr lang="en-US" sz="1000" dirty="0">
                        <a:solidFill>
                          <a:schemeClr val="bg1"/>
                        </a:solidFill>
                        <a:latin typeface="Arial" pitchFamily="34" charset="0"/>
                        <a:cs typeface="Arial" pitchFamily="34" charset="0"/>
                      </a:endParaRPr>
                    </a:p>
                  </a:txBody>
                  <a:tcPr marT="45707" marB="45707" anchor="ctr">
                    <a:solidFill>
                      <a:srgbClr val="003366"/>
                    </a:solidFill>
                  </a:tcPr>
                </a:tc>
                <a:tc>
                  <a:txBody>
                    <a:bodyPr/>
                    <a:lstStyle/>
                    <a:p>
                      <a:r>
                        <a:rPr lang="en-US" sz="1000" dirty="0" smtClean="0">
                          <a:solidFill>
                            <a:schemeClr val="bg1"/>
                          </a:solidFill>
                          <a:latin typeface="Arial" pitchFamily="34" charset="0"/>
                          <a:cs typeface="Arial" pitchFamily="34" charset="0"/>
                        </a:rPr>
                        <a:t>Struggle</a:t>
                      </a:r>
                      <a:endParaRPr lang="en-US" sz="1000" dirty="0">
                        <a:solidFill>
                          <a:schemeClr val="bg1"/>
                        </a:solidFill>
                        <a:latin typeface="Arial" pitchFamily="34" charset="0"/>
                        <a:cs typeface="Arial" pitchFamily="34" charset="0"/>
                      </a:endParaRPr>
                    </a:p>
                  </a:txBody>
                  <a:tcPr marT="45707" marB="45707" anchor="ctr">
                    <a:solidFill>
                      <a:srgbClr val="003366"/>
                    </a:solidFill>
                  </a:tcPr>
                </a:tc>
              </a:tr>
              <a:tr h="659415">
                <a:tc rowSpan="3">
                  <a:txBody>
                    <a:bodyPr/>
                    <a:lstStyle/>
                    <a:p>
                      <a:r>
                        <a:rPr lang="en-US" sz="1000" u="none" strike="noStrike" kern="1200" baseline="0" dirty="0" smtClean="0">
                          <a:solidFill>
                            <a:srgbClr val="050000"/>
                          </a:solidFill>
                          <a:latin typeface="Arial" pitchFamily="34" charset="0"/>
                          <a:cs typeface="Arial" pitchFamily="34" charset="0"/>
                        </a:rPr>
                        <a:t>Cooperative</a:t>
                      </a:r>
                      <a:endParaRPr lang="en-US" sz="1000" dirty="0">
                        <a:solidFill>
                          <a:srgbClr val="050000"/>
                        </a:solidFill>
                        <a:latin typeface="Arial" pitchFamily="34" charset="0"/>
                        <a:cs typeface="Arial" pitchFamily="34" charset="0"/>
                      </a:endParaRPr>
                    </a:p>
                  </a:txBody>
                  <a:tcPr marT="45707" marB="45707"/>
                </a:tc>
                <a:tc>
                  <a:txBody>
                    <a:bodyPr/>
                    <a:lstStyle/>
                    <a:p>
                      <a:r>
                        <a:rPr lang="en-US" sz="1000" dirty="0" smtClean="0">
                          <a:solidFill>
                            <a:srgbClr val="050000"/>
                          </a:solidFill>
                          <a:latin typeface="Arial" pitchFamily="34" charset="0"/>
                          <a:cs typeface="Arial" pitchFamily="34" charset="0"/>
                        </a:rPr>
                        <a:t>Follows established agenda</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Can be unassertive or timid</a:t>
                      </a:r>
                      <a:endParaRPr lang="en-US" sz="1000" dirty="0">
                        <a:solidFill>
                          <a:srgbClr val="050000"/>
                        </a:solidFill>
                        <a:latin typeface="Arial" pitchFamily="34" charset="0"/>
                        <a:cs typeface="Arial" pitchFamily="34" charset="0"/>
                      </a:endParaRPr>
                    </a:p>
                  </a:txBody>
                  <a:tcPr marT="18283" marB="45707"/>
                </a:tc>
                <a:tc rowSpan="3">
                  <a:txBody>
                    <a:bodyPr/>
                    <a:lstStyle/>
                    <a:p>
                      <a:r>
                        <a:rPr lang="en-US" sz="1000" u="none" strike="noStrike" kern="1200" baseline="0" dirty="0" smtClean="0">
                          <a:solidFill>
                            <a:srgbClr val="050000"/>
                          </a:solidFill>
                          <a:latin typeface="Arial" pitchFamily="34" charset="0"/>
                          <a:cs typeface="Arial" pitchFamily="34" charset="0"/>
                        </a:rPr>
                        <a:t>Take Charge</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Takes the lead, wants to set the agenda</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be uncomfortable taking direction from others</a:t>
                      </a:r>
                      <a:endParaRPr lang="en-US" sz="1000" dirty="0">
                        <a:solidFill>
                          <a:srgbClr val="050000"/>
                        </a:solidFill>
                        <a:latin typeface="Arial" pitchFamily="34" charset="0"/>
                        <a:cs typeface="Arial" pitchFamily="34" charset="0"/>
                      </a:endParaRPr>
                    </a:p>
                  </a:txBody>
                  <a:tcPr marT="18283" marB="45707"/>
                </a:tc>
              </a:tr>
              <a:tr h="659415">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Promotes stability through cooperation</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Can underestimate own abilities</a:t>
                      </a:r>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Sees the strategic / future vision</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over commit to what goals can be achieved</a:t>
                      </a:r>
                      <a:endParaRPr lang="en-US" sz="1000" dirty="0">
                        <a:solidFill>
                          <a:srgbClr val="050000"/>
                        </a:solidFill>
                        <a:latin typeface="Arial" pitchFamily="34" charset="0"/>
                        <a:cs typeface="Arial" pitchFamily="34" charset="0"/>
                      </a:endParaRPr>
                    </a:p>
                  </a:txBody>
                  <a:tcPr marT="18283" marB="45707"/>
                </a:tc>
              </a:tr>
              <a:tr h="362460">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Speaks diplomatically</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N/A</a:t>
                      </a:r>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Speaks candidly</a:t>
                      </a:r>
                      <a:endParaRPr lang="en-US" sz="1000" dirty="0">
                        <a:solidFill>
                          <a:srgbClr val="050000"/>
                        </a:solidFill>
                        <a:latin typeface="Arial" pitchFamily="34" charset="0"/>
                        <a:cs typeface="Arial" pitchFamily="34" charset="0"/>
                      </a:endParaRPr>
                    </a:p>
                  </a:txBody>
                  <a:tcPr marT="18283"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txBody>
                  <a:tcPr marT="18283" marB="45707"/>
                </a:tc>
              </a:tr>
              <a:tr h="510222">
                <a:tc rowSpan="3">
                  <a:txBody>
                    <a:bodyPr/>
                    <a:lstStyle/>
                    <a:p>
                      <a:r>
                        <a:rPr lang="en-US" sz="1000" dirty="0" smtClean="0">
                          <a:solidFill>
                            <a:srgbClr val="050000"/>
                          </a:solidFill>
                          <a:latin typeface="Arial" pitchFamily="34" charset="0"/>
                          <a:cs typeface="Arial" pitchFamily="34" charset="0"/>
                        </a:rPr>
                        <a:t>Reserved</a:t>
                      </a:r>
                      <a:endParaRPr lang="en-US" sz="1000" dirty="0">
                        <a:solidFill>
                          <a:srgbClr val="050000"/>
                        </a:solidFill>
                        <a:latin typeface="Arial" pitchFamily="34" charset="0"/>
                        <a:cs typeface="Arial" pitchFamily="34" charset="0"/>
                      </a:endParaRPr>
                    </a:p>
                  </a:txBody>
                  <a:tcPr marT="45707" marB="45707"/>
                </a:tc>
                <a:tc>
                  <a:txBody>
                    <a:bodyPr/>
                    <a:lstStyle/>
                    <a:p>
                      <a:r>
                        <a:rPr lang="en-US" sz="1000" dirty="0" smtClean="0">
                          <a:solidFill>
                            <a:srgbClr val="050000"/>
                          </a:solidFill>
                          <a:latin typeface="Arial" pitchFamily="34" charset="0"/>
                          <a:cs typeface="Arial" pitchFamily="34" charset="0"/>
                        </a:rPr>
                        <a:t>Realistic and practical</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appear withdrawn and distant</a:t>
                      </a:r>
                      <a:endParaRPr lang="en-US" sz="1000" dirty="0">
                        <a:solidFill>
                          <a:srgbClr val="050000"/>
                        </a:solidFill>
                        <a:latin typeface="Arial" pitchFamily="34" charset="0"/>
                        <a:cs typeface="Arial" pitchFamily="34" charset="0"/>
                      </a:endParaRPr>
                    </a:p>
                  </a:txBody>
                  <a:tcPr marT="18283" marB="45707"/>
                </a:tc>
                <a:tc rowSpan="3">
                  <a:txBody>
                    <a:bodyPr/>
                    <a:lstStyle/>
                    <a:p>
                      <a:r>
                        <a:rPr lang="en-US" sz="1000" u="none" strike="noStrike" kern="1200" baseline="0" dirty="0" smtClean="0">
                          <a:solidFill>
                            <a:srgbClr val="050000"/>
                          </a:solidFill>
                          <a:latin typeface="Arial" pitchFamily="34" charset="0"/>
                          <a:cs typeface="Arial" pitchFamily="34" charset="0"/>
                        </a:rPr>
                        <a:t>Outgoing</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Good at meeting people</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Strong need for approval from others</a:t>
                      </a:r>
                      <a:endParaRPr lang="en-US" sz="1000" dirty="0">
                        <a:solidFill>
                          <a:srgbClr val="050000"/>
                        </a:solidFill>
                        <a:latin typeface="Arial" pitchFamily="34" charset="0"/>
                        <a:cs typeface="Arial" pitchFamily="34" charset="0"/>
                      </a:endParaRPr>
                    </a:p>
                  </a:txBody>
                  <a:tcPr marT="18283" marB="45707"/>
                </a:tc>
              </a:tr>
              <a:tr h="659392">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Serious and modest</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Drained by too much interaction with others</a:t>
                      </a:r>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Likes to make a good impression on others</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be too transparent, too uninhibited</a:t>
                      </a:r>
                      <a:endParaRPr lang="en-US" sz="1000" dirty="0">
                        <a:solidFill>
                          <a:srgbClr val="050000"/>
                        </a:solidFill>
                        <a:latin typeface="Arial" pitchFamily="34" charset="0"/>
                        <a:cs typeface="Arial" pitchFamily="34" charset="0"/>
                      </a:endParaRPr>
                    </a:p>
                  </a:txBody>
                  <a:tcPr marT="18283" marB="45707"/>
                </a:tc>
              </a:tr>
              <a:tr h="364135">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Not distracted by surroundings</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N/A</a:t>
                      </a:r>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Able to promote</a:t>
                      </a:r>
                      <a:endParaRPr lang="en-US" sz="1000" dirty="0">
                        <a:solidFill>
                          <a:srgbClr val="050000"/>
                        </a:solidFill>
                        <a:latin typeface="Arial" pitchFamily="34" charset="0"/>
                        <a:cs typeface="Arial" pitchFamily="34" charset="0"/>
                      </a:endParaRPr>
                    </a:p>
                  </a:txBody>
                  <a:tcPr marT="18283"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txBody>
                  <a:tcPr marT="18283" marB="45707"/>
                </a:tc>
              </a:tr>
              <a:tr h="659415">
                <a:tc rowSpan="3">
                  <a:txBody>
                    <a:bodyPr/>
                    <a:lstStyle/>
                    <a:p>
                      <a:r>
                        <a:rPr lang="en-US" sz="1000" dirty="0" smtClean="0">
                          <a:solidFill>
                            <a:srgbClr val="050000"/>
                          </a:solidFill>
                          <a:latin typeface="Arial" pitchFamily="34" charset="0"/>
                          <a:cs typeface="Arial" pitchFamily="34" charset="0"/>
                        </a:rPr>
                        <a:t>Fast-Paced</a:t>
                      </a:r>
                      <a:endParaRPr lang="en-US" sz="1000" dirty="0">
                        <a:solidFill>
                          <a:srgbClr val="050000"/>
                        </a:solidFill>
                        <a:latin typeface="Arial" pitchFamily="34" charset="0"/>
                        <a:cs typeface="Arial" pitchFamily="34" charset="0"/>
                      </a:endParaRPr>
                    </a:p>
                  </a:txBody>
                  <a:tcPr marT="45707" marB="45707"/>
                </a:tc>
                <a:tc>
                  <a:txBody>
                    <a:bodyPr/>
                    <a:lstStyle/>
                    <a:p>
                      <a:r>
                        <a:rPr lang="en-US" sz="1000" dirty="0" smtClean="0">
                          <a:solidFill>
                            <a:srgbClr val="050000"/>
                          </a:solidFill>
                          <a:latin typeface="Arial" pitchFamily="34" charset="0"/>
                          <a:cs typeface="Arial" pitchFamily="34" charset="0"/>
                        </a:rPr>
                        <a:t>Favors logic over feelings</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lack needed patience</a:t>
                      </a:r>
                      <a:endParaRPr lang="en-US" sz="1000" dirty="0">
                        <a:solidFill>
                          <a:srgbClr val="050000"/>
                        </a:solidFill>
                        <a:latin typeface="Arial" pitchFamily="34" charset="0"/>
                        <a:cs typeface="Arial" pitchFamily="34" charset="0"/>
                      </a:endParaRPr>
                    </a:p>
                  </a:txBody>
                  <a:tcPr marT="18283" marB="45707"/>
                </a:tc>
                <a:tc rowSpan="3">
                  <a:txBody>
                    <a:bodyPr/>
                    <a:lstStyle/>
                    <a:p>
                      <a:r>
                        <a:rPr lang="en-US" sz="1000" dirty="0" smtClean="0">
                          <a:solidFill>
                            <a:srgbClr val="050000"/>
                          </a:solidFill>
                          <a:latin typeface="Arial" pitchFamily="34" charset="0"/>
                          <a:cs typeface="Arial" pitchFamily="34" charset="0"/>
                        </a:rPr>
                        <a:t>Patient</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Compassionate and warm, displays empathy</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compromise too much</a:t>
                      </a:r>
                      <a:endParaRPr lang="en-US" sz="1000" dirty="0">
                        <a:solidFill>
                          <a:srgbClr val="050000"/>
                        </a:solidFill>
                        <a:latin typeface="Arial" pitchFamily="34" charset="0"/>
                        <a:cs typeface="Arial" pitchFamily="34" charset="0"/>
                      </a:endParaRPr>
                    </a:p>
                  </a:txBody>
                  <a:tcPr marT="18283" marB="45707"/>
                </a:tc>
              </a:tr>
              <a:tr h="510222">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Comfortable making difficult decisions</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be abrupt or interrupting</a:t>
                      </a:r>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Listens well and receptive to others</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Can be resistant to change</a:t>
                      </a:r>
                      <a:endParaRPr lang="en-US" sz="1000" dirty="0">
                        <a:solidFill>
                          <a:srgbClr val="050000"/>
                        </a:solidFill>
                        <a:latin typeface="Arial" pitchFamily="34" charset="0"/>
                        <a:cs typeface="Arial" pitchFamily="34" charset="0"/>
                      </a:endParaRPr>
                    </a:p>
                  </a:txBody>
                  <a:tcPr marT="18283" marB="45707"/>
                </a:tc>
              </a:tr>
              <a:tr h="510222">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Prefers to take action</a:t>
                      </a:r>
                      <a:endParaRPr lang="en-US" sz="1000" dirty="0">
                        <a:solidFill>
                          <a:srgbClr val="050000"/>
                        </a:solidFill>
                        <a:latin typeface="Arial" pitchFamily="34" charset="0"/>
                        <a:cs typeface="Arial" pitchFamily="34" charset="0"/>
                      </a:endParaRPr>
                    </a:p>
                  </a:txBody>
                  <a:tcPr marT="18283"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p>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Likes to be stable and even paced</a:t>
                      </a:r>
                      <a:endParaRPr lang="en-US" sz="1000" dirty="0">
                        <a:solidFill>
                          <a:srgbClr val="050000"/>
                        </a:solidFill>
                        <a:latin typeface="Arial" pitchFamily="34" charset="0"/>
                        <a:cs typeface="Arial" pitchFamily="34" charset="0"/>
                      </a:endParaRPr>
                    </a:p>
                  </a:txBody>
                  <a:tcPr marT="18283"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txBody>
                  <a:tcPr marT="18283" marB="45707"/>
                </a:tc>
              </a:tr>
              <a:tr h="510222">
                <a:tc rowSpan="3">
                  <a:txBody>
                    <a:bodyPr/>
                    <a:lstStyle/>
                    <a:p>
                      <a:r>
                        <a:rPr lang="en-US" sz="1000" u="none" strike="noStrike" kern="1200" baseline="0" dirty="0" smtClean="0">
                          <a:solidFill>
                            <a:srgbClr val="050000"/>
                          </a:solidFill>
                          <a:latin typeface="Arial" pitchFamily="34" charset="0"/>
                          <a:cs typeface="Arial" pitchFamily="34" charset="0"/>
                        </a:rPr>
                        <a:t>Spontaneous</a:t>
                      </a:r>
                      <a:endParaRPr lang="en-US" sz="1000" dirty="0">
                        <a:solidFill>
                          <a:srgbClr val="050000"/>
                        </a:solidFill>
                        <a:latin typeface="Arial" pitchFamily="34" charset="0"/>
                        <a:cs typeface="Arial" pitchFamily="34" charset="0"/>
                      </a:endParaRPr>
                    </a:p>
                  </a:txBody>
                  <a:tcPr marT="45707" marB="45707"/>
                </a:tc>
                <a:tc>
                  <a:txBody>
                    <a:bodyPr/>
                    <a:lstStyle/>
                    <a:p>
                      <a:r>
                        <a:rPr lang="en-US" sz="1000" dirty="0" smtClean="0">
                          <a:solidFill>
                            <a:srgbClr val="050000"/>
                          </a:solidFill>
                          <a:latin typeface="Arial" pitchFamily="34" charset="0"/>
                          <a:cs typeface="Arial" pitchFamily="34" charset="0"/>
                        </a:rPr>
                        <a:t>Flexible, willing to adjust</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juggle too many ideas or tasks</a:t>
                      </a:r>
                      <a:endParaRPr lang="en-US" sz="1000" dirty="0">
                        <a:solidFill>
                          <a:srgbClr val="050000"/>
                        </a:solidFill>
                        <a:latin typeface="Arial" pitchFamily="34" charset="0"/>
                        <a:cs typeface="Arial" pitchFamily="34" charset="0"/>
                      </a:endParaRPr>
                    </a:p>
                  </a:txBody>
                  <a:tcPr marT="18283" marB="45707"/>
                </a:tc>
                <a:tc rowSpan="3">
                  <a:txBody>
                    <a:bodyPr/>
                    <a:lstStyle/>
                    <a:p>
                      <a:r>
                        <a:rPr lang="en-US" sz="1000" u="none" strike="noStrike" kern="1200" baseline="0" dirty="0" smtClean="0">
                          <a:solidFill>
                            <a:srgbClr val="050000"/>
                          </a:solidFill>
                          <a:latin typeface="Arial" pitchFamily="34" charset="0"/>
                          <a:cs typeface="Arial" pitchFamily="34" charset="0"/>
                        </a:rPr>
                        <a:t>Planned</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Organized and orderly</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Tends to be inflexible or too fixed</a:t>
                      </a:r>
                      <a:endParaRPr lang="en-US" sz="1000" dirty="0">
                        <a:solidFill>
                          <a:srgbClr val="050000"/>
                        </a:solidFill>
                        <a:latin typeface="Arial" pitchFamily="34" charset="0"/>
                        <a:cs typeface="Arial" pitchFamily="34" charset="0"/>
                      </a:endParaRPr>
                    </a:p>
                  </a:txBody>
                  <a:tcPr marT="18283" marB="45707"/>
                </a:tc>
              </a:tr>
              <a:tr h="659415">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Works well with broad concepts</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Can be too quick to decide</a:t>
                      </a:r>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Good at following processes and procedures</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Can be perfectionistic to avoid mistakes</a:t>
                      </a:r>
                      <a:endParaRPr lang="en-US" sz="1000" dirty="0">
                        <a:solidFill>
                          <a:srgbClr val="050000"/>
                        </a:solidFill>
                        <a:latin typeface="Arial" pitchFamily="34" charset="0"/>
                        <a:cs typeface="Arial" pitchFamily="34" charset="0"/>
                      </a:endParaRPr>
                    </a:p>
                  </a:txBody>
                  <a:tcPr marT="18283" marB="45707"/>
                </a:tc>
              </a:tr>
              <a:tr h="364135">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Improvises or acts on the spot</a:t>
                      </a:r>
                      <a:endParaRPr lang="en-US" sz="1000" dirty="0">
                        <a:solidFill>
                          <a:srgbClr val="050000"/>
                        </a:solidFill>
                        <a:latin typeface="Arial" pitchFamily="34" charset="0"/>
                        <a:cs typeface="Arial" pitchFamily="34" charset="0"/>
                      </a:endParaRPr>
                    </a:p>
                  </a:txBody>
                  <a:tcPr marT="18283"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p>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Analyzes before deciding</a:t>
                      </a:r>
                      <a:endParaRPr lang="en-US" sz="1000" dirty="0">
                        <a:solidFill>
                          <a:srgbClr val="050000"/>
                        </a:solidFill>
                        <a:latin typeface="Arial" pitchFamily="34" charset="0"/>
                        <a:cs typeface="Arial" pitchFamily="34" charset="0"/>
                      </a:endParaRPr>
                    </a:p>
                  </a:txBody>
                  <a:tcPr marT="18283"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txBody>
                  <a:tcPr marT="18283" marB="45707"/>
                </a:tc>
              </a:tr>
              <a:tr h="510222">
                <a:tc rowSpan="3">
                  <a:txBody>
                    <a:bodyPr/>
                    <a:lstStyle/>
                    <a:p>
                      <a:r>
                        <a:rPr lang="en-US" sz="1000" u="none" strike="noStrike" kern="1200" baseline="0" dirty="0" smtClean="0">
                          <a:solidFill>
                            <a:srgbClr val="050000"/>
                          </a:solidFill>
                          <a:latin typeface="Arial" pitchFamily="34" charset="0"/>
                          <a:cs typeface="Arial" pitchFamily="34" charset="0"/>
                        </a:rPr>
                        <a:t>Skeptical</a:t>
                      </a:r>
                      <a:endParaRPr lang="en-US" sz="1000" dirty="0">
                        <a:solidFill>
                          <a:srgbClr val="050000"/>
                        </a:solidFill>
                        <a:latin typeface="Arial" pitchFamily="34" charset="0"/>
                        <a:cs typeface="Arial" pitchFamily="34" charset="0"/>
                      </a:endParaRPr>
                    </a:p>
                  </a:txBody>
                  <a:tcPr marT="45707" marB="45707"/>
                </a:tc>
                <a:tc>
                  <a:txBody>
                    <a:bodyPr/>
                    <a:lstStyle/>
                    <a:p>
                      <a:r>
                        <a:rPr lang="en-US" sz="1000" dirty="0" smtClean="0">
                          <a:solidFill>
                            <a:srgbClr val="050000"/>
                          </a:solidFill>
                          <a:latin typeface="Arial" pitchFamily="34" charset="0"/>
                          <a:cs typeface="Arial" pitchFamily="34" charset="0"/>
                        </a:rPr>
                        <a:t>Thinks matters through</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have difficulty letting matters go</a:t>
                      </a:r>
                      <a:endParaRPr lang="en-US" sz="1000" dirty="0">
                        <a:solidFill>
                          <a:srgbClr val="050000"/>
                        </a:solidFill>
                        <a:latin typeface="Arial" pitchFamily="34" charset="0"/>
                        <a:cs typeface="Arial" pitchFamily="34" charset="0"/>
                      </a:endParaRPr>
                    </a:p>
                  </a:txBody>
                  <a:tcPr marT="18283" marB="45707"/>
                </a:tc>
                <a:tc rowSpan="3">
                  <a:txBody>
                    <a:bodyPr/>
                    <a:lstStyle/>
                    <a:p>
                      <a:r>
                        <a:rPr lang="en-US" sz="1000" u="none" strike="noStrike" kern="1200" baseline="0" dirty="0" smtClean="0">
                          <a:solidFill>
                            <a:srgbClr val="050000"/>
                          </a:solidFill>
                          <a:latin typeface="Arial" pitchFamily="34" charset="0"/>
                          <a:cs typeface="Arial" pitchFamily="34" charset="0"/>
                        </a:rPr>
                        <a:t>Trusting</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Allows open dialogue</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not set boundaries</a:t>
                      </a:r>
                      <a:endParaRPr lang="en-US" sz="1000" dirty="0">
                        <a:solidFill>
                          <a:srgbClr val="050000"/>
                        </a:solidFill>
                        <a:latin typeface="Arial" pitchFamily="34" charset="0"/>
                        <a:cs typeface="Arial" pitchFamily="34" charset="0"/>
                      </a:endParaRPr>
                    </a:p>
                  </a:txBody>
                  <a:tcPr marT="18283" marB="45707"/>
                </a:tc>
              </a:tr>
              <a:tr h="510222">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Able to ask difficult questions</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May not be easily forgiving</a:t>
                      </a:r>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Approachable</a:t>
                      </a:r>
                      <a:endParaRPr lang="en-US" sz="1000" dirty="0">
                        <a:solidFill>
                          <a:srgbClr val="050000"/>
                        </a:solidFill>
                        <a:latin typeface="Arial" pitchFamily="34" charset="0"/>
                        <a:cs typeface="Arial" pitchFamily="34" charset="0"/>
                      </a:endParaRPr>
                    </a:p>
                  </a:txBody>
                  <a:tcPr marT="18283" marB="45707"/>
                </a:tc>
                <a:tc>
                  <a:txBody>
                    <a:bodyPr/>
                    <a:lstStyle/>
                    <a:p>
                      <a:r>
                        <a:rPr lang="en-US" sz="1000" dirty="0" smtClean="0">
                          <a:solidFill>
                            <a:srgbClr val="050000"/>
                          </a:solidFill>
                          <a:latin typeface="Arial" pitchFamily="34" charset="0"/>
                          <a:cs typeface="Arial" pitchFamily="34" charset="0"/>
                        </a:rPr>
                        <a:t>Can be overly impressionable</a:t>
                      </a:r>
                      <a:endParaRPr lang="en-US" sz="1000" dirty="0">
                        <a:solidFill>
                          <a:srgbClr val="050000"/>
                        </a:solidFill>
                        <a:latin typeface="Arial" pitchFamily="34" charset="0"/>
                        <a:cs typeface="Arial" pitchFamily="34" charset="0"/>
                      </a:endParaRPr>
                    </a:p>
                  </a:txBody>
                  <a:tcPr marT="18283" marB="45707"/>
                </a:tc>
              </a:tr>
              <a:tr h="364135">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Watchful of important tasks</a:t>
                      </a:r>
                      <a:endParaRPr lang="en-US" sz="1000" dirty="0">
                        <a:solidFill>
                          <a:srgbClr val="050000"/>
                        </a:solidFill>
                        <a:latin typeface="Arial" pitchFamily="34" charset="0"/>
                        <a:cs typeface="Arial" pitchFamily="34" charset="0"/>
                      </a:endParaRPr>
                    </a:p>
                  </a:txBody>
                  <a:tcPr marT="18283"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p>
                      <a:endParaRPr lang="en-US" sz="1000" dirty="0">
                        <a:solidFill>
                          <a:srgbClr val="050000"/>
                        </a:solidFill>
                        <a:latin typeface="Arial" pitchFamily="34" charset="0"/>
                        <a:cs typeface="Arial" pitchFamily="34" charset="0"/>
                      </a:endParaRPr>
                    </a:p>
                  </a:txBody>
                  <a:tcPr marT="18283" marB="45707"/>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Transparent</a:t>
                      </a:r>
                      <a:endParaRPr lang="en-US" sz="1000" dirty="0">
                        <a:solidFill>
                          <a:srgbClr val="050000"/>
                        </a:solidFill>
                        <a:latin typeface="Arial" pitchFamily="34" charset="0"/>
                        <a:cs typeface="Arial" pitchFamily="34" charset="0"/>
                      </a:endParaRPr>
                    </a:p>
                  </a:txBody>
                  <a:tcPr marT="18283"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txBody>
                  <a:tcPr marT="18283" marB="45707"/>
                </a:tc>
              </a:tr>
            </a:tbl>
          </a:graphicData>
        </a:graphic>
      </p:graphicFrame>
      <p:sp>
        <p:nvSpPr>
          <p:cNvPr id="2" name="TextBox 1"/>
          <p:cNvSpPr txBox="1"/>
          <p:nvPr/>
        </p:nvSpPr>
        <p:spPr>
          <a:xfrm>
            <a:off x="0" y="436415"/>
            <a:ext cx="6858000" cy="430887"/>
          </a:xfrm>
          <a:prstGeom prst="rect">
            <a:avLst/>
          </a:prstGeom>
          <a:noFill/>
        </p:spPr>
        <p:txBody>
          <a:bodyPr wrap="square" rtlCol="0">
            <a:spAutoFit/>
          </a:bodyPr>
          <a:lstStyle/>
          <a:p>
            <a:r>
              <a:rPr lang="en-US" sz="2200" b="1" dirty="0" smtClean="0">
                <a:solidFill>
                  <a:schemeClr val="bg1"/>
                </a:solidFill>
              </a:rPr>
              <a:t>Natural Behavior Strengths and Struggles</a:t>
            </a:r>
            <a:endParaRPr lang="en-US" sz="2200" b="1" dirty="0">
              <a:solidFill>
                <a:schemeClr val="bg1"/>
              </a:solidFill>
            </a:endParaRPr>
          </a:p>
        </p:txBody>
      </p:sp>
    </p:spTree>
    <p:extLst>
      <p:ext uri="{BB962C8B-B14F-4D97-AF65-F5344CB8AC3E}">
        <p14:creationId xmlns:p14="http://schemas.microsoft.com/office/powerpoint/2010/main" val="1064457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5325064"/>
              </p:ext>
            </p:extLst>
          </p:nvPr>
        </p:nvGraphicFramePr>
        <p:xfrm>
          <a:off x="152400" y="1330325"/>
          <a:ext cx="6553200" cy="4665663"/>
        </p:xfrm>
        <a:graphic>
          <a:graphicData uri="http://schemas.openxmlformats.org/drawingml/2006/table">
            <a:tbl>
              <a:tblPr firstRow="1" bandRow="1">
                <a:tableStyleId>{073A0DAA-6AF3-43AB-8588-CEC1D06C72B9}</a:tableStyleId>
              </a:tblPr>
              <a:tblGrid>
                <a:gridCol w="1092200"/>
                <a:gridCol w="1092200"/>
                <a:gridCol w="1092200"/>
                <a:gridCol w="1092200"/>
                <a:gridCol w="1092200"/>
                <a:gridCol w="1092200"/>
              </a:tblGrid>
              <a:tr h="337411">
                <a:tc>
                  <a:txBody>
                    <a:bodyPr/>
                    <a:lstStyle/>
                    <a:p>
                      <a:r>
                        <a:rPr lang="en-US" sz="1000" dirty="0" smtClean="0">
                          <a:solidFill>
                            <a:schemeClr val="bg1"/>
                          </a:solidFill>
                          <a:latin typeface="Arial" pitchFamily="34" charset="0"/>
                          <a:cs typeface="Arial" pitchFamily="34" charset="0"/>
                        </a:rPr>
                        <a:t>Factor</a:t>
                      </a:r>
                      <a:endParaRPr lang="en-US" sz="1000" dirty="0">
                        <a:solidFill>
                          <a:schemeClr val="bg1"/>
                        </a:solidFill>
                        <a:latin typeface="Arial" pitchFamily="34" charset="0"/>
                        <a:cs typeface="Arial" pitchFamily="34" charset="0"/>
                      </a:endParaRPr>
                    </a:p>
                  </a:txBody>
                  <a:tcPr marT="45721" marB="45721" anchor="ctr">
                    <a:solidFill>
                      <a:srgbClr val="003366"/>
                    </a:solidFill>
                  </a:tcPr>
                </a:tc>
                <a:tc>
                  <a:txBody>
                    <a:bodyPr/>
                    <a:lstStyle/>
                    <a:p>
                      <a:r>
                        <a:rPr lang="en-US" sz="1000" dirty="0" smtClean="0">
                          <a:solidFill>
                            <a:schemeClr val="bg1"/>
                          </a:solidFill>
                          <a:latin typeface="Arial" pitchFamily="34" charset="0"/>
                          <a:cs typeface="Arial" pitchFamily="34" charset="0"/>
                        </a:rPr>
                        <a:t>Strength</a:t>
                      </a:r>
                      <a:endParaRPr lang="en-US" sz="1000" dirty="0">
                        <a:solidFill>
                          <a:schemeClr val="bg1"/>
                        </a:solidFill>
                        <a:latin typeface="Arial" pitchFamily="34" charset="0"/>
                        <a:cs typeface="Arial" pitchFamily="34" charset="0"/>
                      </a:endParaRPr>
                    </a:p>
                  </a:txBody>
                  <a:tcPr marT="45721" marB="45721" anchor="ctr">
                    <a:solidFill>
                      <a:srgbClr val="003366"/>
                    </a:solidFill>
                  </a:tcPr>
                </a:tc>
                <a:tc>
                  <a:txBody>
                    <a:bodyPr/>
                    <a:lstStyle/>
                    <a:p>
                      <a:r>
                        <a:rPr lang="en-US" sz="1000" dirty="0" smtClean="0">
                          <a:solidFill>
                            <a:schemeClr val="bg1"/>
                          </a:solidFill>
                          <a:latin typeface="Arial" pitchFamily="34" charset="0"/>
                          <a:cs typeface="Arial" pitchFamily="34" charset="0"/>
                        </a:rPr>
                        <a:t>Struggle</a:t>
                      </a:r>
                      <a:endParaRPr lang="en-US" sz="1000" dirty="0">
                        <a:solidFill>
                          <a:schemeClr val="bg1"/>
                        </a:solidFill>
                        <a:latin typeface="Arial" pitchFamily="34" charset="0"/>
                        <a:cs typeface="Arial" pitchFamily="34" charset="0"/>
                      </a:endParaRPr>
                    </a:p>
                  </a:txBody>
                  <a:tcPr marT="45721" marB="45721" anchor="ctr">
                    <a:solidFill>
                      <a:srgbClr val="003366"/>
                    </a:solidFill>
                  </a:tcPr>
                </a:tc>
                <a:tc>
                  <a:txBody>
                    <a:bodyPr/>
                    <a:lstStyle/>
                    <a:p>
                      <a:r>
                        <a:rPr lang="en-US" sz="1000" dirty="0" smtClean="0">
                          <a:solidFill>
                            <a:schemeClr val="bg1"/>
                          </a:solidFill>
                          <a:latin typeface="Arial" pitchFamily="34" charset="0"/>
                          <a:cs typeface="Arial" pitchFamily="34" charset="0"/>
                        </a:rPr>
                        <a:t>Factor</a:t>
                      </a:r>
                      <a:endParaRPr lang="en-US" sz="1000" dirty="0">
                        <a:solidFill>
                          <a:schemeClr val="bg1"/>
                        </a:solidFill>
                        <a:latin typeface="Arial" pitchFamily="34" charset="0"/>
                        <a:cs typeface="Arial" pitchFamily="34" charset="0"/>
                      </a:endParaRPr>
                    </a:p>
                  </a:txBody>
                  <a:tcPr marT="45721" marB="45721" anchor="ctr">
                    <a:solidFill>
                      <a:srgbClr val="003366"/>
                    </a:solidFill>
                  </a:tcPr>
                </a:tc>
                <a:tc>
                  <a:txBody>
                    <a:bodyPr/>
                    <a:lstStyle/>
                    <a:p>
                      <a:r>
                        <a:rPr lang="en-US" sz="1000" dirty="0" smtClean="0">
                          <a:solidFill>
                            <a:schemeClr val="bg1"/>
                          </a:solidFill>
                          <a:latin typeface="Arial" pitchFamily="34" charset="0"/>
                          <a:cs typeface="Arial" pitchFamily="34" charset="0"/>
                        </a:rPr>
                        <a:t>Strength</a:t>
                      </a:r>
                      <a:endParaRPr lang="en-US" sz="1000" dirty="0">
                        <a:solidFill>
                          <a:schemeClr val="bg1"/>
                        </a:solidFill>
                        <a:latin typeface="Arial" pitchFamily="34" charset="0"/>
                        <a:cs typeface="Arial" pitchFamily="34" charset="0"/>
                      </a:endParaRPr>
                    </a:p>
                  </a:txBody>
                  <a:tcPr marT="45721" marB="45721" anchor="ctr">
                    <a:solidFill>
                      <a:srgbClr val="003366"/>
                    </a:solidFill>
                  </a:tcPr>
                </a:tc>
                <a:tc>
                  <a:txBody>
                    <a:bodyPr/>
                    <a:lstStyle/>
                    <a:p>
                      <a:r>
                        <a:rPr lang="en-US" sz="1000" dirty="0" smtClean="0">
                          <a:solidFill>
                            <a:schemeClr val="bg1"/>
                          </a:solidFill>
                          <a:latin typeface="Arial" pitchFamily="34" charset="0"/>
                          <a:cs typeface="Arial" pitchFamily="34" charset="0"/>
                        </a:rPr>
                        <a:t>Struggle</a:t>
                      </a:r>
                      <a:endParaRPr lang="en-US" sz="1000" dirty="0">
                        <a:solidFill>
                          <a:schemeClr val="bg1"/>
                        </a:solidFill>
                        <a:latin typeface="Arial" pitchFamily="34" charset="0"/>
                        <a:cs typeface="Arial" pitchFamily="34" charset="0"/>
                      </a:endParaRPr>
                    </a:p>
                  </a:txBody>
                  <a:tcPr marT="45721" marB="45721" anchor="ctr">
                    <a:solidFill>
                      <a:srgbClr val="003366"/>
                    </a:solidFill>
                  </a:tcPr>
                </a:tc>
              </a:tr>
              <a:tr h="396248">
                <a:tc rowSpan="3">
                  <a:txBody>
                    <a:bodyPr/>
                    <a:lstStyle/>
                    <a:p>
                      <a:r>
                        <a:rPr lang="en-US" sz="1000" dirty="0" smtClean="0">
                          <a:solidFill>
                            <a:srgbClr val="050000"/>
                          </a:solidFill>
                          <a:latin typeface="Arial" pitchFamily="34" charset="0"/>
                          <a:cs typeface="Arial" pitchFamily="34" charset="0"/>
                        </a:rPr>
                        <a:t>Content</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Satisfied with the status quo</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Prone to be complacent</a:t>
                      </a:r>
                      <a:endParaRPr lang="en-US" sz="1000" dirty="0">
                        <a:solidFill>
                          <a:srgbClr val="050000"/>
                        </a:solidFill>
                        <a:latin typeface="Arial" pitchFamily="34" charset="0"/>
                        <a:cs typeface="Arial" pitchFamily="34" charset="0"/>
                      </a:endParaRPr>
                    </a:p>
                  </a:txBody>
                  <a:tcPr marT="45721" marB="45721"/>
                </a:tc>
                <a:tc rowSpan="3">
                  <a:txBody>
                    <a:bodyPr/>
                    <a:lstStyle/>
                    <a:p>
                      <a:r>
                        <a:rPr lang="en-US" sz="1000" dirty="0" smtClean="0">
                          <a:solidFill>
                            <a:srgbClr val="050000"/>
                          </a:solidFill>
                          <a:latin typeface="Arial" pitchFamily="34" charset="0"/>
                          <a:cs typeface="Arial" pitchFamily="34" charset="0"/>
                        </a:rPr>
                        <a:t>Pioneer</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Takes initiative</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May sacrifice a balanced life</a:t>
                      </a:r>
                      <a:endParaRPr lang="en-US" sz="1000" dirty="0">
                        <a:solidFill>
                          <a:srgbClr val="050000"/>
                        </a:solidFill>
                        <a:latin typeface="Arial" pitchFamily="34" charset="0"/>
                        <a:cs typeface="Arial" pitchFamily="34" charset="0"/>
                      </a:endParaRPr>
                    </a:p>
                  </a:txBody>
                  <a:tcPr marT="45721" marB="45721"/>
                </a:tc>
              </a:tr>
              <a:tr h="39624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Concentrates on balanced life</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May stay in comfort zone</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Goal driven</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Can be overly vigorous</a:t>
                      </a:r>
                      <a:endParaRPr lang="en-US" sz="1000" dirty="0">
                        <a:solidFill>
                          <a:srgbClr val="050000"/>
                        </a:solidFill>
                        <a:latin typeface="Arial" pitchFamily="34" charset="0"/>
                        <a:cs typeface="Arial" pitchFamily="34" charset="0"/>
                      </a:endParaRPr>
                    </a:p>
                  </a:txBody>
                  <a:tcPr marT="45721" marB="45721"/>
                </a:tc>
              </a:tr>
              <a:tr h="548652">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Creates a steady environment</a:t>
                      </a:r>
                      <a:endParaRPr lang="en-US" sz="1000" dirty="0">
                        <a:solidFill>
                          <a:srgbClr val="050000"/>
                        </a:solidFill>
                        <a:latin typeface="Arial" pitchFamily="34" charset="0"/>
                        <a:cs typeface="Arial" pitchFamily="34"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p>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Accepts challenges</a:t>
                      </a:r>
                      <a:endParaRPr lang="en-US" sz="1000" dirty="0">
                        <a:solidFill>
                          <a:srgbClr val="050000"/>
                        </a:solidFill>
                        <a:latin typeface="Arial" pitchFamily="34" charset="0"/>
                        <a:cs typeface="Arial" pitchFamily="34"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txBody>
                  <a:tcPr marT="45721" marB="45721"/>
                </a:tc>
              </a:tr>
              <a:tr h="548652">
                <a:tc rowSpan="3">
                  <a:txBody>
                    <a:bodyPr/>
                    <a:lstStyle/>
                    <a:p>
                      <a:r>
                        <a:rPr lang="en-US" sz="1000" u="none" strike="noStrike" kern="1200" baseline="0" dirty="0" smtClean="0">
                          <a:solidFill>
                            <a:srgbClr val="050000"/>
                          </a:solidFill>
                          <a:latin typeface="Arial" pitchFamily="34" charset="0"/>
                          <a:cs typeface="Arial" pitchFamily="34" charset="0"/>
                        </a:rPr>
                        <a:t>Cautious</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Plans initiatives carefully</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May miss opportunities</a:t>
                      </a:r>
                      <a:endParaRPr lang="en-US" sz="1000" dirty="0">
                        <a:solidFill>
                          <a:srgbClr val="050000"/>
                        </a:solidFill>
                        <a:latin typeface="Arial" pitchFamily="34" charset="0"/>
                        <a:cs typeface="Arial" pitchFamily="34" charset="0"/>
                      </a:endParaRPr>
                    </a:p>
                  </a:txBody>
                  <a:tcPr marT="45721" marB="45721"/>
                </a:tc>
                <a:tc rowSpan="3">
                  <a:txBody>
                    <a:bodyPr/>
                    <a:lstStyle/>
                    <a:p>
                      <a:r>
                        <a:rPr lang="en-US" sz="1000" u="none" strike="noStrike" kern="1200" baseline="0" dirty="0" smtClean="0">
                          <a:solidFill>
                            <a:srgbClr val="050000"/>
                          </a:solidFill>
                          <a:latin typeface="Arial" pitchFamily="34" charset="0"/>
                          <a:cs typeface="Arial" pitchFamily="34" charset="0"/>
                        </a:rPr>
                        <a:t>Risk-Taker</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Ventures into new areas</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May take unnecessary risks</a:t>
                      </a:r>
                      <a:endParaRPr lang="en-US" sz="1000" dirty="0">
                        <a:solidFill>
                          <a:srgbClr val="050000"/>
                        </a:solidFill>
                        <a:latin typeface="Arial" pitchFamily="34" charset="0"/>
                        <a:cs typeface="Arial" pitchFamily="34" charset="0"/>
                      </a:endParaRPr>
                    </a:p>
                  </a:txBody>
                  <a:tcPr marT="45721" marB="45721"/>
                </a:tc>
              </a:tr>
              <a:tr h="396248">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Sees potential dangers</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May be too hesitant</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Faces danger comfortably</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May not see the dangers</a:t>
                      </a:r>
                      <a:endParaRPr lang="en-US" sz="1000" dirty="0">
                        <a:solidFill>
                          <a:srgbClr val="050000"/>
                        </a:solidFill>
                        <a:latin typeface="Arial" pitchFamily="34" charset="0"/>
                        <a:cs typeface="Arial" pitchFamily="34" charset="0"/>
                      </a:endParaRPr>
                    </a:p>
                  </a:txBody>
                  <a:tcPr marT="45721" marB="45721"/>
                </a:tc>
              </a:tr>
              <a:tr h="396248">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Calculated decision-maker</a:t>
                      </a:r>
                      <a:endParaRPr lang="en-US" sz="1000" dirty="0">
                        <a:solidFill>
                          <a:srgbClr val="050000"/>
                        </a:solidFill>
                        <a:latin typeface="Arial" pitchFamily="34" charset="0"/>
                        <a:cs typeface="Arial" pitchFamily="34"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p>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Demonstrates courage</a:t>
                      </a:r>
                      <a:endParaRPr lang="en-US" sz="1000" dirty="0">
                        <a:solidFill>
                          <a:srgbClr val="050000"/>
                        </a:solidFill>
                        <a:latin typeface="Arial" pitchFamily="34" charset="0"/>
                        <a:cs typeface="Arial" pitchFamily="34"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txBody>
                  <a:tcPr marT="45721" marB="45721"/>
                </a:tc>
              </a:tr>
              <a:tr h="54865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Anchored</a:t>
                      </a:r>
                    </a:p>
                    <a:p>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Follows established procedures</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Can be hesitant to act on new ideas</a:t>
                      </a:r>
                      <a:endParaRPr lang="en-US" sz="1000" dirty="0">
                        <a:solidFill>
                          <a:srgbClr val="050000"/>
                        </a:solidFill>
                        <a:latin typeface="Arial" pitchFamily="34" charset="0"/>
                        <a:cs typeface="Arial" pitchFamily="34" charset="0"/>
                      </a:endParaRPr>
                    </a:p>
                  </a:txBody>
                  <a:tcPr marT="45721" marB="45721"/>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none" strike="noStrike" kern="1200" baseline="0" dirty="0" smtClean="0">
                          <a:solidFill>
                            <a:srgbClr val="050000"/>
                          </a:solidFill>
                          <a:latin typeface="Arial" pitchFamily="34" charset="0"/>
                          <a:cs typeface="Arial" pitchFamily="34" charset="0"/>
                        </a:rPr>
                        <a:t>Creative</a:t>
                      </a:r>
                      <a:endParaRPr lang="en-US" sz="1000" dirty="0" smtClean="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Open to unusual ideas</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Difficulty with following set procedures</a:t>
                      </a:r>
                      <a:endParaRPr lang="en-US" sz="1000" dirty="0">
                        <a:solidFill>
                          <a:srgbClr val="050000"/>
                        </a:solidFill>
                        <a:latin typeface="Arial" pitchFamily="34" charset="0"/>
                        <a:cs typeface="Arial" pitchFamily="34" charset="0"/>
                      </a:endParaRPr>
                    </a:p>
                  </a:txBody>
                  <a:tcPr marT="45721" marB="45721"/>
                </a:tc>
              </a:tr>
              <a:tr h="548652">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Operates using evidence</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May overly rely on proven procedures</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Imagines new possibilities</a:t>
                      </a:r>
                      <a:endParaRPr lang="en-US" sz="1000" dirty="0">
                        <a:solidFill>
                          <a:srgbClr val="050000"/>
                        </a:solidFill>
                        <a:latin typeface="Arial" pitchFamily="34" charset="0"/>
                        <a:cs typeface="Arial" pitchFamily="34" charset="0"/>
                      </a:endParaRPr>
                    </a:p>
                  </a:txBody>
                  <a:tcPr marT="45721" marB="45721"/>
                </a:tc>
                <a:tc>
                  <a:txBody>
                    <a:bodyPr/>
                    <a:lstStyle/>
                    <a:p>
                      <a:r>
                        <a:rPr lang="en-US" sz="1000" dirty="0" smtClean="0">
                          <a:solidFill>
                            <a:srgbClr val="050000"/>
                          </a:solidFill>
                          <a:latin typeface="Arial" pitchFamily="34" charset="0"/>
                          <a:cs typeface="Arial" pitchFamily="34" charset="0"/>
                        </a:rPr>
                        <a:t>May fail to make ideas concrete</a:t>
                      </a:r>
                      <a:endParaRPr lang="en-US" sz="1000" dirty="0">
                        <a:solidFill>
                          <a:srgbClr val="050000"/>
                        </a:solidFill>
                        <a:latin typeface="Arial" pitchFamily="34" charset="0"/>
                        <a:cs typeface="Arial" pitchFamily="34" charset="0"/>
                      </a:endParaRPr>
                    </a:p>
                  </a:txBody>
                  <a:tcPr marT="45721" marB="45721"/>
                </a:tc>
              </a:tr>
              <a:tr h="548652">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Handles tangible issues well</a:t>
                      </a:r>
                      <a:endParaRPr lang="en-US" sz="1000" dirty="0">
                        <a:solidFill>
                          <a:srgbClr val="050000"/>
                        </a:solidFill>
                        <a:latin typeface="Arial" pitchFamily="34" charset="0"/>
                        <a:cs typeface="Arial" pitchFamily="34"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p>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Highly curious</a:t>
                      </a:r>
                      <a:endParaRPr lang="en-US" sz="1000" dirty="0">
                        <a:solidFill>
                          <a:srgbClr val="050000"/>
                        </a:solidFill>
                        <a:latin typeface="Arial" pitchFamily="34" charset="0"/>
                        <a:cs typeface="Arial" pitchFamily="34"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N/A</a:t>
                      </a:r>
                    </a:p>
                  </a:txBody>
                  <a:tcPr marT="45721" marB="45721"/>
                </a:tc>
              </a:tr>
            </a:tbl>
          </a:graphicData>
        </a:graphic>
      </p:graphicFrame>
      <p:sp>
        <p:nvSpPr>
          <p:cNvPr id="5" name="TextBox 4"/>
          <p:cNvSpPr txBox="1"/>
          <p:nvPr/>
        </p:nvSpPr>
        <p:spPr>
          <a:xfrm>
            <a:off x="-8744" y="457200"/>
            <a:ext cx="6858000" cy="461665"/>
          </a:xfrm>
          <a:prstGeom prst="rect">
            <a:avLst/>
          </a:prstGeom>
          <a:noFill/>
        </p:spPr>
        <p:txBody>
          <a:bodyPr wrap="square" rtlCol="0">
            <a:spAutoFit/>
          </a:bodyPr>
          <a:lstStyle/>
          <a:p>
            <a:r>
              <a:rPr lang="en-US" sz="2400" b="1" dirty="0" smtClean="0">
                <a:solidFill>
                  <a:schemeClr val="bg1"/>
                </a:solidFill>
              </a:rPr>
              <a:t>Natural Behavior Strengths and Struggles</a:t>
            </a:r>
            <a:endParaRPr lang="en-US" sz="2400" b="1" dirty="0">
              <a:solidFill>
                <a:schemeClr val="bg1"/>
              </a:solidFill>
            </a:endParaRPr>
          </a:p>
        </p:txBody>
      </p:sp>
    </p:spTree>
    <p:extLst>
      <p:ext uri="{BB962C8B-B14F-4D97-AF65-F5344CB8AC3E}">
        <p14:creationId xmlns:p14="http://schemas.microsoft.com/office/powerpoint/2010/main" val="3213427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53713086"/>
              </p:ext>
            </p:extLst>
          </p:nvPr>
        </p:nvGraphicFramePr>
        <p:xfrm>
          <a:off x="152400" y="1371600"/>
          <a:ext cx="6553200" cy="6552652"/>
        </p:xfrm>
        <a:graphic>
          <a:graphicData uri="http://schemas.openxmlformats.org/drawingml/2006/table">
            <a:tbl>
              <a:tblPr firstRow="1" bandRow="1">
                <a:tableStyleId>{073A0DAA-6AF3-43AB-8588-CEC1D06C72B9}</a:tableStyleId>
              </a:tblPr>
              <a:tblGrid>
                <a:gridCol w="1066800"/>
                <a:gridCol w="2209800"/>
                <a:gridCol w="1066800"/>
                <a:gridCol w="2209800"/>
              </a:tblGrid>
              <a:tr h="118963">
                <a:tc>
                  <a:txBody>
                    <a:bodyPr/>
                    <a:lstStyle/>
                    <a:p>
                      <a:pPr algn="l"/>
                      <a:r>
                        <a:rPr lang="en-US" sz="1000" dirty="0" smtClean="0">
                          <a:solidFill>
                            <a:schemeClr val="bg1"/>
                          </a:solidFill>
                          <a:latin typeface="Arial" pitchFamily="34" charset="0"/>
                          <a:cs typeface="Arial" pitchFamily="34" charset="0"/>
                        </a:rPr>
                        <a:t>Factor</a:t>
                      </a:r>
                      <a:endParaRPr lang="en-US" sz="1000" dirty="0">
                        <a:solidFill>
                          <a:schemeClr val="bg1"/>
                        </a:solidFill>
                        <a:latin typeface="Arial" pitchFamily="34" charset="0"/>
                        <a:cs typeface="Arial" pitchFamily="34" charset="0"/>
                      </a:endParaRPr>
                    </a:p>
                  </a:txBody>
                  <a:tcPr marT="45716" marB="45716" anchor="ctr">
                    <a:solidFill>
                      <a:srgbClr val="002060"/>
                    </a:solidFill>
                  </a:tcPr>
                </a:tc>
                <a:tc>
                  <a:txBody>
                    <a:bodyPr/>
                    <a:lstStyle/>
                    <a:p>
                      <a:pPr algn="l"/>
                      <a:r>
                        <a:rPr lang="en-US" sz="1000" dirty="0" smtClean="0">
                          <a:solidFill>
                            <a:schemeClr val="bg1"/>
                          </a:solidFill>
                          <a:latin typeface="Arial" pitchFamily="34" charset="0"/>
                          <a:cs typeface="Arial" pitchFamily="34" charset="0"/>
                        </a:rPr>
                        <a:t>Performance</a:t>
                      </a:r>
                      <a:r>
                        <a:rPr lang="en-US" sz="1000" baseline="0" dirty="0" smtClean="0">
                          <a:solidFill>
                            <a:schemeClr val="bg1"/>
                          </a:solidFill>
                          <a:latin typeface="Arial" pitchFamily="34" charset="0"/>
                          <a:cs typeface="Arial" pitchFamily="34" charset="0"/>
                        </a:rPr>
                        <a:t> Environment Keys</a:t>
                      </a:r>
                      <a:endParaRPr lang="en-US" sz="1000" dirty="0">
                        <a:solidFill>
                          <a:schemeClr val="bg1"/>
                        </a:solidFill>
                        <a:latin typeface="Arial" pitchFamily="34" charset="0"/>
                        <a:cs typeface="Arial" pitchFamily="34" charset="0"/>
                      </a:endParaRPr>
                    </a:p>
                  </a:txBody>
                  <a:tcPr marT="45716" marB="45716" anchor="ctr">
                    <a:solidFill>
                      <a:srgbClr val="002060"/>
                    </a:solidFill>
                  </a:tcPr>
                </a:tc>
                <a:tc>
                  <a:txBody>
                    <a:bodyPr/>
                    <a:lstStyle/>
                    <a:p>
                      <a:pPr algn="l"/>
                      <a:r>
                        <a:rPr lang="en-US" sz="1000" dirty="0" smtClean="0">
                          <a:solidFill>
                            <a:schemeClr val="bg1"/>
                          </a:solidFill>
                          <a:latin typeface="Arial" pitchFamily="34" charset="0"/>
                          <a:cs typeface="Arial" pitchFamily="34" charset="0"/>
                        </a:rPr>
                        <a:t>Factor</a:t>
                      </a:r>
                      <a:endParaRPr lang="en-US" sz="1000" dirty="0">
                        <a:solidFill>
                          <a:schemeClr val="bg1"/>
                        </a:solidFill>
                        <a:latin typeface="Arial" pitchFamily="34" charset="0"/>
                        <a:cs typeface="Arial" pitchFamily="34" charset="0"/>
                      </a:endParaRPr>
                    </a:p>
                  </a:txBody>
                  <a:tcPr marT="45716" marB="45716" anchor="ctr">
                    <a:solidFill>
                      <a:srgbClr val="002060"/>
                    </a:solidFill>
                  </a:tcPr>
                </a:tc>
                <a:tc>
                  <a:txBody>
                    <a:bodyPr/>
                    <a:lstStyle/>
                    <a:p>
                      <a:pPr algn="l"/>
                      <a:r>
                        <a:rPr lang="en-US" sz="1000" dirty="0" smtClean="0">
                          <a:solidFill>
                            <a:schemeClr val="bg1"/>
                          </a:solidFill>
                          <a:latin typeface="Arial" pitchFamily="34" charset="0"/>
                          <a:cs typeface="Arial" pitchFamily="34" charset="0"/>
                        </a:rPr>
                        <a:t>Performance</a:t>
                      </a:r>
                      <a:r>
                        <a:rPr lang="en-US" sz="1000" baseline="0" dirty="0" smtClean="0">
                          <a:solidFill>
                            <a:schemeClr val="bg1"/>
                          </a:solidFill>
                          <a:latin typeface="Arial" pitchFamily="34" charset="0"/>
                          <a:cs typeface="Arial" pitchFamily="34" charset="0"/>
                        </a:rPr>
                        <a:t> Environment Keys</a:t>
                      </a:r>
                      <a:endParaRPr lang="en-US" sz="1000" dirty="0">
                        <a:solidFill>
                          <a:schemeClr val="bg1"/>
                        </a:solidFill>
                        <a:latin typeface="Arial" pitchFamily="34" charset="0"/>
                        <a:cs typeface="Arial" pitchFamily="34" charset="0"/>
                      </a:endParaRPr>
                    </a:p>
                  </a:txBody>
                  <a:tcPr marT="45716" marB="45716" anchor="ctr">
                    <a:solidFill>
                      <a:srgbClr val="002060"/>
                    </a:solidFill>
                  </a:tcPr>
                </a:tc>
              </a:tr>
              <a:tr h="420588">
                <a:tc rowSpan="3">
                  <a:txBody>
                    <a:bodyPr/>
                    <a:lstStyle/>
                    <a:p>
                      <a:r>
                        <a:rPr lang="en-US" sz="1000" u="none" strike="noStrike" kern="1200" baseline="0" dirty="0" smtClean="0">
                          <a:solidFill>
                            <a:srgbClr val="050000"/>
                          </a:solidFill>
                          <a:latin typeface="Arial" pitchFamily="34" charset="0"/>
                          <a:cs typeface="Arial" pitchFamily="34" charset="0"/>
                        </a:rPr>
                        <a:t>Cooperative</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Create a relaxed environment</a:t>
                      </a:r>
                      <a:endParaRPr lang="en-US" sz="1000" dirty="0">
                        <a:solidFill>
                          <a:srgbClr val="050000"/>
                        </a:solidFill>
                        <a:latin typeface="Arial" pitchFamily="34" charset="0"/>
                        <a:cs typeface="Arial" pitchFamily="34" charset="0"/>
                      </a:endParaRPr>
                    </a:p>
                  </a:txBody>
                  <a:tcPr marT="45716" marB="45716"/>
                </a:tc>
                <a:tc rowSpan="3">
                  <a:txBody>
                    <a:bodyPr/>
                    <a:lstStyle/>
                    <a:p>
                      <a:r>
                        <a:rPr lang="en-US" sz="1000" u="none" strike="noStrike" kern="1200" baseline="0" dirty="0" smtClean="0">
                          <a:solidFill>
                            <a:srgbClr val="050000"/>
                          </a:solidFill>
                          <a:latin typeface="Arial" pitchFamily="34" charset="0"/>
                          <a:cs typeface="Arial" pitchFamily="34" charset="0"/>
                        </a:rPr>
                        <a:t>Take Charge</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Offer up options &amp; recommendations for a decision </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a:p>
                  </a:txBody>
                  <a:tcPr/>
                </a:tc>
                <a:tc>
                  <a:txBody>
                    <a:bodyPr/>
                    <a:lstStyle/>
                    <a:p>
                      <a:r>
                        <a:rPr lang="en-US" sz="1000" dirty="0" smtClean="0">
                          <a:solidFill>
                            <a:srgbClr val="050000"/>
                          </a:solidFill>
                          <a:latin typeface="Arial" pitchFamily="34" charset="0"/>
                          <a:cs typeface="Arial" pitchFamily="34" charset="0"/>
                        </a:rPr>
                        <a:t>Allow me to collaborate and provide input</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a:p>
                  </a:txBody>
                  <a:tcPr/>
                </a:tc>
                <a:tc>
                  <a:txBody>
                    <a:bodyPr/>
                    <a:lstStyle/>
                    <a:p>
                      <a:r>
                        <a:rPr lang="en-US" sz="1000" dirty="0" smtClean="0">
                          <a:solidFill>
                            <a:srgbClr val="050000"/>
                          </a:solidFill>
                          <a:latin typeface="Arial" pitchFamily="34" charset="0"/>
                          <a:cs typeface="Arial" pitchFamily="34" charset="0"/>
                        </a:rPr>
                        <a:t>Give me direct answers, get to the point</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a:p>
                  </a:txBody>
                  <a:tcPr/>
                </a:tc>
                <a:tc>
                  <a:txBody>
                    <a:bodyPr/>
                    <a:lstStyle/>
                    <a:p>
                      <a:r>
                        <a:rPr lang="en-US" sz="1000" dirty="0" smtClean="0">
                          <a:solidFill>
                            <a:srgbClr val="050000"/>
                          </a:solidFill>
                          <a:latin typeface="Arial" pitchFamily="34" charset="0"/>
                          <a:cs typeface="Arial" pitchFamily="34" charset="0"/>
                        </a:rPr>
                        <a:t>Demonstrate that you are actively listening</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a:p>
                  </a:txBody>
                  <a:tcPr/>
                </a:tc>
                <a:tc>
                  <a:txBody>
                    <a:bodyPr/>
                    <a:lstStyle/>
                    <a:p>
                      <a:r>
                        <a:rPr lang="en-US" sz="1000" dirty="0" smtClean="0">
                          <a:solidFill>
                            <a:srgbClr val="050000"/>
                          </a:solidFill>
                          <a:latin typeface="Arial" pitchFamily="34" charset="0"/>
                          <a:cs typeface="Arial" pitchFamily="34" charset="0"/>
                        </a:rPr>
                        <a:t>Show the results and outcomes</a:t>
                      </a:r>
                      <a:endParaRPr lang="en-US" sz="1000" dirty="0">
                        <a:solidFill>
                          <a:srgbClr val="050000"/>
                        </a:solidFill>
                        <a:latin typeface="Arial" pitchFamily="34" charset="0"/>
                        <a:cs typeface="Arial" pitchFamily="34" charset="0"/>
                      </a:endParaRPr>
                    </a:p>
                  </a:txBody>
                  <a:tcPr marT="45716" marB="45716"/>
                </a:tc>
              </a:tr>
              <a:tr h="420588">
                <a:tc rowSpan="3">
                  <a:txBody>
                    <a:bodyPr/>
                    <a:lstStyle/>
                    <a:p>
                      <a:r>
                        <a:rPr lang="en-US" sz="1000" dirty="0" smtClean="0">
                          <a:solidFill>
                            <a:srgbClr val="050000"/>
                          </a:solidFill>
                          <a:latin typeface="Arial" pitchFamily="34" charset="0"/>
                          <a:cs typeface="Arial" pitchFamily="34" charset="0"/>
                        </a:rPr>
                        <a:t>Reserved</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Honor my need to reflect and think</a:t>
                      </a:r>
                      <a:endParaRPr lang="en-US" sz="1000" dirty="0">
                        <a:solidFill>
                          <a:srgbClr val="050000"/>
                        </a:solidFill>
                        <a:latin typeface="Arial" pitchFamily="34" charset="0"/>
                        <a:cs typeface="Arial" pitchFamily="34" charset="0"/>
                      </a:endParaRPr>
                    </a:p>
                  </a:txBody>
                  <a:tcPr marT="45716" marB="45716"/>
                </a:tc>
                <a:tc rowSpan="3">
                  <a:txBody>
                    <a:bodyPr/>
                    <a:lstStyle/>
                    <a:p>
                      <a:r>
                        <a:rPr lang="en-US" sz="1000" u="none" strike="noStrike" kern="1200" baseline="0" dirty="0" smtClean="0">
                          <a:solidFill>
                            <a:srgbClr val="050000"/>
                          </a:solidFill>
                          <a:latin typeface="Arial" pitchFamily="34" charset="0"/>
                          <a:cs typeface="Arial" pitchFamily="34" charset="0"/>
                        </a:rPr>
                        <a:t>Outgoing</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Remember my need for fun and/or excitement</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Allow me time to process my response</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Invest time in building our relationship</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Present me with the facts, minimize your emotions</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Tell me who is involved</a:t>
                      </a:r>
                      <a:endParaRPr lang="en-US" sz="1000" dirty="0">
                        <a:solidFill>
                          <a:srgbClr val="050000"/>
                        </a:solidFill>
                        <a:latin typeface="Arial" pitchFamily="34" charset="0"/>
                        <a:cs typeface="Arial" pitchFamily="34" charset="0"/>
                      </a:endParaRPr>
                    </a:p>
                  </a:txBody>
                  <a:tcPr marT="45716" marB="45716"/>
                </a:tc>
              </a:tr>
              <a:tr h="420588">
                <a:tc rowSpan="3">
                  <a:txBody>
                    <a:bodyPr/>
                    <a:lstStyle/>
                    <a:p>
                      <a:r>
                        <a:rPr lang="en-US" sz="1000" dirty="0" smtClean="0">
                          <a:solidFill>
                            <a:srgbClr val="050000"/>
                          </a:solidFill>
                          <a:latin typeface="Arial" pitchFamily="34" charset="0"/>
                          <a:cs typeface="Arial" pitchFamily="34" charset="0"/>
                        </a:rPr>
                        <a:t>Fast-Paced</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Anticipate my immediate responses and quick fixes</a:t>
                      </a:r>
                      <a:endParaRPr lang="en-US" sz="1000" dirty="0">
                        <a:solidFill>
                          <a:srgbClr val="050000"/>
                        </a:solidFill>
                        <a:latin typeface="Arial" pitchFamily="34" charset="0"/>
                        <a:cs typeface="Arial" pitchFamily="34" charset="0"/>
                      </a:endParaRPr>
                    </a:p>
                  </a:txBody>
                  <a:tcPr marT="45716" marB="45716"/>
                </a:tc>
                <a:tc rowSpan="3">
                  <a:txBody>
                    <a:bodyPr/>
                    <a:lstStyle/>
                    <a:p>
                      <a:r>
                        <a:rPr lang="en-US" sz="1000" dirty="0" smtClean="0">
                          <a:solidFill>
                            <a:srgbClr val="050000"/>
                          </a:solidFill>
                          <a:latin typeface="Arial" pitchFamily="34" charset="0"/>
                          <a:cs typeface="Arial" pitchFamily="34" charset="0"/>
                        </a:rPr>
                        <a:t>Patient</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Remember my need to avoid conflict</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Speak/move at a quick pace</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Soften your tone of communication</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Use summaries, bullets, and key points</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Present me with information, plus your feelings</a:t>
                      </a:r>
                      <a:endParaRPr lang="en-US" sz="1000" dirty="0">
                        <a:solidFill>
                          <a:srgbClr val="050000"/>
                        </a:solidFill>
                        <a:latin typeface="Arial" pitchFamily="34" charset="0"/>
                        <a:cs typeface="Arial" pitchFamily="34" charset="0"/>
                      </a:endParaRPr>
                    </a:p>
                  </a:txBody>
                  <a:tcPr marT="45716" marB="45716"/>
                </a:tc>
              </a:tr>
              <a:tr h="420588">
                <a:tc rowSpan="3">
                  <a:txBody>
                    <a:bodyPr/>
                    <a:lstStyle/>
                    <a:p>
                      <a:r>
                        <a:rPr lang="en-US" sz="1000" u="none" strike="noStrike" kern="1200" baseline="0" dirty="0" smtClean="0">
                          <a:solidFill>
                            <a:srgbClr val="050000"/>
                          </a:solidFill>
                          <a:latin typeface="Arial" pitchFamily="34" charset="0"/>
                          <a:cs typeface="Arial" pitchFamily="34" charset="0"/>
                        </a:rPr>
                        <a:t>Spontaneous</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Allow me plenty of freedom</a:t>
                      </a:r>
                      <a:endParaRPr lang="en-US" sz="1000" dirty="0">
                        <a:solidFill>
                          <a:srgbClr val="050000"/>
                        </a:solidFill>
                        <a:latin typeface="Arial" pitchFamily="34" charset="0"/>
                        <a:cs typeface="Arial" pitchFamily="34" charset="0"/>
                      </a:endParaRPr>
                    </a:p>
                  </a:txBody>
                  <a:tcPr marT="45716" marB="45716"/>
                </a:tc>
                <a:tc rowSpan="3">
                  <a:txBody>
                    <a:bodyPr/>
                    <a:lstStyle/>
                    <a:p>
                      <a:r>
                        <a:rPr lang="en-US" sz="1000" u="none" strike="noStrike" kern="1200" baseline="0" dirty="0" smtClean="0">
                          <a:solidFill>
                            <a:srgbClr val="050000"/>
                          </a:solidFill>
                          <a:latin typeface="Arial" pitchFamily="34" charset="0"/>
                          <a:cs typeface="Arial" pitchFamily="34" charset="0"/>
                        </a:rPr>
                        <a:t>Planned</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Consider my need for accuracy and detail</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Use graphics and verbal communications</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Honor my need for structure, schedules and rules</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Resist the temptation to prematurely edit my ideas</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Remember my need to be thorough and prepare</a:t>
                      </a:r>
                      <a:endParaRPr lang="en-US" sz="1000" dirty="0">
                        <a:solidFill>
                          <a:srgbClr val="050000"/>
                        </a:solidFill>
                        <a:latin typeface="Arial" pitchFamily="34" charset="0"/>
                        <a:cs typeface="Arial" pitchFamily="34" charset="0"/>
                      </a:endParaRPr>
                    </a:p>
                  </a:txBody>
                  <a:tcPr marT="45716" marB="45716"/>
                </a:tc>
              </a:tr>
              <a:tr h="420588">
                <a:tc rowSpan="3">
                  <a:txBody>
                    <a:bodyPr/>
                    <a:lstStyle/>
                    <a:p>
                      <a:r>
                        <a:rPr lang="en-US" sz="1000" u="none" strike="noStrike" kern="1200" baseline="0" dirty="0" smtClean="0">
                          <a:solidFill>
                            <a:srgbClr val="050000"/>
                          </a:solidFill>
                          <a:latin typeface="Arial" pitchFamily="34" charset="0"/>
                          <a:cs typeface="Arial" pitchFamily="34" charset="0"/>
                        </a:rPr>
                        <a:t>Skeptical</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Expect me to ask for the logic and key points</a:t>
                      </a:r>
                      <a:endParaRPr lang="en-US" sz="1000" dirty="0">
                        <a:solidFill>
                          <a:srgbClr val="050000"/>
                        </a:solidFill>
                        <a:latin typeface="Arial" pitchFamily="34" charset="0"/>
                        <a:cs typeface="Arial" pitchFamily="34" charset="0"/>
                      </a:endParaRPr>
                    </a:p>
                  </a:txBody>
                  <a:tcPr marT="45716" marB="45716"/>
                </a:tc>
                <a:tc rowSpan="3">
                  <a:txBody>
                    <a:bodyPr/>
                    <a:lstStyle/>
                    <a:p>
                      <a:r>
                        <a:rPr lang="en-US" sz="1000" u="none" strike="noStrike" kern="1200" baseline="0" dirty="0" smtClean="0">
                          <a:solidFill>
                            <a:srgbClr val="050000"/>
                          </a:solidFill>
                          <a:latin typeface="Arial" pitchFamily="34" charset="0"/>
                          <a:cs typeface="Arial" pitchFamily="34" charset="0"/>
                        </a:rPr>
                        <a:t>Trusting</a:t>
                      </a:r>
                      <a:endParaRPr lang="en-US" sz="1000" dirty="0">
                        <a:solidFill>
                          <a:srgbClr val="050000"/>
                        </a:solidFill>
                        <a:latin typeface="Arial" pitchFamily="34" charset="0"/>
                        <a:cs typeface="Arial" pitchFamily="34" charset="0"/>
                      </a:endParaRPr>
                    </a:p>
                  </a:txBody>
                  <a:tcPr marT="45716" marB="45716"/>
                </a:tc>
                <a:tc>
                  <a:txBody>
                    <a:bodyPr/>
                    <a:lstStyle/>
                    <a:p>
                      <a:r>
                        <a:rPr lang="en-US" sz="1000" dirty="0" smtClean="0">
                          <a:solidFill>
                            <a:srgbClr val="050000"/>
                          </a:solidFill>
                          <a:latin typeface="Arial" pitchFamily="34" charset="0"/>
                          <a:cs typeface="Arial" pitchFamily="34" charset="0"/>
                        </a:rPr>
                        <a:t>Remember my desire to be included</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Remember my need to do analysis</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sz="1000"/>
                    </a:p>
                  </a:txBody>
                  <a:tcPr/>
                </a:tc>
                <a:tc>
                  <a:txBody>
                    <a:bodyPr/>
                    <a:lstStyle/>
                    <a:p>
                      <a:r>
                        <a:rPr lang="en-US" sz="1000" dirty="0" smtClean="0">
                          <a:solidFill>
                            <a:srgbClr val="050000"/>
                          </a:solidFill>
                          <a:latin typeface="Arial" pitchFamily="34" charset="0"/>
                          <a:cs typeface="Arial" pitchFamily="34" charset="0"/>
                        </a:rPr>
                        <a:t>Keep the conversation with me friendly</a:t>
                      </a:r>
                      <a:endParaRPr lang="en-US" sz="1000" dirty="0">
                        <a:solidFill>
                          <a:srgbClr val="050000"/>
                        </a:solidFill>
                        <a:latin typeface="Arial" pitchFamily="34" charset="0"/>
                        <a:cs typeface="Arial" pitchFamily="34" charset="0"/>
                      </a:endParaRPr>
                    </a:p>
                  </a:txBody>
                  <a:tcPr marT="45716" marB="45716"/>
                </a:tc>
              </a:tr>
              <a:tr h="420588">
                <a:tc vMerge="1">
                  <a:txBody>
                    <a:bodyPr/>
                    <a:lstStyle/>
                    <a:p>
                      <a:endParaRPr lang="en-US" dirty="0"/>
                    </a:p>
                  </a:txBody>
                  <a:tcPr/>
                </a:tc>
                <a:tc>
                  <a:txBody>
                    <a:bodyPr/>
                    <a:lstStyle/>
                    <a:p>
                      <a:r>
                        <a:rPr lang="en-US" sz="1000" dirty="0" smtClean="0">
                          <a:solidFill>
                            <a:srgbClr val="050000"/>
                          </a:solidFill>
                          <a:latin typeface="Arial" pitchFamily="34" charset="0"/>
                          <a:cs typeface="Arial" pitchFamily="34" charset="0"/>
                        </a:rPr>
                        <a:t>Allow me time to think matters through</a:t>
                      </a:r>
                      <a:endParaRPr lang="en-US" sz="1000" dirty="0">
                        <a:solidFill>
                          <a:srgbClr val="050000"/>
                        </a:solidFill>
                        <a:latin typeface="Arial" pitchFamily="34" charset="0"/>
                        <a:cs typeface="Arial" pitchFamily="34" charset="0"/>
                      </a:endParaRPr>
                    </a:p>
                  </a:txBody>
                  <a:tcPr marT="45716" marB="45716"/>
                </a:tc>
                <a:tc vMerge="1">
                  <a:txBody>
                    <a:bodyPr/>
                    <a:lstStyle/>
                    <a:p>
                      <a:endParaRPr lang="en-US" sz="1000" dirty="0"/>
                    </a:p>
                  </a:txBody>
                  <a:tcPr/>
                </a:tc>
                <a:tc>
                  <a:txBody>
                    <a:bodyPr/>
                    <a:lstStyle/>
                    <a:p>
                      <a:r>
                        <a:rPr lang="en-US" sz="1000" dirty="0" smtClean="0">
                          <a:solidFill>
                            <a:srgbClr val="050000"/>
                          </a:solidFill>
                          <a:latin typeface="Arial" pitchFamily="34" charset="0"/>
                          <a:cs typeface="Arial" pitchFamily="34" charset="0"/>
                        </a:rPr>
                        <a:t>Expect/encourage my thoughts out loud</a:t>
                      </a:r>
                      <a:endParaRPr lang="en-US" sz="1000" dirty="0">
                        <a:solidFill>
                          <a:srgbClr val="050000"/>
                        </a:solidFill>
                        <a:latin typeface="Arial" pitchFamily="34" charset="0"/>
                        <a:cs typeface="Arial" pitchFamily="34" charset="0"/>
                      </a:endParaRPr>
                    </a:p>
                  </a:txBody>
                  <a:tcPr marT="45716" marB="45716"/>
                </a:tc>
              </a:tr>
            </a:tbl>
          </a:graphicData>
        </a:graphic>
      </p:graphicFrame>
      <p:sp>
        <p:nvSpPr>
          <p:cNvPr id="4" name="TextBox 3"/>
          <p:cNvSpPr txBox="1"/>
          <p:nvPr/>
        </p:nvSpPr>
        <p:spPr>
          <a:xfrm>
            <a:off x="0" y="447518"/>
            <a:ext cx="6858000" cy="461665"/>
          </a:xfrm>
          <a:prstGeom prst="rect">
            <a:avLst/>
          </a:prstGeom>
          <a:noFill/>
        </p:spPr>
        <p:txBody>
          <a:bodyPr wrap="square" rtlCol="0">
            <a:spAutoFit/>
          </a:bodyPr>
          <a:lstStyle/>
          <a:p>
            <a:r>
              <a:rPr lang="en-US" sz="2400" b="1" dirty="0" smtClean="0">
                <a:solidFill>
                  <a:schemeClr val="bg1"/>
                </a:solidFill>
              </a:rPr>
              <a:t>Natural Behavior Strengths and Struggles</a:t>
            </a:r>
            <a:endParaRPr lang="en-US" sz="2400" b="1" dirty="0">
              <a:solidFill>
                <a:schemeClr val="bg1"/>
              </a:solidFill>
            </a:endParaRPr>
          </a:p>
        </p:txBody>
      </p:sp>
    </p:spTree>
    <p:extLst>
      <p:ext uri="{BB962C8B-B14F-4D97-AF65-F5344CB8AC3E}">
        <p14:creationId xmlns:p14="http://schemas.microsoft.com/office/powerpoint/2010/main" val="806401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21881195"/>
              </p:ext>
            </p:extLst>
          </p:nvPr>
        </p:nvGraphicFramePr>
        <p:xfrm>
          <a:off x="152400" y="1527175"/>
          <a:ext cx="6553200" cy="4284663"/>
        </p:xfrm>
        <a:graphic>
          <a:graphicData uri="http://schemas.openxmlformats.org/drawingml/2006/table">
            <a:tbl>
              <a:tblPr firstRow="1" bandRow="1">
                <a:tableStyleId>{073A0DAA-6AF3-43AB-8588-CEC1D06C72B9}</a:tableStyleId>
              </a:tblPr>
              <a:tblGrid>
                <a:gridCol w="1066800"/>
                <a:gridCol w="2209800"/>
                <a:gridCol w="1066800"/>
                <a:gridCol w="2209800"/>
              </a:tblGrid>
              <a:tr h="418307">
                <a:tc>
                  <a:txBody>
                    <a:bodyPr/>
                    <a:lstStyle/>
                    <a:p>
                      <a:pPr algn="l"/>
                      <a:r>
                        <a:rPr lang="en-US" sz="1000" dirty="0" smtClean="0">
                          <a:solidFill>
                            <a:schemeClr val="bg1"/>
                          </a:solidFill>
                          <a:latin typeface="Arial" pitchFamily="34" charset="0"/>
                          <a:cs typeface="Arial" pitchFamily="34" charset="0"/>
                        </a:rPr>
                        <a:t>Factor</a:t>
                      </a:r>
                      <a:endParaRPr lang="en-US" sz="1000" dirty="0">
                        <a:solidFill>
                          <a:schemeClr val="bg1"/>
                        </a:solidFill>
                        <a:latin typeface="Arial" pitchFamily="34" charset="0"/>
                        <a:cs typeface="Arial" pitchFamily="34" charset="0"/>
                      </a:endParaRPr>
                    </a:p>
                  </a:txBody>
                  <a:tcPr marT="45721" marB="45721" anchor="ctr">
                    <a:solidFill>
                      <a:srgbClr val="002060"/>
                    </a:solidFill>
                  </a:tcPr>
                </a:tc>
                <a:tc>
                  <a:txBody>
                    <a:bodyPr/>
                    <a:lstStyle/>
                    <a:p>
                      <a:pPr algn="l"/>
                      <a:r>
                        <a:rPr lang="en-US" sz="1000" dirty="0" smtClean="0">
                          <a:solidFill>
                            <a:schemeClr val="bg1"/>
                          </a:solidFill>
                          <a:latin typeface="Arial" pitchFamily="34" charset="0"/>
                          <a:cs typeface="Arial" pitchFamily="34" charset="0"/>
                        </a:rPr>
                        <a:t>Performance</a:t>
                      </a:r>
                      <a:r>
                        <a:rPr lang="en-US" sz="1000" baseline="0" dirty="0" smtClean="0">
                          <a:solidFill>
                            <a:schemeClr val="bg1"/>
                          </a:solidFill>
                          <a:latin typeface="Arial" pitchFamily="34" charset="0"/>
                          <a:cs typeface="Arial" pitchFamily="34" charset="0"/>
                        </a:rPr>
                        <a:t> Environment Keys</a:t>
                      </a:r>
                      <a:endParaRPr lang="en-US" sz="1000" dirty="0">
                        <a:solidFill>
                          <a:schemeClr val="bg1"/>
                        </a:solidFill>
                        <a:latin typeface="Arial" pitchFamily="34" charset="0"/>
                        <a:cs typeface="Arial" pitchFamily="34" charset="0"/>
                      </a:endParaRPr>
                    </a:p>
                  </a:txBody>
                  <a:tcPr marT="45721" marB="45721" anchor="ctr">
                    <a:solidFill>
                      <a:srgbClr val="002060"/>
                    </a:solidFill>
                  </a:tcPr>
                </a:tc>
                <a:tc>
                  <a:txBody>
                    <a:bodyPr/>
                    <a:lstStyle/>
                    <a:p>
                      <a:pPr algn="l"/>
                      <a:r>
                        <a:rPr lang="en-US" sz="1000" dirty="0" smtClean="0">
                          <a:solidFill>
                            <a:schemeClr val="bg1"/>
                          </a:solidFill>
                          <a:latin typeface="Arial" pitchFamily="34" charset="0"/>
                          <a:cs typeface="Arial" pitchFamily="34" charset="0"/>
                        </a:rPr>
                        <a:t>Factor</a:t>
                      </a:r>
                      <a:endParaRPr lang="en-US" sz="1000" dirty="0">
                        <a:solidFill>
                          <a:schemeClr val="bg1"/>
                        </a:solidFill>
                        <a:latin typeface="Arial" pitchFamily="34" charset="0"/>
                        <a:cs typeface="Arial" pitchFamily="34" charset="0"/>
                      </a:endParaRPr>
                    </a:p>
                  </a:txBody>
                  <a:tcPr marT="45721" marB="45721" anchor="ctr">
                    <a:solidFill>
                      <a:srgbClr val="002060"/>
                    </a:solidFill>
                  </a:tcPr>
                </a:tc>
                <a:tc>
                  <a:txBody>
                    <a:bodyPr/>
                    <a:lstStyle/>
                    <a:p>
                      <a:pPr algn="l"/>
                      <a:r>
                        <a:rPr lang="en-US" sz="1000" dirty="0" smtClean="0">
                          <a:solidFill>
                            <a:schemeClr val="bg1"/>
                          </a:solidFill>
                          <a:latin typeface="Arial" pitchFamily="34" charset="0"/>
                          <a:cs typeface="Arial" pitchFamily="34" charset="0"/>
                        </a:rPr>
                        <a:t>Performance Environment Keys</a:t>
                      </a:r>
                      <a:endParaRPr lang="en-US" sz="1000" dirty="0">
                        <a:solidFill>
                          <a:schemeClr val="bg1"/>
                        </a:solidFill>
                        <a:latin typeface="Arial" pitchFamily="34" charset="0"/>
                        <a:cs typeface="Arial" pitchFamily="34" charset="0"/>
                      </a:endParaRPr>
                    </a:p>
                  </a:txBody>
                  <a:tcPr marT="45721" marB="45721" anchor="ctr">
                    <a:solidFill>
                      <a:srgbClr val="002060"/>
                    </a:solidFill>
                  </a:tcPr>
                </a:tc>
              </a:tr>
              <a:tr h="418307">
                <a:tc rowSpan="3">
                  <a:txBody>
                    <a:bodyPr/>
                    <a:lstStyle/>
                    <a:p>
                      <a:pPr algn="l"/>
                      <a:r>
                        <a:rPr lang="en-US" sz="1000" dirty="0" smtClean="0">
                          <a:solidFill>
                            <a:srgbClr val="050000"/>
                          </a:solidFill>
                          <a:latin typeface="Arial" pitchFamily="34" charset="0"/>
                          <a:cs typeface="Arial" pitchFamily="34" charset="0"/>
                        </a:rPr>
                        <a:t>Content</a:t>
                      </a:r>
                      <a:endParaRPr lang="en-US" sz="1000" dirty="0">
                        <a:solidFill>
                          <a:srgbClr val="050000"/>
                        </a:solidFill>
                        <a:latin typeface="Arial" pitchFamily="34" charset="0"/>
                        <a:cs typeface="Arial" pitchFamily="34" charset="0"/>
                      </a:endParaRPr>
                    </a:p>
                  </a:txBody>
                  <a:tcPr marT="45721" marB="45721"/>
                </a:tc>
                <a:tc>
                  <a:txBody>
                    <a:bodyPr/>
                    <a:lstStyle/>
                    <a:p>
                      <a:pPr algn="l"/>
                      <a:r>
                        <a:rPr lang="en-US" sz="1000" dirty="0" smtClean="0">
                          <a:solidFill>
                            <a:srgbClr val="050000"/>
                          </a:solidFill>
                          <a:latin typeface="Arial" pitchFamily="34" charset="0"/>
                          <a:cs typeface="Arial" pitchFamily="34" charset="0"/>
                        </a:rPr>
                        <a:t>Focus on my life balance needs</a:t>
                      </a:r>
                      <a:endParaRPr lang="en-US" sz="1000" dirty="0">
                        <a:solidFill>
                          <a:srgbClr val="050000"/>
                        </a:solidFill>
                        <a:latin typeface="Arial" pitchFamily="34" charset="0"/>
                        <a:cs typeface="Arial" pitchFamily="34" charset="0"/>
                      </a:endParaRPr>
                    </a:p>
                  </a:txBody>
                  <a:tcPr marT="45721" marB="45721"/>
                </a:tc>
                <a:tc rowSpan="3">
                  <a:txBody>
                    <a:bodyPr/>
                    <a:lstStyle/>
                    <a:p>
                      <a:pPr algn="l"/>
                      <a:r>
                        <a:rPr lang="en-US" sz="1000" dirty="0" smtClean="0">
                          <a:solidFill>
                            <a:srgbClr val="050000"/>
                          </a:solidFill>
                          <a:latin typeface="Arial" pitchFamily="34" charset="0"/>
                          <a:cs typeface="Arial" pitchFamily="34" charset="0"/>
                        </a:rPr>
                        <a:t>Pioneer</a:t>
                      </a:r>
                      <a:endParaRPr lang="en-US" sz="1000" dirty="0">
                        <a:solidFill>
                          <a:srgbClr val="050000"/>
                        </a:solidFill>
                        <a:latin typeface="Arial" pitchFamily="34" charset="0"/>
                        <a:cs typeface="Arial" pitchFamily="34" charset="0"/>
                      </a:endParaRPr>
                    </a:p>
                  </a:txBody>
                  <a:tcPr marT="45721" marB="45721"/>
                </a:tc>
                <a:tc>
                  <a:txBody>
                    <a:bodyPr/>
                    <a:lstStyle/>
                    <a:p>
                      <a:pPr algn="l"/>
                      <a:r>
                        <a:rPr lang="en-US" sz="1000" dirty="0" smtClean="0">
                          <a:solidFill>
                            <a:srgbClr val="050000"/>
                          </a:solidFill>
                          <a:latin typeface="Arial" pitchFamily="34" charset="0"/>
                          <a:cs typeface="Arial" pitchFamily="34" charset="0"/>
                        </a:rPr>
                        <a:t>Provide me with the big picture</a:t>
                      </a:r>
                      <a:endParaRPr lang="en-US" sz="1000" dirty="0">
                        <a:solidFill>
                          <a:srgbClr val="050000"/>
                        </a:solidFill>
                        <a:latin typeface="Arial" pitchFamily="34" charset="0"/>
                        <a:cs typeface="Arial" pitchFamily="34" charset="0"/>
                      </a:endParaRPr>
                    </a:p>
                  </a:txBody>
                  <a:tcPr marT="45721" marB="45721"/>
                </a:tc>
              </a:tr>
              <a:tr h="418307">
                <a:tc vMerge="1">
                  <a:txBody>
                    <a:bodyPr/>
                    <a:lstStyle/>
                    <a:p>
                      <a:endParaRPr lang="en-US" dirty="0"/>
                    </a:p>
                  </a:txBody>
                  <a:tcPr/>
                </a:tc>
                <a:tc>
                  <a:txBody>
                    <a:bodyPr/>
                    <a:lstStyle/>
                    <a:p>
                      <a:pPr algn="l"/>
                      <a:r>
                        <a:rPr lang="en-US" sz="1000" dirty="0" smtClean="0">
                          <a:solidFill>
                            <a:srgbClr val="050000"/>
                          </a:solidFill>
                          <a:latin typeface="Arial" pitchFamily="34" charset="0"/>
                          <a:cs typeface="Arial" pitchFamily="34" charset="0"/>
                        </a:rPr>
                        <a:t>Keep the conversation easy-going</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Present me with action plans</a:t>
                      </a:r>
                      <a:endParaRPr lang="en-US" sz="1000" dirty="0">
                        <a:solidFill>
                          <a:srgbClr val="050000"/>
                        </a:solidFill>
                        <a:latin typeface="Arial" pitchFamily="34" charset="0"/>
                        <a:cs typeface="Arial" pitchFamily="34" charset="0"/>
                      </a:endParaRPr>
                    </a:p>
                  </a:txBody>
                  <a:tcPr marT="45721" marB="45721"/>
                </a:tc>
              </a:tr>
              <a:tr h="418307">
                <a:tc vMerge="1">
                  <a:txBody>
                    <a:bodyPr/>
                    <a:lstStyle/>
                    <a:p>
                      <a:endParaRPr lang="en-US" dirty="0"/>
                    </a:p>
                  </a:txBody>
                  <a:tcPr/>
                </a:tc>
                <a:tc>
                  <a:txBody>
                    <a:bodyPr/>
                    <a:lstStyle/>
                    <a:p>
                      <a:pPr algn="l"/>
                      <a:r>
                        <a:rPr lang="en-US" sz="1000" dirty="0" smtClean="0">
                          <a:solidFill>
                            <a:srgbClr val="050000"/>
                          </a:solidFill>
                          <a:latin typeface="Arial" pitchFamily="34" charset="0"/>
                          <a:cs typeface="Arial" pitchFamily="34" charset="0"/>
                        </a:rPr>
                        <a:t>Give me the directions to move forward</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Keep me informed of progress</a:t>
                      </a:r>
                      <a:endParaRPr lang="en-US" sz="1000" dirty="0">
                        <a:solidFill>
                          <a:srgbClr val="050000"/>
                        </a:solidFill>
                        <a:latin typeface="Arial" pitchFamily="34" charset="0"/>
                        <a:cs typeface="Arial" pitchFamily="34" charset="0"/>
                      </a:endParaRPr>
                    </a:p>
                  </a:txBody>
                  <a:tcPr marT="45721" marB="45721"/>
                </a:tc>
              </a:tr>
              <a:tr h="418307">
                <a:tc rowSpan="3">
                  <a:txBody>
                    <a:bodyPr/>
                    <a:lstStyle/>
                    <a:p>
                      <a:pPr algn="l"/>
                      <a:r>
                        <a:rPr lang="en-US" sz="1000" u="none" strike="noStrike" kern="1200" baseline="0" dirty="0" smtClean="0">
                          <a:solidFill>
                            <a:srgbClr val="050000"/>
                          </a:solidFill>
                          <a:latin typeface="Arial" pitchFamily="34" charset="0"/>
                          <a:cs typeface="Arial" pitchFamily="34" charset="0"/>
                        </a:rPr>
                        <a:t>Cautious</a:t>
                      </a:r>
                      <a:endParaRPr lang="en-US" sz="1000" dirty="0">
                        <a:solidFill>
                          <a:srgbClr val="050000"/>
                        </a:solidFill>
                        <a:latin typeface="Arial" pitchFamily="34" charset="0"/>
                        <a:cs typeface="Arial" pitchFamily="34" charset="0"/>
                      </a:endParaRPr>
                    </a:p>
                  </a:txBody>
                  <a:tcPr marT="45721" marB="45721"/>
                </a:tc>
                <a:tc>
                  <a:txBody>
                    <a:bodyPr/>
                    <a:lstStyle/>
                    <a:p>
                      <a:pPr algn="l"/>
                      <a:r>
                        <a:rPr lang="en-US" sz="1000" dirty="0" smtClean="0">
                          <a:solidFill>
                            <a:srgbClr val="050000"/>
                          </a:solidFill>
                          <a:latin typeface="Arial" pitchFamily="34" charset="0"/>
                          <a:cs typeface="Arial" pitchFamily="34" charset="0"/>
                        </a:rPr>
                        <a:t>Look for ways to minimize the risks</a:t>
                      </a:r>
                      <a:endParaRPr lang="en-US" sz="1000" dirty="0">
                        <a:solidFill>
                          <a:srgbClr val="050000"/>
                        </a:solidFill>
                        <a:latin typeface="Arial" pitchFamily="34" charset="0"/>
                        <a:cs typeface="Arial" pitchFamily="34" charset="0"/>
                      </a:endParaRPr>
                    </a:p>
                  </a:txBody>
                  <a:tcPr marT="45721" marB="45721"/>
                </a:tc>
                <a:tc rowSpan="3">
                  <a:txBody>
                    <a:bodyPr/>
                    <a:lstStyle/>
                    <a:p>
                      <a:pPr algn="l"/>
                      <a:r>
                        <a:rPr lang="en-US" sz="1000" u="none" strike="noStrike" kern="1200" baseline="0" dirty="0" smtClean="0">
                          <a:solidFill>
                            <a:srgbClr val="050000"/>
                          </a:solidFill>
                          <a:latin typeface="Arial" pitchFamily="34" charset="0"/>
                          <a:cs typeface="Arial" pitchFamily="34" charset="0"/>
                        </a:rPr>
                        <a:t>Risk-Taker</a:t>
                      </a:r>
                      <a:endParaRPr lang="en-US" sz="1000" dirty="0">
                        <a:solidFill>
                          <a:srgbClr val="050000"/>
                        </a:solidFill>
                        <a:latin typeface="Arial" pitchFamily="34" charset="0"/>
                        <a:cs typeface="Arial" pitchFamily="34" charset="0"/>
                      </a:endParaRPr>
                    </a:p>
                  </a:txBody>
                  <a:tcPr marT="45721" marB="45721"/>
                </a:tc>
                <a:tc>
                  <a:txBody>
                    <a:bodyPr/>
                    <a:lstStyle/>
                    <a:p>
                      <a:pPr algn="l"/>
                      <a:r>
                        <a:rPr lang="en-US" sz="1000" dirty="0" smtClean="0">
                          <a:solidFill>
                            <a:srgbClr val="050000"/>
                          </a:solidFill>
                          <a:latin typeface="Arial" pitchFamily="34" charset="0"/>
                          <a:cs typeface="Arial" pitchFamily="34" charset="0"/>
                        </a:rPr>
                        <a:t>Present me with opportunities</a:t>
                      </a:r>
                      <a:endParaRPr lang="en-US" sz="1000" dirty="0">
                        <a:solidFill>
                          <a:srgbClr val="050000"/>
                        </a:solidFill>
                        <a:latin typeface="Arial" pitchFamily="34" charset="0"/>
                        <a:cs typeface="Arial" pitchFamily="34" charset="0"/>
                      </a:endParaRPr>
                    </a:p>
                  </a:txBody>
                  <a:tcPr marT="45721" marB="45721"/>
                </a:tc>
              </a:tr>
              <a:tr h="418307">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Allow me time to survey the situation</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Present me with the risks and return</a:t>
                      </a:r>
                      <a:endParaRPr lang="en-US" sz="1000" dirty="0">
                        <a:solidFill>
                          <a:srgbClr val="050000"/>
                        </a:solidFill>
                        <a:latin typeface="Arial" pitchFamily="34" charset="0"/>
                        <a:cs typeface="Arial" pitchFamily="34" charset="0"/>
                      </a:endParaRPr>
                    </a:p>
                  </a:txBody>
                  <a:tcPr marT="45721" marB="45721"/>
                </a:tc>
              </a:tr>
              <a:tr h="418307">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Remember my need for safety</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Keep the discussion positive</a:t>
                      </a:r>
                      <a:endParaRPr lang="en-US" sz="1000" dirty="0">
                        <a:solidFill>
                          <a:srgbClr val="050000"/>
                        </a:solidFill>
                        <a:latin typeface="Arial" pitchFamily="34" charset="0"/>
                        <a:cs typeface="Arial" pitchFamily="34" charset="0"/>
                      </a:endParaRPr>
                    </a:p>
                  </a:txBody>
                  <a:tcPr marT="45721" marB="45721"/>
                </a:tc>
              </a:tr>
              <a:tr h="44695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50000"/>
                          </a:solidFill>
                          <a:latin typeface="Arial" pitchFamily="34" charset="0"/>
                          <a:cs typeface="Arial" pitchFamily="34" charset="0"/>
                        </a:rPr>
                        <a:t>Anchored</a:t>
                      </a:r>
                    </a:p>
                    <a:p>
                      <a:pPr algn="l"/>
                      <a:endParaRPr lang="en-US" sz="1000" dirty="0">
                        <a:solidFill>
                          <a:srgbClr val="050000"/>
                        </a:solidFill>
                        <a:latin typeface="Arial" pitchFamily="34" charset="0"/>
                        <a:cs typeface="Arial" pitchFamily="34" charset="0"/>
                      </a:endParaRPr>
                    </a:p>
                  </a:txBody>
                  <a:tcPr marT="45721" marB="45721"/>
                </a:tc>
                <a:tc>
                  <a:txBody>
                    <a:bodyPr/>
                    <a:lstStyle/>
                    <a:p>
                      <a:pPr algn="l"/>
                      <a:r>
                        <a:rPr lang="en-US" sz="1000" dirty="0" smtClean="0">
                          <a:solidFill>
                            <a:srgbClr val="050000"/>
                          </a:solidFill>
                          <a:latin typeface="Arial" pitchFamily="34" charset="0"/>
                          <a:cs typeface="Arial" pitchFamily="34" charset="0"/>
                        </a:rPr>
                        <a:t>Show me the logical steps</a:t>
                      </a:r>
                      <a:endParaRPr lang="en-US" sz="1000" dirty="0">
                        <a:solidFill>
                          <a:srgbClr val="050000"/>
                        </a:solidFill>
                        <a:latin typeface="Arial" pitchFamily="34" charset="0"/>
                        <a:cs typeface="Arial" pitchFamily="34" charset="0"/>
                      </a:endParaRPr>
                    </a:p>
                  </a:txBody>
                  <a:tcPr marT="45721" marB="45721"/>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none" strike="noStrike" kern="1200" baseline="0" dirty="0" smtClean="0">
                          <a:solidFill>
                            <a:srgbClr val="050000"/>
                          </a:solidFill>
                          <a:latin typeface="Arial" pitchFamily="34" charset="0"/>
                          <a:cs typeface="Arial" pitchFamily="34" charset="0"/>
                        </a:rPr>
                        <a:t>Creative</a:t>
                      </a:r>
                      <a:endParaRPr lang="en-US" sz="1000" dirty="0" smtClean="0">
                        <a:solidFill>
                          <a:srgbClr val="050000"/>
                        </a:solidFill>
                        <a:latin typeface="Arial" pitchFamily="34" charset="0"/>
                        <a:cs typeface="Arial" pitchFamily="34" charset="0"/>
                      </a:endParaRPr>
                    </a:p>
                  </a:txBody>
                  <a:tcPr marT="45721" marB="45721"/>
                </a:tc>
                <a:tc>
                  <a:txBody>
                    <a:bodyPr/>
                    <a:lstStyle/>
                    <a:p>
                      <a:pPr algn="l"/>
                      <a:r>
                        <a:rPr lang="en-US" sz="1000" dirty="0" smtClean="0">
                          <a:solidFill>
                            <a:srgbClr val="050000"/>
                          </a:solidFill>
                          <a:latin typeface="Arial" pitchFamily="34" charset="0"/>
                          <a:cs typeface="Arial" pitchFamily="34" charset="0"/>
                        </a:rPr>
                        <a:t>Expect/encourage my out-of-the-box thinking</a:t>
                      </a:r>
                      <a:endParaRPr lang="en-US" sz="1000" dirty="0">
                        <a:solidFill>
                          <a:srgbClr val="050000"/>
                        </a:solidFill>
                        <a:latin typeface="Arial" pitchFamily="34" charset="0"/>
                        <a:cs typeface="Arial" pitchFamily="34" charset="0"/>
                      </a:endParaRPr>
                    </a:p>
                  </a:txBody>
                  <a:tcPr marT="45721" marB="45721"/>
                </a:tc>
              </a:tr>
              <a:tr h="418307">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Tell me past experiences</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Encourage me to brainstorm</a:t>
                      </a:r>
                      <a:endParaRPr lang="en-US" sz="1000" dirty="0">
                        <a:solidFill>
                          <a:srgbClr val="050000"/>
                        </a:solidFill>
                        <a:latin typeface="Arial" pitchFamily="34" charset="0"/>
                        <a:cs typeface="Arial" pitchFamily="34" charset="0"/>
                      </a:endParaRPr>
                    </a:p>
                  </a:txBody>
                  <a:tcPr marT="45721" marB="45721"/>
                </a:tc>
              </a:tr>
              <a:tr h="491250">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Keep the ideas practical</a:t>
                      </a:r>
                      <a:endParaRPr lang="en-US" sz="1000" dirty="0">
                        <a:solidFill>
                          <a:srgbClr val="050000"/>
                        </a:solidFill>
                        <a:latin typeface="Arial" pitchFamily="34" charset="0"/>
                        <a:cs typeface="Arial" pitchFamily="34" charset="0"/>
                      </a:endParaRPr>
                    </a:p>
                  </a:txBody>
                  <a:tcPr marT="45721" marB="45721"/>
                </a:tc>
                <a:tc vMerge="1">
                  <a:txBody>
                    <a:bodyPr/>
                    <a:lstStyle/>
                    <a:p>
                      <a:endParaRPr lang="en-US" sz="1000" dirty="0"/>
                    </a:p>
                  </a:txBody>
                  <a:tcPr/>
                </a:tc>
                <a:tc>
                  <a:txBody>
                    <a:bodyPr/>
                    <a:lstStyle/>
                    <a:p>
                      <a:pPr algn="l"/>
                      <a:r>
                        <a:rPr lang="en-US" sz="1000" dirty="0" smtClean="0">
                          <a:solidFill>
                            <a:srgbClr val="050000"/>
                          </a:solidFill>
                          <a:latin typeface="Arial" pitchFamily="34" charset="0"/>
                          <a:cs typeface="Arial" pitchFamily="34" charset="0"/>
                        </a:rPr>
                        <a:t>Recognize my desire to investigate ideas</a:t>
                      </a:r>
                      <a:endParaRPr lang="en-US" sz="1000" dirty="0">
                        <a:solidFill>
                          <a:srgbClr val="050000"/>
                        </a:solidFill>
                        <a:latin typeface="Arial" pitchFamily="34" charset="0"/>
                        <a:cs typeface="Arial" pitchFamily="34" charset="0"/>
                      </a:endParaRPr>
                    </a:p>
                  </a:txBody>
                  <a:tcPr marT="45721" marB="45721"/>
                </a:tc>
              </a:tr>
            </a:tbl>
          </a:graphicData>
        </a:graphic>
      </p:graphicFrame>
      <p:sp>
        <p:nvSpPr>
          <p:cNvPr id="4" name="TextBox 3"/>
          <p:cNvSpPr txBox="1"/>
          <p:nvPr/>
        </p:nvSpPr>
        <p:spPr>
          <a:xfrm>
            <a:off x="0" y="457200"/>
            <a:ext cx="6858000" cy="461665"/>
          </a:xfrm>
          <a:prstGeom prst="rect">
            <a:avLst/>
          </a:prstGeom>
          <a:noFill/>
        </p:spPr>
        <p:txBody>
          <a:bodyPr wrap="square" rtlCol="0">
            <a:spAutoFit/>
          </a:bodyPr>
          <a:lstStyle/>
          <a:p>
            <a:r>
              <a:rPr lang="en-US" sz="2400" b="1" dirty="0" smtClean="0">
                <a:solidFill>
                  <a:schemeClr val="bg1"/>
                </a:solidFill>
              </a:rPr>
              <a:t>Natural Behavior Strengths and Struggles</a:t>
            </a:r>
            <a:endParaRPr lang="en-US" sz="2400" b="1" dirty="0">
              <a:solidFill>
                <a:schemeClr val="bg1"/>
              </a:solidFill>
            </a:endParaRPr>
          </a:p>
        </p:txBody>
      </p:sp>
    </p:spTree>
    <p:extLst>
      <p:ext uri="{BB962C8B-B14F-4D97-AF65-F5344CB8AC3E}">
        <p14:creationId xmlns:p14="http://schemas.microsoft.com/office/powerpoint/2010/main" val="325314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28600"/>
            <a:ext cx="6859249" cy="588962"/>
          </a:xfrm>
          <a:prstGeom prst="rect">
            <a:avLst/>
          </a:prstGeom>
          <a:solidFill>
            <a:srgbClr val="003366"/>
          </a:solidFill>
        </p:spPr>
        <p:txBody>
          <a:bodyPr anchor="ctr"/>
          <a:lstStyle/>
          <a:p>
            <a:pPr algn="l"/>
            <a:r>
              <a:rPr lang="en-US" sz="2100" b="1" dirty="0" smtClean="0">
                <a:solidFill>
                  <a:schemeClr val="bg1"/>
                </a:solidFill>
              </a:rPr>
              <a:t> Summary </a:t>
            </a:r>
            <a:r>
              <a:rPr lang="en-US" sz="2100" b="1" dirty="0">
                <a:solidFill>
                  <a:schemeClr val="bg1"/>
                </a:solidFill>
              </a:rPr>
              <a:t>Report - Quality Life Behavioral Attitudes</a:t>
            </a:r>
          </a:p>
        </p:txBody>
      </p:sp>
      <p:sp>
        <p:nvSpPr>
          <p:cNvPr id="8195" name="Text Box 6"/>
          <p:cNvSpPr txBox="1">
            <a:spLocks noChangeArrowheads="1"/>
          </p:cNvSpPr>
          <p:nvPr/>
        </p:nvSpPr>
        <p:spPr bwMode="auto">
          <a:xfrm>
            <a:off x="338135" y="1219200"/>
            <a:ext cx="6176964" cy="923330"/>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ctr" eaLnBrk="1" fontAlgn="base" hangingPunct="1">
              <a:spcBef>
                <a:spcPct val="50000"/>
              </a:spcBef>
              <a:spcAft>
                <a:spcPct val="0"/>
              </a:spcAft>
            </a:pPr>
            <a:r>
              <a:rPr lang="en-US" sz="1800" u="none" dirty="0" smtClean="0">
                <a:solidFill>
                  <a:srgbClr val="080808"/>
                </a:solidFill>
              </a:rPr>
              <a:t>Exercise: </a:t>
            </a:r>
            <a:r>
              <a:rPr lang="en-US" sz="1800" b="0" u="none" dirty="0" smtClean="0">
                <a:solidFill>
                  <a:srgbClr val="080808"/>
                </a:solidFill>
              </a:rPr>
              <a:t>Review the Quality Life Behavioral Attitudes in Your Financial DNA Natural Behavior Summary Report and answer the following questions. </a:t>
            </a:r>
          </a:p>
        </p:txBody>
      </p:sp>
      <p:sp>
        <p:nvSpPr>
          <p:cNvPr id="8196" name="Text Box 9"/>
          <p:cNvSpPr txBox="1">
            <a:spLocks noChangeArrowheads="1"/>
          </p:cNvSpPr>
          <p:nvPr/>
        </p:nvSpPr>
        <p:spPr bwMode="auto">
          <a:xfrm>
            <a:off x="749300" y="6010143"/>
            <a:ext cx="5524500"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US" b="0" u="none" dirty="0" smtClean="0">
                <a:solidFill>
                  <a:srgbClr val="080808"/>
                </a:solidFill>
              </a:rPr>
              <a:t>3. By having greater clarity of these attitudes, identify up to 3 changes you could make in your decision-making.</a:t>
            </a:r>
          </a:p>
        </p:txBody>
      </p:sp>
      <p:sp>
        <p:nvSpPr>
          <p:cNvPr id="8197" name="Text Box 10"/>
          <p:cNvSpPr txBox="1">
            <a:spLocks noChangeArrowheads="1"/>
          </p:cNvSpPr>
          <p:nvPr/>
        </p:nvSpPr>
        <p:spPr bwMode="auto">
          <a:xfrm>
            <a:off x="723900" y="2362200"/>
            <a:ext cx="5575300"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US" b="0" u="none" dirty="0" smtClean="0">
                <a:solidFill>
                  <a:srgbClr val="080808"/>
                </a:solidFill>
              </a:rPr>
              <a:t>1. How are you currently living out these key attitudes in your life?</a:t>
            </a:r>
          </a:p>
        </p:txBody>
      </p:sp>
      <p:sp>
        <p:nvSpPr>
          <p:cNvPr id="8198" name="Text Box 11"/>
          <p:cNvSpPr txBox="1">
            <a:spLocks noChangeArrowheads="1"/>
          </p:cNvSpPr>
          <p:nvPr/>
        </p:nvSpPr>
        <p:spPr bwMode="auto">
          <a:xfrm>
            <a:off x="736600" y="3910191"/>
            <a:ext cx="5549900"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US" b="0" u="none" dirty="0" smtClean="0">
                <a:solidFill>
                  <a:srgbClr val="080808"/>
                </a:solidFill>
              </a:rPr>
              <a:t>2. Identify 3 ways these attitudes have impacted your life and financial decision-making to date.</a:t>
            </a:r>
          </a:p>
        </p:txBody>
      </p:sp>
      <p:sp>
        <p:nvSpPr>
          <p:cNvPr id="8199" name="Text Box 14"/>
          <p:cNvSpPr txBox="1">
            <a:spLocks noChangeArrowheads="1"/>
          </p:cNvSpPr>
          <p:nvPr/>
        </p:nvSpPr>
        <p:spPr bwMode="auto">
          <a:xfrm>
            <a:off x="1130300" y="4528691"/>
            <a:ext cx="2781300" cy="10772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AU" b="0" u="none" smtClean="0">
                <a:solidFill>
                  <a:srgbClr val="000000"/>
                </a:solidFill>
              </a:rPr>
              <a:t>1.</a:t>
            </a:r>
          </a:p>
          <a:p>
            <a:pPr eaLnBrk="1" fontAlgn="base" hangingPunct="1">
              <a:spcBef>
                <a:spcPct val="50000"/>
              </a:spcBef>
              <a:spcAft>
                <a:spcPct val="0"/>
              </a:spcAft>
            </a:pPr>
            <a:r>
              <a:rPr lang="en-AU" b="0" u="none" smtClean="0">
                <a:solidFill>
                  <a:srgbClr val="000000"/>
                </a:solidFill>
              </a:rPr>
              <a:t>2.</a:t>
            </a:r>
          </a:p>
          <a:p>
            <a:pPr eaLnBrk="1" fontAlgn="base" hangingPunct="1">
              <a:spcBef>
                <a:spcPct val="50000"/>
              </a:spcBef>
              <a:spcAft>
                <a:spcPct val="0"/>
              </a:spcAft>
            </a:pPr>
            <a:r>
              <a:rPr lang="en-AU" b="0" u="none" smtClean="0">
                <a:solidFill>
                  <a:srgbClr val="000000"/>
                </a:solidFill>
              </a:rPr>
              <a:t>3.</a:t>
            </a:r>
          </a:p>
        </p:txBody>
      </p:sp>
      <p:sp>
        <p:nvSpPr>
          <p:cNvPr id="8200" name="Text Box 16"/>
          <p:cNvSpPr txBox="1">
            <a:spLocks noChangeArrowheads="1"/>
          </p:cNvSpPr>
          <p:nvPr/>
        </p:nvSpPr>
        <p:spPr bwMode="auto">
          <a:xfrm>
            <a:off x="1130300" y="6773056"/>
            <a:ext cx="2781300" cy="10772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AU" b="0" u="none" smtClean="0">
                <a:solidFill>
                  <a:srgbClr val="000000"/>
                </a:solidFill>
              </a:rPr>
              <a:t>1.</a:t>
            </a:r>
          </a:p>
          <a:p>
            <a:pPr eaLnBrk="1" fontAlgn="base" hangingPunct="1">
              <a:spcBef>
                <a:spcPct val="50000"/>
              </a:spcBef>
              <a:spcAft>
                <a:spcPct val="0"/>
              </a:spcAft>
            </a:pPr>
            <a:r>
              <a:rPr lang="en-AU" b="0" u="none" smtClean="0">
                <a:solidFill>
                  <a:srgbClr val="000000"/>
                </a:solidFill>
              </a:rPr>
              <a:t>2.</a:t>
            </a:r>
          </a:p>
          <a:p>
            <a:pPr eaLnBrk="1" fontAlgn="base" hangingPunct="1">
              <a:spcBef>
                <a:spcPct val="50000"/>
              </a:spcBef>
              <a:spcAft>
                <a:spcPct val="0"/>
              </a:spcAft>
            </a:pPr>
            <a:r>
              <a:rPr lang="en-AU" b="0" u="none" smtClean="0">
                <a:solidFill>
                  <a:srgbClr val="000000"/>
                </a:solidFill>
              </a:rPr>
              <a:t>3.</a:t>
            </a:r>
          </a:p>
        </p:txBody>
      </p:sp>
    </p:spTree>
    <p:extLst>
      <p:ext uri="{BB962C8B-B14F-4D97-AF65-F5344CB8AC3E}">
        <p14:creationId xmlns:p14="http://schemas.microsoft.com/office/powerpoint/2010/main" val="30366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6200" y="249238"/>
            <a:ext cx="6781800" cy="588962"/>
          </a:xfrm>
          <a:prstGeom prst="rect">
            <a:avLst/>
          </a:prstGeom>
          <a:solidFill>
            <a:srgbClr val="003366"/>
          </a:solidFill>
        </p:spPr>
        <p:txBody>
          <a:bodyPr anchor="ctr"/>
          <a:lstStyle/>
          <a:p>
            <a:pPr algn="l"/>
            <a:r>
              <a:rPr lang="en-US" sz="2400" b="1" dirty="0">
                <a:solidFill>
                  <a:schemeClr val="bg1"/>
                </a:solidFill>
              </a:rPr>
              <a:t>Summary Report - Financial Planning Insights</a:t>
            </a:r>
          </a:p>
        </p:txBody>
      </p:sp>
      <p:sp>
        <p:nvSpPr>
          <p:cNvPr id="9219" name="Text Box 3"/>
          <p:cNvSpPr txBox="1">
            <a:spLocks noChangeArrowheads="1"/>
          </p:cNvSpPr>
          <p:nvPr/>
        </p:nvSpPr>
        <p:spPr bwMode="auto">
          <a:xfrm>
            <a:off x="492918" y="990600"/>
            <a:ext cx="5948363" cy="1200329"/>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ctr" eaLnBrk="1" fontAlgn="base" hangingPunct="1">
              <a:spcBef>
                <a:spcPct val="50000"/>
              </a:spcBef>
              <a:spcAft>
                <a:spcPct val="0"/>
              </a:spcAft>
            </a:pPr>
            <a:r>
              <a:rPr lang="en-US" sz="1800" u="none" dirty="0" smtClean="0">
                <a:solidFill>
                  <a:srgbClr val="080808"/>
                </a:solidFill>
              </a:rPr>
              <a:t>Exercise: </a:t>
            </a:r>
            <a:r>
              <a:rPr lang="en-US" sz="1800" b="0" u="none" dirty="0" smtClean="0">
                <a:solidFill>
                  <a:srgbClr val="080808"/>
                </a:solidFill>
              </a:rPr>
              <a:t>Review the Financial Planning Insights dashboard in Your Financial DNA Natural Behavior Summary Report and answer the following questions. You can review the definitions on the next page.</a:t>
            </a:r>
          </a:p>
        </p:txBody>
      </p:sp>
      <p:sp>
        <p:nvSpPr>
          <p:cNvPr id="9220" name="Text Box 4"/>
          <p:cNvSpPr txBox="1">
            <a:spLocks noChangeArrowheads="1"/>
          </p:cNvSpPr>
          <p:nvPr/>
        </p:nvSpPr>
        <p:spPr bwMode="auto">
          <a:xfrm>
            <a:off x="673100" y="5254286"/>
            <a:ext cx="5524500"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US" b="0" u="none" dirty="0" smtClean="0">
                <a:solidFill>
                  <a:srgbClr val="080808"/>
                </a:solidFill>
              </a:rPr>
              <a:t>2. Identify up to 3 ways you would like them handled in preparing and managing your financial plan.</a:t>
            </a:r>
          </a:p>
        </p:txBody>
      </p:sp>
      <p:sp>
        <p:nvSpPr>
          <p:cNvPr id="9221" name="Text Box 6"/>
          <p:cNvSpPr txBox="1">
            <a:spLocks noChangeArrowheads="1"/>
          </p:cNvSpPr>
          <p:nvPr/>
        </p:nvSpPr>
        <p:spPr bwMode="auto">
          <a:xfrm>
            <a:off x="673100" y="2428875"/>
            <a:ext cx="5588000"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US" b="0" u="none" dirty="0" smtClean="0">
                <a:solidFill>
                  <a:srgbClr val="080808"/>
                </a:solidFill>
              </a:rPr>
              <a:t>1. What are 3 insights that you had from this Financial Planning Insights dashboard? </a:t>
            </a:r>
          </a:p>
        </p:txBody>
      </p:sp>
      <p:sp>
        <p:nvSpPr>
          <p:cNvPr id="9222" name="Text Box 8"/>
          <p:cNvSpPr txBox="1">
            <a:spLocks noChangeArrowheads="1"/>
          </p:cNvSpPr>
          <p:nvPr/>
        </p:nvSpPr>
        <p:spPr bwMode="auto">
          <a:xfrm>
            <a:off x="965200" y="3505200"/>
            <a:ext cx="2921000" cy="10772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AU" b="0" u="none" dirty="0" smtClean="0">
                <a:solidFill>
                  <a:srgbClr val="000000"/>
                </a:solidFill>
              </a:rPr>
              <a:t>1.</a:t>
            </a:r>
          </a:p>
          <a:p>
            <a:pPr eaLnBrk="1" fontAlgn="base" hangingPunct="1">
              <a:spcBef>
                <a:spcPct val="50000"/>
              </a:spcBef>
              <a:spcAft>
                <a:spcPct val="0"/>
              </a:spcAft>
            </a:pPr>
            <a:r>
              <a:rPr lang="en-AU" b="0" u="none" dirty="0" smtClean="0">
                <a:solidFill>
                  <a:srgbClr val="000000"/>
                </a:solidFill>
              </a:rPr>
              <a:t>2.</a:t>
            </a:r>
          </a:p>
          <a:p>
            <a:pPr eaLnBrk="1" fontAlgn="base" hangingPunct="1">
              <a:spcBef>
                <a:spcPct val="50000"/>
              </a:spcBef>
              <a:spcAft>
                <a:spcPct val="0"/>
              </a:spcAft>
            </a:pPr>
            <a:r>
              <a:rPr lang="en-AU" b="0" u="none" dirty="0" smtClean="0">
                <a:solidFill>
                  <a:srgbClr val="000000"/>
                </a:solidFill>
              </a:rPr>
              <a:t>3.</a:t>
            </a:r>
          </a:p>
        </p:txBody>
      </p:sp>
      <p:sp>
        <p:nvSpPr>
          <p:cNvPr id="9223" name="Text Box 9"/>
          <p:cNvSpPr txBox="1">
            <a:spLocks noChangeArrowheads="1"/>
          </p:cNvSpPr>
          <p:nvPr/>
        </p:nvSpPr>
        <p:spPr bwMode="auto">
          <a:xfrm>
            <a:off x="1003300" y="6019800"/>
            <a:ext cx="2971800" cy="10772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AU" b="0" u="none" dirty="0" smtClean="0">
                <a:solidFill>
                  <a:srgbClr val="000000"/>
                </a:solidFill>
              </a:rPr>
              <a:t>1.</a:t>
            </a:r>
          </a:p>
          <a:p>
            <a:pPr eaLnBrk="1" fontAlgn="base" hangingPunct="1">
              <a:spcBef>
                <a:spcPct val="50000"/>
              </a:spcBef>
              <a:spcAft>
                <a:spcPct val="0"/>
              </a:spcAft>
            </a:pPr>
            <a:r>
              <a:rPr lang="en-AU" b="0" u="none" dirty="0" smtClean="0">
                <a:solidFill>
                  <a:srgbClr val="000000"/>
                </a:solidFill>
              </a:rPr>
              <a:t>2.</a:t>
            </a:r>
          </a:p>
          <a:p>
            <a:pPr eaLnBrk="1" fontAlgn="base" hangingPunct="1">
              <a:spcBef>
                <a:spcPct val="50000"/>
              </a:spcBef>
              <a:spcAft>
                <a:spcPct val="0"/>
              </a:spcAft>
            </a:pPr>
            <a:r>
              <a:rPr lang="en-AU" b="0" u="none" dirty="0" smtClean="0">
                <a:solidFill>
                  <a:srgbClr val="000000"/>
                </a:solidFill>
              </a:rPr>
              <a:t>3.</a:t>
            </a:r>
          </a:p>
        </p:txBody>
      </p:sp>
    </p:spTree>
    <p:extLst>
      <p:ext uri="{BB962C8B-B14F-4D97-AF65-F5344CB8AC3E}">
        <p14:creationId xmlns:p14="http://schemas.microsoft.com/office/powerpoint/2010/main" val="3319369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52400" y="249238"/>
            <a:ext cx="6705600" cy="588962"/>
          </a:xfrm>
          <a:prstGeom prst="rect">
            <a:avLst/>
          </a:prstGeom>
          <a:solidFill>
            <a:srgbClr val="003366"/>
          </a:solidFill>
        </p:spPr>
        <p:txBody>
          <a:bodyPr anchor="ctr"/>
          <a:lstStyle/>
          <a:p>
            <a:pPr algn="l"/>
            <a:r>
              <a:rPr lang="en-US" sz="2400" b="1" dirty="0">
                <a:solidFill>
                  <a:schemeClr val="bg1"/>
                </a:solidFill>
              </a:rPr>
              <a:t>Definitions of Financial Planning Insights</a:t>
            </a:r>
          </a:p>
        </p:txBody>
      </p:sp>
      <p:graphicFrame>
        <p:nvGraphicFramePr>
          <p:cNvPr id="30787" name="Group 67"/>
          <p:cNvGraphicFramePr>
            <a:graphicFrameLocks noGrp="1"/>
          </p:cNvGraphicFramePr>
          <p:nvPr>
            <p:ph idx="4294967295"/>
            <p:extLst>
              <p:ext uri="{D42A27DB-BD31-4B8C-83A1-F6EECF244321}">
                <p14:modId xmlns:p14="http://schemas.microsoft.com/office/powerpoint/2010/main" val="621669276"/>
              </p:ext>
            </p:extLst>
          </p:nvPr>
        </p:nvGraphicFramePr>
        <p:xfrm>
          <a:off x="152400" y="1295400"/>
          <a:ext cx="6586538" cy="6416682"/>
        </p:xfrm>
        <a:graphic>
          <a:graphicData uri="http://schemas.openxmlformats.org/drawingml/2006/table">
            <a:tbl>
              <a:tblPr/>
              <a:tblGrid>
                <a:gridCol w="2493963"/>
                <a:gridCol w="1543050"/>
                <a:gridCol w="2549525"/>
              </a:tblGrid>
              <a:tr h="37876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dirty="0" smtClean="0">
                          <a:ln>
                            <a:noFill/>
                          </a:ln>
                          <a:solidFill>
                            <a:schemeClr val="bg1"/>
                          </a:solidFill>
                          <a:effectLst/>
                          <a:latin typeface="Arial" charset="0"/>
                          <a:cs typeface="Arial" charset="0"/>
                          <a:sym typeface="Symbol" pitchFamily="18" charset="2"/>
                        </a:rPr>
                        <a:t>LOW</a:t>
                      </a:r>
                      <a:endParaRPr kumimoji="0" lang="en-AU" sz="1200" b="0" i="0" u="none" strike="noStrike" cap="none" normalizeH="0" baseline="0" dirty="0" smtClean="0">
                        <a:ln>
                          <a:noFill/>
                        </a:ln>
                        <a:solidFill>
                          <a:schemeClr val="bg1"/>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dirty="0" smtClean="0">
                          <a:ln>
                            <a:noFill/>
                          </a:ln>
                          <a:solidFill>
                            <a:schemeClr val="bg1"/>
                          </a:solidFill>
                          <a:effectLst/>
                          <a:latin typeface="Arial" charset="0"/>
                          <a:cs typeface="Arial" charset="0"/>
                          <a:sym typeface="Symbol" pitchFamily="18" charset="2"/>
                        </a:rPr>
                        <a:t>HIGH</a:t>
                      </a:r>
                      <a:endParaRPr kumimoji="0" lang="en-AU" sz="1200" b="0" i="0" u="none" strike="noStrike" cap="none" normalizeH="0" baseline="0" dirty="0" smtClean="0">
                        <a:ln>
                          <a:noFill/>
                        </a:ln>
                        <a:solidFill>
                          <a:schemeClr val="bg1"/>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000"/>
                          </a:solidFill>
                          <a:effectLst/>
                          <a:latin typeface="Arial" charset="0"/>
                          <a:cs typeface="Arial" charset="0"/>
                          <a:sym typeface="Symbol" pitchFamily="18" charset="2"/>
                        </a:rPr>
                        <a:t>Accepting, Agreeable, Relaxed, Calm</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50000"/>
                          </a:solidFill>
                          <a:effectLst/>
                          <a:latin typeface="Arial" charset="0"/>
                          <a:cs typeface="Arial" charset="0"/>
                          <a:sym typeface="Symbol" pitchFamily="18" charset="2"/>
                        </a:rPr>
                        <a:t>Sets the Agenda</a:t>
                      </a:r>
                      <a:endParaRPr kumimoji="0" lang="en-AU" sz="1200" b="1" i="0" u="none" strike="noStrike" cap="none" normalizeH="0" baseline="0" smtClean="0">
                        <a:ln>
                          <a:noFill/>
                        </a:ln>
                        <a:solidFill>
                          <a:srgbClr val="050000"/>
                        </a:solidFill>
                        <a:effectLst/>
                        <a:latin typeface="Arial" charset="0"/>
                        <a:cs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000"/>
                          </a:solidFill>
                          <a:effectLst/>
                          <a:latin typeface="Arial" charset="0"/>
                          <a:cs typeface="Arial" charset="0"/>
                          <a:sym typeface="Symbol" pitchFamily="18" charset="2"/>
                        </a:rPr>
                        <a:t>Leads, Directs, Sets the Vision</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Confrontational, Insensitive, Poor listener</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Relationships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Patient, Caring, Inclusive, Harmonious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Over commits, Lose objectivity, Needs boundaries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Results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Outcomes focused, Price sensitive, Demanding</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2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Conservative, Cautious,  Safety first   </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Risk Propensity</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Takes chances, Pioneering, Optimistic</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Emotional with losses, Wants guarantees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Risk Tolerance</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Rationalize losses, Lives with losses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Balanced Life, Cooperates, Steady</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Setting Goals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Opportunistic, Ambitious goals, Drive to succeed</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Changes plans, Flexible, Wavers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Pursuing Goals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Committed, Stays to plan, Focused</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000"/>
                          </a:solidFill>
                          <a:effectLst/>
                          <a:latin typeface="Arial" charset="0"/>
                          <a:cs typeface="Arial" charset="0"/>
                          <a:sym typeface="Symbol" pitchFamily="18" charset="2"/>
                        </a:rPr>
                        <a:t>Procrastinates, Sensitivity, Stability</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Comfort with Change</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50000"/>
                          </a:solidFill>
                          <a:effectLst/>
                          <a:latin typeface="Arial" charset="0"/>
                          <a:cs typeface="Arial" charset="0"/>
                          <a:sym typeface="Symbol" pitchFamily="18" charset="2"/>
                        </a:rPr>
                        <a:t>Resilient, Moves on, Fast Paced</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Track record, Existing solutions, Realistic</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New Idea Driven</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Invest in new products and transactions, New ideas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Disorganized, Not Prepared, Disarray</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Financially Organized</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Orderly, Budgets, Structured</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Fact sheets, Bullet points, Summaries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Need for Information</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Investigative, Research, Analytical</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Saver, Rational consumer, Selfish</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Spender</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rgbClr val="050000"/>
                          </a:solidFill>
                          <a:effectLst/>
                          <a:latin typeface="Arial" charset="0"/>
                          <a:cs typeface="Arial" charset="0"/>
                          <a:sym typeface="Symbol" pitchFamily="18" charset="2"/>
                        </a:rPr>
                        <a:t>Lifestyle, Emotional buyer, Generous</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rgbClr val="050000"/>
                          </a:solidFill>
                          <a:effectLst/>
                          <a:latin typeface="Arial" charset="0"/>
                          <a:cs typeface="Arial" charset="0"/>
                          <a:sym typeface="Symbol" pitchFamily="18" charset="2"/>
                        </a:rPr>
                        <a:t>Collaborative, Team approach, Takes direction</a:t>
                      </a:r>
                      <a:endParaRPr kumimoji="0" lang="en-AU" sz="1200" b="0" i="0" u="none" strike="noStrike" cap="none" normalizeH="0" baseline="0" dirty="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1200" b="1" i="0" u="none" strike="noStrike" cap="none" normalizeH="0" baseline="0" smtClean="0">
                          <a:ln>
                            <a:noFill/>
                          </a:ln>
                          <a:solidFill>
                            <a:srgbClr val="050000"/>
                          </a:solidFill>
                          <a:effectLst/>
                          <a:latin typeface="Arial" charset="0"/>
                          <a:cs typeface="Arial" charset="0"/>
                          <a:sym typeface="Symbol" pitchFamily="18" charset="2"/>
                        </a:rPr>
                        <a:t>Need for Control</a:t>
                      </a:r>
                      <a:endParaRPr kumimoji="0" lang="en-AU" sz="1200" b="0" i="0" u="none" strike="noStrike" cap="none" normalizeH="0" baseline="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rgbClr val="050000"/>
                          </a:solidFill>
                          <a:effectLst/>
                          <a:latin typeface="Arial" charset="0"/>
                          <a:cs typeface="Arial" charset="0"/>
                          <a:sym typeface="Symbol" pitchFamily="18" charset="2"/>
                        </a:rPr>
                        <a:t>Operate alone, Independent thinking, Liquidity</a:t>
                      </a:r>
                      <a:endParaRPr kumimoji="0" lang="en-AU" sz="1200" b="0" i="0" u="none" strike="noStrike" cap="none" normalizeH="0" baseline="0" dirty="0" smtClean="0">
                        <a:ln>
                          <a:noFill/>
                        </a:ln>
                        <a:solidFill>
                          <a:srgbClr val="050000"/>
                        </a:solidFill>
                        <a:effectLst/>
                        <a:latin typeface="Arial" charset="0"/>
                        <a:sym typeface="Symbol" pitchFamily="18" charset="2"/>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32632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49238"/>
            <a:ext cx="6858000" cy="588962"/>
          </a:xfrm>
          <a:prstGeom prst="rect">
            <a:avLst/>
          </a:prstGeom>
          <a:solidFill>
            <a:srgbClr val="003366"/>
          </a:solidFill>
        </p:spPr>
        <p:txBody>
          <a:bodyPr anchor="ctr"/>
          <a:lstStyle/>
          <a:p>
            <a:pPr algn="l"/>
            <a:r>
              <a:rPr lang="en-US" sz="2100" b="1" dirty="0" smtClean="0">
                <a:solidFill>
                  <a:schemeClr val="bg1"/>
                </a:solidFill>
              </a:rPr>
              <a:t> Summary </a:t>
            </a:r>
            <a:r>
              <a:rPr lang="en-US" sz="2100" b="1" dirty="0">
                <a:solidFill>
                  <a:schemeClr val="bg1"/>
                </a:solidFill>
              </a:rPr>
              <a:t>Report – Investment Portfolio Parameters</a:t>
            </a:r>
          </a:p>
        </p:txBody>
      </p:sp>
      <p:sp>
        <p:nvSpPr>
          <p:cNvPr id="9219" name="Text Box 3"/>
          <p:cNvSpPr txBox="1">
            <a:spLocks noChangeArrowheads="1"/>
          </p:cNvSpPr>
          <p:nvPr/>
        </p:nvSpPr>
        <p:spPr bwMode="auto">
          <a:xfrm>
            <a:off x="452437" y="1219200"/>
            <a:ext cx="5948363" cy="923330"/>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ctr" eaLnBrk="1" fontAlgn="base" hangingPunct="1">
              <a:spcBef>
                <a:spcPct val="50000"/>
              </a:spcBef>
              <a:spcAft>
                <a:spcPct val="0"/>
              </a:spcAft>
            </a:pPr>
            <a:r>
              <a:rPr lang="en-US" sz="1800" u="none" dirty="0" smtClean="0">
                <a:solidFill>
                  <a:srgbClr val="080808"/>
                </a:solidFill>
              </a:rPr>
              <a:t>Exercise: </a:t>
            </a:r>
            <a:r>
              <a:rPr lang="en-US" sz="1800" b="0" u="none" dirty="0" smtClean="0">
                <a:solidFill>
                  <a:srgbClr val="080808"/>
                </a:solidFill>
              </a:rPr>
              <a:t>Review the Natural Behavior Investment Portfolio Parameter Grouping assigned to you based on your Risk </a:t>
            </a:r>
            <a:r>
              <a:rPr lang="en-US" sz="1800" b="0" u="none" dirty="0">
                <a:solidFill>
                  <a:srgbClr val="080808"/>
                </a:solidFill>
              </a:rPr>
              <a:t>P</a:t>
            </a:r>
            <a:r>
              <a:rPr lang="en-US" sz="1800" b="0" u="none" dirty="0" smtClean="0">
                <a:solidFill>
                  <a:srgbClr val="080808"/>
                </a:solidFill>
              </a:rPr>
              <a:t>ropensity and Risk Tolerance.</a:t>
            </a:r>
          </a:p>
        </p:txBody>
      </p:sp>
      <p:sp>
        <p:nvSpPr>
          <p:cNvPr id="9220" name="Text Box 4"/>
          <p:cNvSpPr txBox="1">
            <a:spLocks noChangeArrowheads="1"/>
          </p:cNvSpPr>
          <p:nvPr/>
        </p:nvSpPr>
        <p:spPr bwMode="auto">
          <a:xfrm>
            <a:off x="664368" y="5791200"/>
            <a:ext cx="5524500" cy="83099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US" b="0" u="none" dirty="0" smtClean="0">
                <a:solidFill>
                  <a:srgbClr val="080808"/>
                </a:solidFill>
              </a:rPr>
              <a:t>2. Indicate 3 reasons why you would like to take a higher or lower level of investment risk than your Natural Behavior Investment Portfolio Grouping. </a:t>
            </a:r>
          </a:p>
        </p:txBody>
      </p:sp>
      <p:sp>
        <p:nvSpPr>
          <p:cNvPr id="9221" name="Text Box 6"/>
          <p:cNvSpPr txBox="1">
            <a:spLocks noChangeArrowheads="1"/>
          </p:cNvSpPr>
          <p:nvPr/>
        </p:nvSpPr>
        <p:spPr bwMode="auto">
          <a:xfrm>
            <a:off x="673100" y="2428875"/>
            <a:ext cx="5588000" cy="83099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US" b="0" u="none" dirty="0" smtClean="0">
                <a:solidFill>
                  <a:srgbClr val="080808"/>
                </a:solidFill>
              </a:rPr>
              <a:t>1. How do you feel your Natural Behavior Investment Portfolio Parameter Grouping compares to your current attitude to investment risk based on your: </a:t>
            </a:r>
          </a:p>
        </p:txBody>
      </p:sp>
      <p:sp>
        <p:nvSpPr>
          <p:cNvPr id="8" name="Text Box 8"/>
          <p:cNvSpPr txBox="1">
            <a:spLocks noChangeArrowheads="1"/>
          </p:cNvSpPr>
          <p:nvPr/>
        </p:nvSpPr>
        <p:spPr bwMode="auto">
          <a:xfrm>
            <a:off x="685800" y="3293478"/>
            <a:ext cx="6172200" cy="23083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marL="400050" indent="-400050" algn="l" eaLnBrk="1" fontAlgn="base" hangingPunct="1">
              <a:spcBef>
                <a:spcPct val="50000"/>
              </a:spcBef>
              <a:spcAft>
                <a:spcPct val="0"/>
              </a:spcAft>
              <a:buFont typeface="+mj-lt"/>
              <a:buAutoNum type="romanLcPeriod"/>
            </a:pPr>
            <a:r>
              <a:rPr lang="en-AU" b="0" u="none" dirty="0" err="1" smtClean="0">
                <a:solidFill>
                  <a:srgbClr val="000000"/>
                </a:solidFill>
              </a:rPr>
              <a:t>Behavioral</a:t>
            </a:r>
            <a:r>
              <a:rPr lang="en-AU" b="0" u="none" dirty="0" smtClean="0">
                <a:solidFill>
                  <a:srgbClr val="000000"/>
                </a:solidFill>
              </a:rPr>
              <a:t> finance </a:t>
            </a:r>
            <a:r>
              <a:rPr lang="en-AU" b="0" u="none" dirty="0">
                <a:solidFill>
                  <a:srgbClr val="000000"/>
                </a:solidFill>
              </a:rPr>
              <a:t>b</a:t>
            </a:r>
            <a:r>
              <a:rPr lang="en-AU" b="0" u="none" dirty="0" smtClean="0">
                <a:solidFill>
                  <a:srgbClr val="000000"/>
                </a:solidFill>
              </a:rPr>
              <a:t>iases</a:t>
            </a:r>
          </a:p>
          <a:p>
            <a:pPr marL="400050" indent="-400050" algn="l" eaLnBrk="1" fontAlgn="base" hangingPunct="1">
              <a:spcBef>
                <a:spcPct val="50000"/>
              </a:spcBef>
              <a:spcAft>
                <a:spcPct val="0"/>
              </a:spcAft>
              <a:buFont typeface="+mj-lt"/>
              <a:buAutoNum type="romanLcPeriod"/>
            </a:pPr>
            <a:r>
              <a:rPr lang="en-AU" b="0" u="none" dirty="0" smtClean="0">
                <a:solidFill>
                  <a:srgbClr val="000000"/>
                </a:solidFill>
              </a:rPr>
              <a:t>Required returns needed to achieve your goals</a:t>
            </a:r>
          </a:p>
          <a:p>
            <a:pPr marL="400050" indent="-400050" algn="l" eaLnBrk="1" fontAlgn="base" hangingPunct="1">
              <a:spcBef>
                <a:spcPct val="50000"/>
              </a:spcBef>
              <a:spcAft>
                <a:spcPct val="0"/>
              </a:spcAft>
              <a:buFont typeface="+mj-lt"/>
              <a:buAutoNum type="romanLcPeriod"/>
            </a:pPr>
            <a:r>
              <a:rPr lang="en-AU" b="0" u="none" dirty="0">
                <a:solidFill>
                  <a:srgbClr val="000000"/>
                </a:solidFill>
              </a:rPr>
              <a:t>C</a:t>
            </a:r>
            <a:r>
              <a:rPr lang="en-AU" b="0" u="none" dirty="0" smtClean="0">
                <a:solidFill>
                  <a:srgbClr val="000000"/>
                </a:solidFill>
              </a:rPr>
              <a:t>urrent financial capacity</a:t>
            </a:r>
          </a:p>
          <a:p>
            <a:pPr marL="400050" indent="-400050" algn="l" eaLnBrk="1" fontAlgn="base" hangingPunct="1">
              <a:spcBef>
                <a:spcPct val="50000"/>
              </a:spcBef>
              <a:spcAft>
                <a:spcPct val="0"/>
              </a:spcAft>
              <a:buFont typeface="+mj-lt"/>
              <a:buAutoNum type="romanLcPeriod"/>
            </a:pPr>
            <a:r>
              <a:rPr lang="en-AU" b="0" u="none" dirty="0" smtClean="0">
                <a:solidFill>
                  <a:srgbClr val="000000"/>
                </a:solidFill>
              </a:rPr>
              <a:t>Learned </a:t>
            </a:r>
            <a:r>
              <a:rPr lang="en-AU" b="0" u="none" dirty="0" err="1" smtClean="0">
                <a:solidFill>
                  <a:srgbClr val="000000"/>
                </a:solidFill>
              </a:rPr>
              <a:t>behaviors</a:t>
            </a:r>
            <a:r>
              <a:rPr lang="en-AU" b="0" u="none" dirty="0" smtClean="0">
                <a:solidFill>
                  <a:srgbClr val="000000"/>
                </a:solidFill>
              </a:rPr>
              <a:t> based on current perceptions of past experiences,</a:t>
            </a:r>
            <a:r>
              <a:rPr lang="en-AU" b="0" u="none" dirty="0">
                <a:solidFill>
                  <a:srgbClr val="000000"/>
                </a:solidFill>
              </a:rPr>
              <a:t> k</a:t>
            </a:r>
            <a:r>
              <a:rPr lang="en-AU" b="0" u="none" dirty="0" smtClean="0">
                <a:solidFill>
                  <a:srgbClr val="000000"/>
                </a:solidFill>
              </a:rPr>
              <a:t>nowledge of financial and investment markets </a:t>
            </a:r>
          </a:p>
          <a:p>
            <a:pPr marL="400050" indent="-400050" algn="l" eaLnBrk="1" fontAlgn="base" hangingPunct="1">
              <a:spcBef>
                <a:spcPct val="50000"/>
              </a:spcBef>
              <a:spcAft>
                <a:spcPct val="0"/>
              </a:spcAft>
              <a:buFont typeface="+mj-lt"/>
              <a:buAutoNum type="romanLcPeriod"/>
            </a:pPr>
            <a:r>
              <a:rPr lang="en-AU" b="0" u="none" dirty="0" smtClean="0">
                <a:solidFill>
                  <a:srgbClr val="000000"/>
                </a:solidFill>
              </a:rPr>
              <a:t>Confidence in financial and investment markets, and your own decision-making comfort</a:t>
            </a:r>
            <a:endParaRPr lang="en-AU" b="0" u="none" dirty="0">
              <a:solidFill>
                <a:srgbClr val="000000"/>
              </a:solidFill>
            </a:endParaRPr>
          </a:p>
        </p:txBody>
      </p:sp>
      <p:sp>
        <p:nvSpPr>
          <p:cNvPr id="9" name="Text Box 9"/>
          <p:cNvSpPr txBox="1">
            <a:spLocks noChangeArrowheads="1"/>
          </p:cNvSpPr>
          <p:nvPr/>
        </p:nvSpPr>
        <p:spPr bwMode="auto">
          <a:xfrm>
            <a:off x="814552" y="6905298"/>
            <a:ext cx="3962400" cy="107721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l" eaLnBrk="1" fontAlgn="base" hangingPunct="1">
              <a:spcBef>
                <a:spcPct val="50000"/>
              </a:spcBef>
              <a:spcAft>
                <a:spcPct val="0"/>
              </a:spcAft>
            </a:pPr>
            <a:r>
              <a:rPr lang="en-AU" b="0" u="none" dirty="0" smtClean="0">
                <a:solidFill>
                  <a:srgbClr val="000000"/>
                </a:solidFill>
              </a:rPr>
              <a:t>1.</a:t>
            </a:r>
          </a:p>
          <a:p>
            <a:pPr algn="l" eaLnBrk="1" fontAlgn="base" hangingPunct="1">
              <a:spcBef>
                <a:spcPct val="50000"/>
              </a:spcBef>
              <a:spcAft>
                <a:spcPct val="0"/>
              </a:spcAft>
            </a:pPr>
            <a:r>
              <a:rPr lang="en-AU" b="0" u="none" dirty="0" smtClean="0">
                <a:solidFill>
                  <a:srgbClr val="000000"/>
                </a:solidFill>
              </a:rPr>
              <a:t>2.</a:t>
            </a:r>
          </a:p>
          <a:p>
            <a:pPr algn="l" eaLnBrk="1" fontAlgn="base" hangingPunct="1">
              <a:spcBef>
                <a:spcPct val="50000"/>
              </a:spcBef>
              <a:spcAft>
                <a:spcPct val="0"/>
              </a:spcAft>
            </a:pPr>
            <a:r>
              <a:rPr lang="en-AU" b="0" u="none" dirty="0" smtClean="0">
                <a:solidFill>
                  <a:srgbClr val="000000"/>
                </a:solidFill>
              </a:rPr>
              <a:t>3.</a:t>
            </a:r>
            <a:endParaRPr lang="en-AU" b="0" u="none" dirty="0">
              <a:solidFill>
                <a:srgbClr val="000000"/>
              </a:solidFill>
            </a:endParaRPr>
          </a:p>
        </p:txBody>
      </p:sp>
    </p:spTree>
    <p:extLst>
      <p:ext uri="{BB962C8B-B14F-4D97-AF65-F5344CB8AC3E}">
        <p14:creationId xmlns:p14="http://schemas.microsoft.com/office/powerpoint/2010/main" val="2359439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28600"/>
            <a:ext cx="6858000" cy="615950"/>
          </a:xfrm>
          <a:prstGeom prst="rect">
            <a:avLst/>
          </a:prstGeom>
          <a:solidFill>
            <a:srgbClr val="003366"/>
          </a:solidFill>
        </p:spPr>
        <p:txBody>
          <a:bodyPr anchor="ctr"/>
          <a:lstStyle/>
          <a:p>
            <a:pPr algn="l"/>
            <a:r>
              <a:rPr lang="en-US" sz="2100" b="1" dirty="0" smtClean="0">
                <a:solidFill>
                  <a:schemeClr val="bg1"/>
                </a:solidFill>
              </a:rPr>
              <a:t>Summary </a:t>
            </a:r>
            <a:r>
              <a:rPr lang="en-US" sz="2100" b="1" dirty="0">
                <a:solidFill>
                  <a:schemeClr val="bg1"/>
                </a:solidFill>
              </a:rPr>
              <a:t>Report – Advisor Client Compatibility </a:t>
            </a:r>
            <a:r>
              <a:rPr lang="en-US" sz="2100" b="1" dirty="0" smtClean="0">
                <a:solidFill>
                  <a:schemeClr val="bg1"/>
                </a:solidFill>
              </a:rPr>
              <a:t>          Matrix</a:t>
            </a:r>
            <a:endParaRPr lang="en-US" sz="2100" b="1" dirty="0">
              <a:solidFill>
                <a:schemeClr val="bg1"/>
              </a:solidFill>
            </a:endParaRPr>
          </a:p>
        </p:txBody>
      </p:sp>
      <p:sp>
        <p:nvSpPr>
          <p:cNvPr id="12291" name="Rectangle 3"/>
          <p:cNvSpPr>
            <a:spLocks noGrp="1" noChangeArrowheads="1"/>
          </p:cNvSpPr>
          <p:nvPr>
            <p:ph type="body" idx="4294967295"/>
          </p:nvPr>
        </p:nvSpPr>
        <p:spPr>
          <a:xfrm>
            <a:off x="381000" y="2667000"/>
            <a:ext cx="6095999" cy="6034087"/>
          </a:xfrm>
          <a:prstGeom prst="rect">
            <a:avLst/>
          </a:prstGeom>
        </p:spPr>
        <p:txBody>
          <a:bodyPr/>
          <a:lstStyle/>
          <a:p>
            <a:pPr marL="609600" indent="-609600" eaLnBrk="1" hangingPunct="1">
              <a:buFontTx/>
              <a:buAutoNum type="arabicPeriod"/>
            </a:pPr>
            <a:r>
              <a:rPr lang="en-US" sz="1600" dirty="0" smtClean="0">
                <a:solidFill>
                  <a:srgbClr val="050000"/>
                </a:solidFill>
              </a:rPr>
              <a:t>How will you measure your relationship with your Wealth Mentor? (e.g. financial results, quality of the interaction, etc.)</a:t>
            </a:r>
          </a:p>
          <a:p>
            <a:pPr marL="609600" indent="-609600" eaLnBrk="1" hangingPunct="1">
              <a:buFontTx/>
              <a:buAutoNum type="arabicPeriod"/>
            </a:pPr>
            <a:endParaRPr lang="en-US" sz="1400" dirty="0" smtClean="0">
              <a:solidFill>
                <a:srgbClr val="050000"/>
              </a:solidFill>
            </a:endParaRPr>
          </a:p>
          <a:p>
            <a:pPr marL="609600" indent="-609600" eaLnBrk="1" hangingPunct="1">
              <a:buFontTx/>
              <a:buAutoNum type="arabicPeriod"/>
            </a:pPr>
            <a:endParaRPr lang="en-US" sz="1400" dirty="0" smtClean="0">
              <a:solidFill>
                <a:srgbClr val="050000"/>
              </a:solidFill>
            </a:endParaRPr>
          </a:p>
          <a:p>
            <a:pPr marL="609600" indent="-609600" eaLnBrk="1" hangingPunct="1">
              <a:buFontTx/>
              <a:buNone/>
            </a:pPr>
            <a:r>
              <a:rPr lang="en-US" sz="1400" dirty="0" smtClean="0">
                <a:solidFill>
                  <a:srgbClr val="050000"/>
                </a:solidFill>
              </a:rPr>
              <a:t> </a:t>
            </a:r>
          </a:p>
          <a:p>
            <a:pPr marL="609600" indent="-609600" eaLnBrk="1" hangingPunct="1">
              <a:buFontTx/>
              <a:buAutoNum type="arabicPeriod" startAt="2"/>
            </a:pPr>
            <a:r>
              <a:rPr lang="en-US" sz="1600" dirty="0" smtClean="0">
                <a:solidFill>
                  <a:srgbClr val="050000"/>
                </a:solidFill>
              </a:rPr>
              <a:t>How do you wish to be communicated with? (e.g. phone, email, detailed reports, etc.)</a:t>
            </a: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r>
              <a:rPr lang="en-US" sz="1600" dirty="0" smtClean="0">
                <a:solidFill>
                  <a:srgbClr val="050000"/>
                </a:solidFill>
              </a:rPr>
              <a:t>What is your goal setting style? (e.g. regular review and documentation, etc.)</a:t>
            </a: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r>
              <a:rPr lang="en-US" sz="1600" dirty="0" smtClean="0">
                <a:solidFill>
                  <a:srgbClr val="050000"/>
                </a:solidFill>
              </a:rPr>
              <a:t>What is the ideal pattern of your financial decision-making? (e.g. researching, taking risks, networking, etc.)</a:t>
            </a: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endParaRPr lang="en-US" sz="1400" dirty="0" smtClean="0">
              <a:solidFill>
                <a:srgbClr val="050000"/>
              </a:solidFill>
            </a:endParaRPr>
          </a:p>
          <a:p>
            <a:pPr marL="609600" indent="-609600" eaLnBrk="1" hangingPunct="1">
              <a:buFontTx/>
              <a:buAutoNum type="arabicPeriod" startAt="2"/>
            </a:pPr>
            <a:r>
              <a:rPr lang="en-US" sz="1600" dirty="0" smtClean="0">
                <a:solidFill>
                  <a:srgbClr val="050000"/>
                </a:solidFill>
              </a:rPr>
              <a:t>What will be the accountability process with your Wealth Mentor in relation to making decisions? (e.g. call before decisions are made, monthly, quarterly,  or annual meetings, etc.)</a:t>
            </a:r>
            <a:r>
              <a:rPr lang="en-US" sz="1600" dirty="0" smtClean="0"/>
              <a:t> </a:t>
            </a:r>
          </a:p>
        </p:txBody>
      </p:sp>
      <p:sp>
        <p:nvSpPr>
          <p:cNvPr id="12292" name="Text Box 4"/>
          <p:cNvSpPr txBox="1">
            <a:spLocks noChangeArrowheads="1"/>
          </p:cNvSpPr>
          <p:nvPr/>
        </p:nvSpPr>
        <p:spPr bwMode="auto">
          <a:xfrm>
            <a:off x="381000" y="990600"/>
            <a:ext cx="6096000" cy="1477328"/>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ctr" eaLnBrk="1" fontAlgn="base" hangingPunct="1">
              <a:spcBef>
                <a:spcPct val="50000"/>
              </a:spcBef>
              <a:spcAft>
                <a:spcPct val="0"/>
              </a:spcAft>
            </a:pPr>
            <a:r>
              <a:rPr lang="en-US" sz="1800" u="none" dirty="0" smtClean="0">
                <a:solidFill>
                  <a:srgbClr val="080808"/>
                </a:solidFill>
              </a:rPr>
              <a:t>Exercise: </a:t>
            </a:r>
            <a:r>
              <a:rPr lang="en-US" sz="1800" b="0" u="none" dirty="0" smtClean="0">
                <a:solidFill>
                  <a:srgbClr val="080808"/>
                </a:solidFill>
              </a:rPr>
              <a:t>Using the DNA Ultimate Performance Guide and the Advisor/Client  Compatibility Matrix in Your Financial DNA Natural Behavior Summary Report, address the following areas which will be foundational to the relationship with your Wealth Mentor.</a:t>
            </a:r>
          </a:p>
        </p:txBody>
      </p:sp>
    </p:spTree>
    <p:extLst>
      <p:ext uri="{BB962C8B-B14F-4D97-AF65-F5344CB8AC3E}">
        <p14:creationId xmlns:p14="http://schemas.microsoft.com/office/powerpoint/2010/main" val="107730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52400" y="228600"/>
            <a:ext cx="6705600" cy="609600"/>
          </a:xfrm>
          <a:prstGeom prst="rect">
            <a:avLst/>
          </a:prstGeom>
          <a:noFill/>
        </p:spPr>
        <p:txBody>
          <a:bodyPr anchor="ctr"/>
          <a:lstStyle/>
          <a:p>
            <a:pPr algn="l" eaLnBrk="1" hangingPunct="1"/>
            <a:r>
              <a:rPr lang="en-AU" sz="2400" b="1" dirty="0" smtClean="0">
                <a:solidFill>
                  <a:schemeClr val="bg1"/>
                </a:solidFill>
              </a:rPr>
              <a:t>Natural Behavior Discovery</a:t>
            </a:r>
            <a:endParaRPr lang="en-US" sz="2400" b="1" dirty="0" smtClean="0">
              <a:solidFill>
                <a:schemeClr val="bg1"/>
              </a:solidFill>
            </a:endParaRPr>
          </a:p>
        </p:txBody>
      </p:sp>
      <p:sp>
        <p:nvSpPr>
          <p:cNvPr id="4099" name="Text Box 5"/>
          <p:cNvSpPr txBox="1">
            <a:spLocks noChangeArrowheads="1"/>
          </p:cNvSpPr>
          <p:nvPr/>
        </p:nvSpPr>
        <p:spPr bwMode="auto">
          <a:xfrm>
            <a:off x="3276600" y="3551238"/>
            <a:ext cx="3352800" cy="450892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AU" sz="1400" u="none" dirty="0" smtClean="0">
                <a:solidFill>
                  <a:srgbClr val="080808"/>
                </a:solidFill>
              </a:rPr>
              <a:t>The Financial DNA Natural Behavior Discovery Process</a:t>
            </a:r>
            <a:r>
              <a:rPr lang="en-AU" sz="1400" b="0" u="none" dirty="0" smtClean="0">
                <a:solidFill>
                  <a:srgbClr val="080808"/>
                </a:solidFill>
              </a:rPr>
              <a:t> measures natural “hard-wired” </a:t>
            </a:r>
            <a:r>
              <a:rPr lang="en-AU" sz="1400" b="0" u="none" dirty="0" err="1" smtClean="0">
                <a:solidFill>
                  <a:srgbClr val="080808"/>
                </a:solidFill>
              </a:rPr>
              <a:t>behavioral</a:t>
            </a:r>
            <a:r>
              <a:rPr lang="en-AU" sz="1400" b="0" u="none" dirty="0" smtClean="0">
                <a:solidFill>
                  <a:srgbClr val="080808"/>
                </a:solidFill>
              </a:rPr>
              <a:t> traits only</a:t>
            </a:r>
          </a:p>
          <a:p>
            <a:pPr eaLnBrk="1" fontAlgn="base" hangingPunct="1">
              <a:spcBef>
                <a:spcPct val="50000"/>
              </a:spcBef>
              <a:spcAft>
                <a:spcPct val="0"/>
              </a:spcAft>
              <a:buFontTx/>
              <a:buChar char="•"/>
            </a:pPr>
            <a:r>
              <a:rPr lang="en-AU" sz="1400" b="0" u="none" dirty="0" smtClean="0">
                <a:solidFill>
                  <a:srgbClr val="080808"/>
                </a:solidFill>
              </a:rPr>
              <a:t>The report measures eight primary factors and 24-sub-factors of </a:t>
            </a:r>
            <a:r>
              <a:rPr lang="en-AU" sz="1400" b="0" u="none" dirty="0" err="1" smtClean="0">
                <a:solidFill>
                  <a:srgbClr val="080808"/>
                </a:solidFill>
              </a:rPr>
              <a:t>behavior</a:t>
            </a:r>
            <a:endParaRPr lang="en-AU" sz="1400" b="0" u="none" dirty="0" smtClean="0">
              <a:solidFill>
                <a:srgbClr val="080808"/>
              </a:solidFill>
            </a:endParaRPr>
          </a:p>
          <a:p>
            <a:pPr eaLnBrk="1" fontAlgn="base" hangingPunct="1">
              <a:spcBef>
                <a:spcPct val="50000"/>
              </a:spcBef>
              <a:spcAft>
                <a:spcPct val="0"/>
              </a:spcAft>
              <a:buFontTx/>
              <a:buChar char="•"/>
            </a:pPr>
            <a:r>
              <a:rPr lang="en-AU" sz="1400" b="0" u="none" dirty="0" smtClean="0">
                <a:solidFill>
                  <a:srgbClr val="080808"/>
                </a:solidFill>
              </a:rPr>
              <a:t>The reports do not identify baggage or mental health</a:t>
            </a:r>
          </a:p>
          <a:p>
            <a:pPr eaLnBrk="1" fontAlgn="base" hangingPunct="1">
              <a:spcBef>
                <a:spcPct val="50000"/>
              </a:spcBef>
              <a:spcAft>
                <a:spcPct val="0"/>
              </a:spcAft>
              <a:buFontTx/>
              <a:buChar char="•"/>
            </a:pPr>
            <a:r>
              <a:rPr lang="en-AU" sz="1400" b="0" u="none" dirty="0" smtClean="0">
                <a:solidFill>
                  <a:srgbClr val="080808"/>
                </a:solidFill>
              </a:rPr>
              <a:t>The outcomes remain stable over time</a:t>
            </a:r>
          </a:p>
          <a:p>
            <a:pPr eaLnBrk="1" fontAlgn="base" hangingPunct="1">
              <a:spcBef>
                <a:spcPct val="50000"/>
              </a:spcBef>
              <a:spcAft>
                <a:spcPct val="0"/>
              </a:spcAft>
              <a:buFontTx/>
              <a:buChar char="•"/>
            </a:pPr>
            <a:r>
              <a:rPr lang="en-AU" sz="1400" b="0" u="none" dirty="0" smtClean="0">
                <a:solidFill>
                  <a:srgbClr val="080808"/>
                </a:solidFill>
              </a:rPr>
              <a:t>There are no ‘good’ or ‘bad’ styles and they should not be used to put individuals in a ‘box’ </a:t>
            </a:r>
          </a:p>
          <a:p>
            <a:pPr eaLnBrk="1" fontAlgn="base" hangingPunct="1">
              <a:spcBef>
                <a:spcPct val="50000"/>
              </a:spcBef>
              <a:spcAft>
                <a:spcPct val="0"/>
              </a:spcAft>
              <a:buFontTx/>
              <a:buChar char="•"/>
            </a:pPr>
            <a:r>
              <a:rPr lang="en-AU" sz="1400" b="0" u="none" dirty="0" smtClean="0">
                <a:solidFill>
                  <a:srgbClr val="080808"/>
                </a:solidFill>
              </a:rPr>
              <a:t>No decision should be made solely on the report</a:t>
            </a:r>
          </a:p>
          <a:p>
            <a:pPr eaLnBrk="1" fontAlgn="base" hangingPunct="1">
              <a:spcBef>
                <a:spcPct val="50000"/>
              </a:spcBef>
              <a:spcAft>
                <a:spcPct val="0"/>
              </a:spcAft>
              <a:buFontTx/>
              <a:buChar char="•"/>
            </a:pPr>
            <a:r>
              <a:rPr lang="en-AU" sz="1400" b="0" u="none" dirty="0" smtClean="0">
                <a:solidFill>
                  <a:srgbClr val="080808"/>
                </a:solidFill>
              </a:rPr>
              <a:t>The natural </a:t>
            </a:r>
            <a:r>
              <a:rPr lang="en-AU" sz="1400" b="0" u="none" dirty="0" err="1" smtClean="0">
                <a:solidFill>
                  <a:srgbClr val="080808"/>
                </a:solidFill>
              </a:rPr>
              <a:t>behavior</a:t>
            </a:r>
            <a:r>
              <a:rPr lang="en-AU" sz="1400" b="0" u="none" dirty="0" smtClean="0">
                <a:solidFill>
                  <a:srgbClr val="080808"/>
                </a:solidFill>
              </a:rPr>
              <a:t> styles are, age, gender and cultural neutral</a:t>
            </a:r>
          </a:p>
          <a:p>
            <a:pPr eaLnBrk="1" fontAlgn="base" hangingPunct="1">
              <a:spcBef>
                <a:spcPct val="50000"/>
              </a:spcBef>
              <a:spcAft>
                <a:spcPct val="0"/>
              </a:spcAft>
              <a:buFontTx/>
              <a:buChar char="•"/>
            </a:pPr>
            <a:r>
              <a:rPr lang="en-AU" sz="1400" b="0" u="none" dirty="0" smtClean="0">
                <a:solidFill>
                  <a:srgbClr val="080808"/>
                </a:solidFill>
              </a:rPr>
              <a:t>Based on validation, the reports are right 90% of the time</a:t>
            </a:r>
          </a:p>
        </p:txBody>
      </p:sp>
      <p:pic>
        <p:nvPicPr>
          <p:cNvPr id="4101" name="Picture 38" descr="MPj039611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89613"/>
            <a:ext cx="22352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4446" y="914400"/>
            <a:ext cx="6082553" cy="609398"/>
          </a:xfrm>
          <a:prstGeom prst="rect">
            <a:avLst/>
          </a:prstGeom>
        </p:spPr>
        <p:txBody>
          <a:bodyPr wrap="square">
            <a:spAutoFit/>
          </a:bodyPr>
          <a:lstStyle/>
          <a:p>
            <a:pPr>
              <a:lnSpc>
                <a:spcPct val="80000"/>
              </a:lnSpc>
              <a:spcBef>
                <a:spcPct val="20000"/>
              </a:spcBef>
            </a:pPr>
            <a:r>
              <a:rPr lang="en-US" sz="1400" b="1" dirty="0">
                <a:solidFill>
                  <a:srgbClr val="080808"/>
                </a:solidFill>
                <a:sym typeface="Symbol" pitchFamily="18" charset="2"/>
              </a:rPr>
              <a:t>Your natural DNA behavior which is “hard-wired” by 3 years old is the first step to uncovering the core of your financial personality. This is the primary driver of:</a:t>
            </a:r>
          </a:p>
        </p:txBody>
      </p:sp>
      <p:sp>
        <p:nvSpPr>
          <p:cNvPr id="8" name="Text Box 7"/>
          <p:cNvSpPr txBox="1">
            <a:spLocks noChangeArrowheads="1"/>
          </p:cNvSpPr>
          <p:nvPr/>
        </p:nvSpPr>
        <p:spPr bwMode="auto">
          <a:xfrm>
            <a:off x="394446" y="1548235"/>
            <a:ext cx="5888355" cy="181588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buFontTx/>
              <a:buChar char="•"/>
            </a:pPr>
            <a:r>
              <a:rPr lang="en-AU" sz="1400" b="0" u="none" dirty="0" smtClean="0">
                <a:solidFill>
                  <a:srgbClr val="080808"/>
                </a:solidFill>
              </a:rPr>
              <a:t>How you </a:t>
            </a:r>
            <a:r>
              <a:rPr lang="en-AU" sz="1400" b="0" u="none" dirty="0" smtClean="0">
                <a:solidFill>
                  <a:srgbClr val="080808"/>
                </a:solidFill>
              </a:rPr>
              <a:t>instinctively </a:t>
            </a:r>
            <a:r>
              <a:rPr lang="en-AU" sz="1400" b="0" u="none" dirty="0" smtClean="0">
                <a:solidFill>
                  <a:srgbClr val="080808"/>
                </a:solidFill>
              </a:rPr>
              <a:t>respond to life and financial events</a:t>
            </a:r>
          </a:p>
          <a:p>
            <a:pPr eaLnBrk="1" fontAlgn="base" hangingPunct="1">
              <a:spcBef>
                <a:spcPct val="50000"/>
              </a:spcBef>
              <a:spcAft>
                <a:spcPct val="0"/>
              </a:spcAft>
              <a:buFontTx/>
              <a:buChar char="•"/>
            </a:pPr>
            <a:r>
              <a:rPr lang="en-AU" sz="1400" b="0" u="none" dirty="0" smtClean="0">
                <a:solidFill>
                  <a:srgbClr val="080808"/>
                </a:solidFill>
              </a:rPr>
              <a:t>Your </a:t>
            </a:r>
            <a:r>
              <a:rPr lang="en-AU" sz="1400" b="0" u="none" dirty="0" smtClean="0">
                <a:solidFill>
                  <a:srgbClr val="080808"/>
                </a:solidFill>
              </a:rPr>
              <a:t>unique </a:t>
            </a:r>
            <a:r>
              <a:rPr lang="en-AU" sz="1400" b="0" u="none" dirty="0" err="1" smtClean="0">
                <a:solidFill>
                  <a:srgbClr val="080808"/>
                </a:solidFill>
              </a:rPr>
              <a:t>behavioral</a:t>
            </a:r>
            <a:r>
              <a:rPr lang="en-AU" sz="1400" b="0" u="none" dirty="0" smtClean="0">
                <a:solidFill>
                  <a:srgbClr val="080808"/>
                </a:solidFill>
              </a:rPr>
              <a:t> strengths, biases </a:t>
            </a:r>
            <a:r>
              <a:rPr lang="en-AU" sz="1400" b="0" u="none" dirty="0" smtClean="0">
                <a:solidFill>
                  <a:srgbClr val="080808"/>
                </a:solidFill>
              </a:rPr>
              <a:t>and risk taking</a:t>
            </a:r>
          </a:p>
          <a:p>
            <a:pPr eaLnBrk="1" fontAlgn="base" hangingPunct="1">
              <a:spcBef>
                <a:spcPct val="50000"/>
              </a:spcBef>
              <a:spcAft>
                <a:spcPct val="0"/>
              </a:spcAft>
              <a:buFontTx/>
              <a:buChar char="•"/>
            </a:pPr>
            <a:r>
              <a:rPr lang="en-AU" sz="1400" b="0" u="none" dirty="0" smtClean="0">
                <a:solidFill>
                  <a:srgbClr val="080808"/>
                </a:solidFill>
              </a:rPr>
              <a:t>How you will consistently make decisions with the least stress, and where you will go to under pressure</a:t>
            </a:r>
            <a:r>
              <a:rPr lang="en-AU" sz="1400" b="0" u="none" dirty="0" smtClean="0">
                <a:solidFill>
                  <a:srgbClr val="080808"/>
                </a:solidFill>
              </a:rPr>
              <a:t>  </a:t>
            </a:r>
            <a:endParaRPr lang="en-AU" sz="1400" b="0" u="none" dirty="0" smtClean="0">
              <a:solidFill>
                <a:srgbClr val="080808"/>
              </a:solidFill>
            </a:endParaRPr>
          </a:p>
          <a:p>
            <a:pPr eaLnBrk="1" fontAlgn="base" hangingPunct="1">
              <a:spcBef>
                <a:spcPct val="50000"/>
              </a:spcBef>
              <a:spcAft>
                <a:spcPct val="0"/>
              </a:spcAft>
              <a:buFontTx/>
              <a:buChar char="•"/>
            </a:pPr>
            <a:r>
              <a:rPr lang="en-AU" sz="1400" b="0" u="none" dirty="0" smtClean="0">
                <a:solidFill>
                  <a:srgbClr val="080808"/>
                </a:solidFill>
              </a:rPr>
              <a:t>Your communication style for providing and receiving information</a:t>
            </a:r>
            <a:endParaRPr lang="en-AU" sz="1400" b="0" u="none" dirty="0" smtClean="0">
              <a:solidFill>
                <a:srgbClr val="080808"/>
              </a:solidFill>
            </a:endParaRPr>
          </a:p>
          <a:p>
            <a:pPr eaLnBrk="1" fontAlgn="base" hangingPunct="1">
              <a:spcBef>
                <a:spcPct val="50000"/>
              </a:spcBef>
              <a:spcAft>
                <a:spcPct val="0"/>
              </a:spcAft>
              <a:buFontTx/>
              <a:buChar char="•"/>
            </a:pPr>
            <a:r>
              <a:rPr lang="en-AU" sz="1400" b="0" u="none" dirty="0" smtClean="0">
                <a:solidFill>
                  <a:srgbClr val="080808"/>
                </a:solidFill>
              </a:rPr>
              <a:t>Your talents, p</a:t>
            </a:r>
            <a:r>
              <a:rPr lang="en-AU" sz="1400" b="0" u="none" dirty="0" smtClean="0">
                <a:solidFill>
                  <a:srgbClr val="080808"/>
                </a:solidFill>
              </a:rPr>
              <a:t>assions</a:t>
            </a:r>
            <a:r>
              <a:rPr lang="en-AU" sz="1400" b="0" u="none" dirty="0" smtClean="0">
                <a:solidFill>
                  <a:srgbClr val="080808"/>
                </a:solidFill>
              </a:rPr>
              <a:t>, values, life purpose and </a:t>
            </a:r>
            <a:r>
              <a:rPr lang="en-AU" sz="1400" b="0" u="none" dirty="0" smtClean="0">
                <a:solidFill>
                  <a:srgbClr val="080808"/>
                </a:solidFill>
              </a:rPr>
              <a:t>goals</a:t>
            </a:r>
            <a:endParaRPr lang="en-AU" sz="1400" b="0" u="none" dirty="0" smtClean="0">
              <a:solidFill>
                <a:srgbClr val="080808"/>
              </a:solidFill>
            </a:endParaRPr>
          </a:p>
        </p:txBody>
      </p:sp>
    </p:spTree>
    <p:extLst>
      <p:ext uri="{BB962C8B-B14F-4D97-AF65-F5344CB8AC3E}">
        <p14:creationId xmlns:p14="http://schemas.microsoft.com/office/powerpoint/2010/main" val="2966147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76200" y="249238"/>
            <a:ext cx="6781800" cy="588962"/>
          </a:xfrm>
          <a:prstGeom prst="rect">
            <a:avLst/>
          </a:prstGeom>
          <a:noFill/>
        </p:spPr>
        <p:txBody>
          <a:bodyPr anchor="ctr"/>
          <a:lstStyle/>
          <a:p>
            <a:pPr algn="l"/>
            <a:r>
              <a:rPr lang="en-US" sz="2400" b="1" dirty="0">
                <a:solidFill>
                  <a:schemeClr val="bg1"/>
                </a:solidFill>
              </a:rPr>
              <a:t>Financial Talent DNA Report Review</a:t>
            </a:r>
            <a:endParaRPr lang="en-AU" sz="2400" b="1" dirty="0">
              <a:solidFill>
                <a:schemeClr val="bg1"/>
              </a:solidFill>
            </a:endParaRPr>
          </a:p>
        </p:txBody>
      </p:sp>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3199" t="31402" r="15886" b="13474"/>
          <a:stretch/>
        </p:blipFill>
        <p:spPr bwMode="auto">
          <a:xfrm>
            <a:off x="533400" y="1662815"/>
            <a:ext cx="5916612" cy="701040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533400" y="885825"/>
            <a:ext cx="5916612" cy="762000"/>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ctr" eaLnBrk="1" fontAlgn="base" hangingPunct="1">
              <a:spcBef>
                <a:spcPct val="50000"/>
              </a:spcBef>
              <a:spcAft>
                <a:spcPct val="0"/>
              </a:spcAft>
            </a:pPr>
            <a:r>
              <a:rPr lang="en-US" sz="1400" u="none" dirty="0" smtClean="0">
                <a:solidFill>
                  <a:srgbClr val="080808"/>
                </a:solidFill>
              </a:rPr>
              <a:t>Exercise</a:t>
            </a:r>
            <a:r>
              <a:rPr lang="en-US" sz="1400" b="0" u="none" dirty="0" smtClean="0">
                <a:solidFill>
                  <a:srgbClr val="000000"/>
                </a:solidFill>
              </a:rPr>
              <a:t>: </a:t>
            </a:r>
            <a:r>
              <a:rPr lang="en-AU" sz="1400" b="0" u="none" dirty="0" smtClean="0">
                <a:solidFill>
                  <a:srgbClr val="000000"/>
                </a:solidFill>
                <a:latin typeface="Arial" pitchFamily="34" charset="0"/>
                <a:cs typeface="Arial" pitchFamily="34" charset="0"/>
              </a:rPr>
              <a:t>After reviewing your Financial Talent DNA report circle 3 key items that you believe need the most discussion with your advisor in building your </a:t>
            </a:r>
            <a:r>
              <a:rPr lang="en-AU" sz="1400" b="0" u="none" dirty="0">
                <a:solidFill>
                  <a:srgbClr val="000000"/>
                </a:solidFill>
                <a:latin typeface="Arial" pitchFamily="34" charset="0"/>
                <a:cs typeface="Arial" pitchFamily="34" charset="0"/>
              </a:rPr>
              <a:t>financial </a:t>
            </a:r>
            <a:r>
              <a:rPr lang="en-AU" sz="1400" b="0" u="none" dirty="0" smtClean="0">
                <a:solidFill>
                  <a:srgbClr val="000000"/>
                </a:solidFill>
                <a:latin typeface="Arial" pitchFamily="34" charset="0"/>
                <a:cs typeface="Arial" pitchFamily="34" charset="0"/>
              </a:rPr>
              <a:t>plan. </a:t>
            </a:r>
            <a:endParaRPr lang="en-US" sz="1400" b="0" u="none" dirty="0">
              <a:solidFill>
                <a:srgbClr val="000000"/>
              </a:solidFill>
              <a:latin typeface="Arial" pitchFamily="34" charset="0"/>
              <a:cs typeface="Arial" pitchFamily="34" charset="0"/>
            </a:endParaRPr>
          </a:p>
          <a:p>
            <a:pPr algn="ctr" eaLnBrk="1" fontAlgn="base" hangingPunct="1">
              <a:spcBef>
                <a:spcPct val="50000"/>
              </a:spcBef>
              <a:spcAft>
                <a:spcPct val="0"/>
              </a:spcAft>
            </a:pPr>
            <a:endParaRPr lang="en-US" sz="1400" b="0" u="none" dirty="0" smtClean="0">
              <a:solidFill>
                <a:srgbClr val="080808"/>
              </a:solidFill>
            </a:endParaRPr>
          </a:p>
        </p:txBody>
      </p:sp>
    </p:spTree>
    <p:extLst>
      <p:ext uri="{BB962C8B-B14F-4D97-AF65-F5344CB8AC3E}">
        <p14:creationId xmlns:p14="http://schemas.microsoft.com/office/powerpoint/2010/main" val="1231030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49238"/>
            <a:ext cx="6858000" cy="588962"/>
          </a:xfrm>
          <a:prstGeom prst="rect">
            <a:avLst/>
          </a:prstGeom>
          <a:solidFill>
            <a:srgbClr val="003366"/>
          </a:solidFill>
        </p:spPr>
        <p:txBody>
          <a:bodyPr anchor="ctr"/>
          <a:lstStyle/>
          <a:p>
            <a:pPr algn="l"/>
            <a:r>
              <a:rPr lang="en-AU" sz="2100" b="1" dirty="0">
                <a:solidFill>
                  <a:schemeClr val="bg1"/>
                </a:solidFill>
              </a:rPr>
              <a:t>Wealth Mentoring Report - Enhanced Personal Awareness</a:t>
            </a:r>
          </a:p>
        </p:txBody>
      </p:sp>
      <p:sp>
        <p:nvSpPr>
          <p:cNvPr id="11267" name="Rectangle 3"/>
          <p:cNvSpPr>
            <a:spLocks noGrp="1" noChangeArrowheads="1"/>
          </p:cNvSpPr>
          <p:nvPr>
            <p:ph type="body" idx="4294967295"/>
          </p:nvPr>
        </p:nvSpPr>
        <p:spPr>
          <a:xfrm>
            <a:off x="381000" y="2667000"/>
            <a:ext cx="6477000" cy="5638800"/>
          </a:xfrm>
          <a:prstGeom prst="rect">
            <a:avLst/>
          </a:prstGeom>
        </p:spPr>
        <p:txBody>
          <a:bodyPr anchor="t"/>
          <a:lstStyle/>
          <a:p>
            <a:pPr marL="288925" indent="-288925" eaLnBrk="1" hangingPunct="1">
              <a:lnSpc>
                <a:spcPct val="80000"/>
              </a:lnSpc>
              <a:buFontTx/>
              <a:buNone/>
              <a:tabLst>
                <a:tab pos="2959100" algn="ctr"/>
                <a:tab pos="5238750" algn="ctr"/>
              </a:tabLst>
            </a:pPr>
            <a:r>
              <a:rPr lang="en-AU" sz="1500" b="1" dirty="0" smtClean="0">
                <a:solidFill>
                  <a:srgbClr val="000000"/>
                </a:solidFill>
              </a:rPr>
              <a:t>Primary Factor:</a:t>
            </a:r>
            <a:r>
              <a:rPr lang="en-AU" sz="1500" dirty="0" smtClean="0"/>
              <a:t>	</a:t>
            </a:r>
            <a:r>
              <a:rPr lang="en-AU" sz="1500" b="1" dirty="0" smtClean="0">
                <a:solidFill>
                  <a:srgbClr val="050000"/>
                </a:solidFill>
              </a:rPr>
              <a:t>Strength:	Struggle:</a:t>
            </a:r>
          </a:p>
          <a:p>
            <a:pPr marL="288925" indent="-288925" eaLnBrk="1" hangingPunct="1">
              <a:lnSpc>
                <a:spcPct val="80000"/>
              </a:lnSpc>
              <a:tabLst>
                <a:tab pos="2959100" algn="ctr"/>
                <a:tab pos="5238750" algn="ctr"/>
              </a:tabLst>
            </a:pPr>
            <a:endParaRPr lang="en-AU" sz="1500" dirty="0" smtClean="0">
              <a:solidFill>
                <a:srgbClr val="050000"/>
              </a:solidFill>
            </a:endParaRPr>
          </a:p>
          <a:p>
            <a:pPr marL="288925" indent="-288925" eaLnBrk="1" hangingPunct="1">
              <a:lnSpc>
                <a:spcPct val="80000"/>
              </a:lnSpc>
              <a:buFontTx/>
              <a:buNone/>
              <a:tabLst>
                <a:tab pos="2959100" algn="ctr"/>
                <a:tab pos="5238750" algn="ctr"/>
              </a:tabLst>
            </a:pPr>
            <a:endParaRPr lang="en-AU" sz="1500" dirty="0" smtClean="0">
              <a:solidFill>
                <a:srgbClr val="050000"/>
              </a:solidFill>
            </a:endParaRPr>
          </a:p>
          <a:p>
            <a:pPr marL="288925" indent="-288925" eaLnBrk="1" hangingPunct="1">
              <a:lnSpc>
                <a:spcPct val="80000"/>
              </a:lnSpc>
              <a:tabLst>
                <a:tab pos="2959100" algn="ctr"/>
                <a:tab pos="5238750" algn="ctr"/>
              </a:tabLst>
            </a:pPr>
            <a:r>
              <a:rPr lang="en-AU" sz="1500" dirty="0" smtClean="0">
                <a:solidFill>
                  <a:srgbClr val="050000"/>
                </a:solidFill>
              </a:rPr>
              <a:t>Commanding:	</a:t>
            </a: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endParaRPr lang="en-AU" sz="1500" dirty="0" smtClean="0">
              <a:solidFill>
                <a:srgbClr val="050000"/>
              </a:solidFill>
            </a:endParaRPr>
          </a:p>
          <a:p>
            <a:pPr marL="288925" indent="-288925" eaLnBrk="1" hangingPunct="1">
              <a:lnSpc>
                <a:spcPct val="80000"/>
              </a:lnSpc>
              <a:tabLst>
                <a:tab pos="2959100" algn="ctr"/>
                <a:tab pos="5238750" algn="ctr"/>
              </a:tabLst>
            </a:pPr>
            <a:r>
              <a:rPr lang="en-AU" sz="1500" dirty="0" smtClean="0">
                <a:solidFill>
                  <a:srgbClr val="050000"/>
                </a:solidFill>
              </a:rPr>
              <a:t>People:</a:t>
            </a: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endParaRPr lang="en-AU" sz="1500" dirty="0" smtClean="0">
              <a:solidFill>
                <a:srgbClr val="050000"/>
              </a:solidFill>
            </a:endParaRPr>
          </a:p>
          <a:p>
            <a:pPr marL="288925" indent="-288925" eaLnBrk="1" hangingPunct="1">
              <a:lnSpc>
                <a:spcPct val="80000"/>
              </a:lnSpc>
              <a:tabLst>
                <a:tab pos="2959100" algn="ctr"/>
                <a:tab pos="5238750" algn="ctr"/>
              </a:tabLst>
            </a:pPr>
            <a:r>
              <a:rPr lang="en-AU" sz="1500" dirty="0" smtClean="0">
                <a:solidFill>
                  <a:srgbClr val="050000"/>
                </a:solidFill>
              </a:rPr>
              <a:t>Patience:</a:t>
            </a: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endParaRPr lang="en-AU" sz="1500" dirty="0" smtClean="0">
              <a:solidFill>
                <a:srgbClr val="050000"/>
              </a:solidFill>
            </a:endParaRPr>
          </a:p>
          <a:p>
            <a:pPr marL="288925" indent="-288925" eaLnBrk="1" hangingPunct="1">
              <a:lnSpc>
                <a:spcPct val="80000"/>
              </a:lnSpc>
              <a:tabLst>
                <a:tab pos="2959100" algn="ctr"/>
                <a:tab pos="5238750" algn="ctr"/>
              </a:tabLst>
            </a:pPr>
            <a:r>
              <a:rPr lang="en-AU" sz="1500" dirty="0" smtClean="0">
                <a:solidFill>
                  <a:srgbClr val="050000"/>
                </a:solidFill>
              </a:rPr>
              <a:t>Structured:</a:t>
            </a: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endParaRPr lang="en-AU" sz="1500" dirty="0" smtClean="0">
              <a:solidFill>
                <a:srgbClr val="050000"/>
              </a:solidFill>
            </a:endParaRPr>
          </a:p>
          <a:p>
            <a:pPr marL="288925" indent="-288925" eaLnBrk="1" hangingPunct="1">
              <a:lnSpc>
                <a:spcPct val="80000"/>
              </a:lnSpc>
              <a:tabLst>
                <a:tab pos="2959100" algn="ctr"/>
                <a:tab pos="5238750" algn="ctr"/>
              </a:tabLst>
            </a:pPr>
            <a:r>
              <a:rPr lang="en-AU" sz="1500" dirty="0" smtClean="0">
                <a:solidFill>
                  <a:srgbClr val="050000"/>
                </a:solidFill>
              </a:rPr>
              <a:t>Natural Trust:</a:t>
            </a: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endParaRPr lang="en-AU" sz="1500" dirty="0" smtClean="0">
              <a:solidFill>
                <a:srgbClr val="050000"/>
              </a:solidFill>
            </a:endParaRPr>
          </a:p>
          <a:p>
            <a:pPr marL="288925" indent="-288925" eaLnBrk="1" hangingPunct="1">
              <a:lnSpc>
                <a:spcPct val="80000"/>
              </a:lnSpc>
              <a:tabLst>
                <a:tab pos="2959100" algn="ctr"/>
                <a:tab pos="5238750" algn="ctr"/>
              </a:tabLst>
            </a:pPr>
            <a:r>
              <a:rPr lang="en-AU" sz="1500" dirty="0" smtClean="0">
                <a:solidFill>
                  <a:srgbClr val="050000"/>
                </a:solidFill>
              </a:rPr>
              <a:t>Pioneering:</a:t>
            </a: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r>
              <a:rPr lang="en-US" sz="1500" dirty="0" smtClean="0">
                <a:solidFill>
                  <a:srgbClr val="050000"/>
                </a:solidFill>
              </a:rPr>
              <a:t>Risk:</a:t>
            </a: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endParaRPr lang="en-US" sz="1500" dirty="0" smtClean="0">
              <a:solidFill>
                <a:srgbClr val="050000"/>
              </a:solidFill>
            </a:endParaRPr>
          </a:p>
          <a:p>
            <a:pPr marL="288925" indent="-288925" eaLnBrk="1" hangingPunct="1">
              <a:lnSpc>
                <a:spcPct val="80000"/>
              </a:lnSpc>
              <a:tabLst>
                <a:tab pos="2959100" algn="ctr"/>
                <a:tab pos="5238750" algn="ctr"/>
              </a:tabLst>
            </a:pPr>
            <a:r>
              <a:rPr lang="en-US" sz="1500" dirty="0" smtClean="0">
                <a:solidFill>
                  <a:srgbClr val="050000"/>
                </a:solidFill>
              </a:rPr>
              <a:t>Creativity:</a:t>
            </a:r>
            <a:endParaRPr lang="en-AU" sz="1500" dirty="0" smtClean="0">
              <a:solidFill>
                <a:srgbClr val="050000"/>
              </a:solidFill>
            </a:endParaRPr>
          </a:p>
          <a:p>
            <a:pPr marL="288925" indent="-288925" eaLnBrk="1" hangingPunct="1">
              <a:lnSpc>
                <a:spcPct val="80000"/>
              </a:lnSpc>
              <a:tabLst>
                <a:tab pos="2959100" algn="ctr"/>
                <a:tab pos="5238750" algn="ctr"/>
              </a:tabLst>
            </a:pPr>
            <a:endParaRPr lang="en-AU" sz="1500" dirty="0" smtClean="0">
              <a:solidFill>
                <a:srgbClr val="050000"/>
              </a:solidFill>
            </a:endParaRPr>
          </a:p>
          <a:p>
            <a:pPr marL="288925" indent="-288925" eaLnBrk="1" hangingPunct="1">
              <a:lnSpc>
                <a:spcPct val="80000"/>
              </a:lnSpc>
              <a:buFontTx/>
              <a:buNone/>
              <a:tabLst>
                <a:tab pos="2959100" algn="ctr"/>
                <a:tab pos="5238750" algn="ctr"/>
              </a:tabLst>
            </a:pPr>
            <a:endParaRPr lang="en-AU" sz="1500" dirty="0" smtClean="0">
              <a:solidFill>
                <a:srgbClr val="050000"/>
              </a:solidFill>
            </a:endParaRPr>
          </a:p>
        </p:txBody>
      </p:sp>
      <p:sp>
        <p:nvSpPr>
          <p:cNvPr id="11268" name="Text Box 4"/>
          <p:cNvSpPr txBox="1">
            <a:spLocks noChangeArrowheads="1"/>
          </p:cNvSpPr>
          <p:nvPr/>
        </p:nvSpPr>
        <p:spPr bwMode="auto">
          <a:xfrm>
            <a:off x="381000" y="977900"/>
            <a:ext cx="6108700" cy="1536700"/>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ctr" eaLnBrk="1" fontAlgn="base" hangingPunct="1">
              <a:spcBef>
                <a:spcPct val="50000"/>
              </a:spcBef>
              <a:spcAft>
                <a:spcPct val="0"/>
              </a:spcAft>
            </a:pPr>
            <a:r>
              <a:rPr lang="en-US" u="none" dirty="0" smtClean="0">
                <a:solidFill>
                  <a:srgbClr val="080808"/>
                </a:solidFill>
              </a:rPr>
              <a:t>Exercise: </a:t>
            </a:r>
            <a:r>
              <a:rPr lang="en-US" b="0" u="none" dirty="0" smtClean="0">
                <a:solidFill>
                  <a:srgbClr val="080808"/>
                </a:solidFill>
              </a:rPr>
              <a:t>Review Page 5 of your Financial DNA Natural Behavior Wealth Mentoring Report and identify your most significant strengths and struggles in each primary profile factor (or sub-factor within the factor) for making life and financial decisions.  Focus on those strongest factors or sub-factors with scores over 60 and under 40.</a:t>
            </a:r>
          </a:p>
        </p:txBody>
      </p:sp>
    </p:spTree>
    <p:extLst>
      <p:ext uri="{BB962C8B-B14F-4D97-AF65-F5344CB8AC3E}">
        <p14:creationId xmlns:p14="http://schemas.microsoft.com/office/powerpoint/2010/main" val="37827346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53220" y="1008950"/>
            <a:ext cx="6151562" cy="2015936"/>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fontAlgn="base">
              <a:spcBef>
                <a:spcPct val="0"/>
              </a:spcBef>
              <a:spcAft>
                <a:spcPct val="0"/>
              </a:spcAft>
            </a:pPr>
            <a:r>
              <a:rPr lang="en-US" sz="1600" b="1" dirty="0" smtClean="0">
                <a:solidFill>
                  <a:srgbClr val="080808"/>
                </a:solidFill>
                <a:ea typeface="Times New Roman" pitchFamily="18" charset="0"/>
                <a:cs typeface="Arial" charset="0"/>
                <a:sym typeface="Symbol" pitchFamily="18" charset="2"/>
              </a:rPr>
              <a:t>Exercise:</a:t>
            </a:r>
            <a:r>
              <a:rPr lang="en-US" sz="1600" dirty="0" smtClean="0">
                <a:solidFill>
                  <a:srgbClr val="080808"/>
                </a:solidFill>
                <a:ea typeface="Times New Roman" pitchFamily="18" charset="0"/>
                <a:cs typeface="Arial" charset="0"/>
                <a:sym typeface="Symbol" pitchFamily="18" charset="2"/>
              </a:rPr>
              <a:t> In developing your DNA Personal Performance Plan, you need to identify the </a:t>
            </a:r>
            <a:r>
              <a:rPr lang="en-US" sz="1600" u="sng" dirty="0" smtClean="0">
                <a:solidFill>
                  <a:srgbClr val="080808"/>
                </a:solidFill>
                <a:ea typeface="Times New Roman" pitchFamily="18" charset="0"/>
                <a:cs typeface="Arial" charset="0"/>
                <a:sym typeface="Symbol" pitchFamily="18" charset="2"/>
              </a:rPr>
              <a:t>immediate</a:t>
            </a:r>
            <a:r>
              <a:rPr lang="en-US" sz="1600" dirty="0" smtClean="0">
                <a:solidFill>
                  <a:srgbClr val="080808"/>
                </a:solidFill>
                <a:ea typeface="Times New Roman" pitchFamily="18" charset="0"/>
                <a:cs typeface="Arial" charset="0"/>
                <a:sym typeface="Symbol" pitchFamily="18" charset="2"/>
              </a:rPr>
              <a:t> action steps to achieve your top 5 Quality Life Goals. </a:t>
            </a:r>
          </a:p>
          <a:p>
            <a:pPr algn="ctr" fontAlgn="base">
              <a:spcBef>
                <a:spcPct val="0"/>
              </a:spcBef>
              <a:spcAft>
                <a:spcPct val="0"/>
              </a:spcAft>
            </a:pPr>
            <a:endParaRPr lang="en-US" sz="1600" dirty="0" smtClean="0">
              <a:solidFill>
                <a:srgbClr val="080808"/>
              </a:solidFill>
              <a:ea typeface="Times New Roman" pitchFamily="18" charset="0"/>
              <a:cs typeface="Arial" charset="0"/>
              <a:sym typeface="Symbol" pitchFamily="18" charset="2"/>
            </a:endParaRPr>
          </a:p>
          <a:p>
            <a:pPr algn="ctr" fontAlgn="base">
              <a:spcBef>
                <a:spcPct val="0"/>
              </a:spcBef>
              <a:spcAft>
                <a:spcPct val="0"/>
              </a:spcAft>
            </a:pPr>
            <a:r>
              <a:rPr lang="en-US" sz="1600" dirty="0" smtClean="0">
                <a:solidFill>
                  <a:srgbClr val="080808"/>
                </a:solidFill>
                <a:ea typeface="Times New Roman" pitchFamily="18" charset="0"/>
                <a:cs typeface="Arial" charset="0"/>
                <a:sym typeface="Symbol" pitchFamily="18" charset="2"/>
              </a:rPr>
              <a:t>This page will enable you to record your immediate action steps in a summary format. This is the starting place for you to achieve your longer term Quality Life Goals. </a:t>
            </a:r>
            <a:r>
              <a:rPr lang="en-US" sz="1600" b="1" dirty="0" smtClean="0">
                <a:solidFill>
                  <a:srgbClr val="080808"/>
                </a:solidFill>
                <a:ea typeface="Times New Roman" pitchFamily="18" charset="0"/>
                <a:cs typeface="Arial" charset="0"/>
                <a:sym typeface="Symbol" pitchFamily="18" charset="2"/>
              </a:rPr>
              <a:t> </a:t>
            </a:r>
          </a:p>
          <a:p>
            <a:pPr fontAlgn="base">
              <a:spcBef>
                <a:spcPct val="0"/>
              </a:spcBef>
              <a:spcAft>
                <a:spcPct val="0"/>
              </a:spcAft>
            </a:pPr>
            <a:endParaRPr lang="en-AU" sz="1600" dirty="0" smtClean="0">
              <a:solidFill>
                <a:srgbClr val="080808"/>
              </a:solidFill>
              <a:ea typeface="Times New Roman" pitchFamily="18" charset="0"/>
              <a:cs typeface="Arial" charset="0"/>
              <a:sym typeface="Symbol" pitchFamily="18" charset="2"/>
            </a:endParaRPr>
          </a:p>
        </p:txBody>
      </p:sp>
      <p:sp>
        <p:nvSpPr>
          <p:cNvPr id="13315" name="Rectangle 15"/>
          <p:cNvSpPr>
            <a:spLocks noChangeArrowheads="1"/>
          </p:cNvSpPr>
          <p:nvPr/>
        </p:nvSpPr>
        <p:spPr bwMode="auto">
          <a:xfrm>
            <a:off x="1" y="254000"/>
            <a:ext cx="6858000" cy="571500"/>
          </a:xfrm>
          <a:prstGeom prst="rect">
            <a:avLst/>
          </a:prstGeom>
          <a:solidFill>
            <a:srgbClr val="003366"/>
          </a:solidFill>
        </p:spPr>
        <p:txBody>
          <a:bodyPr anchor="ctr"/>
          <a:lstStyle/>
          <a:p>
            <a:pPr fontAlgn="base">
              <a:spcBef>
                <a:spcPct val="0"/>
              </a:spcBef>
              <a:spcAft>
                <a:spcPct val="0"/>
              </a:spcAft>
            </a:pPr>
            <a:r>
              <a:rPr lang="en-US" sz="2400" b="1" dirty="0">
                <a:solidFill>
                  <a:schemeClr val="bg1"/>
                </a:solidFill>
                <a:latin typeface="+mj-lt"/>
                <a:ea typeface="+mj-ea"/>
                <a:cs typeface="+mj-cs"/>
                <a:sym typeface="Symbol" pitchFamily="18" charset="2"/>
              </a:rPr>
              <a:t>Your Immediate Action Steps</a:t>
            </a:r>
          </a:p>
        </p:txBody>
      </p:sp>
      <p:graphicFrame>
        <p:nvGraphicFramePr>
          <p:cNvPr id="12339" name="Group 51"/>
          <p:cNvGraphicFramePr>
            <a:graphicFrameLocks noGrp="1"/>
          </p:cNvGraphicFramePr>
          <p:nvPr>
            <p:ph idx="4294967295"/>
            <p:extLst>
              <p:ext uri="{D42A27DB-BD31-4B8C-83A1-F6EECF244321}">
                <p14:modId xmlns:p14="http://schemas.microsoft.com/office/powerpoint/2010/main" val="3140250523"/>
              </p:ext>
            </p:extLst>
          </p:nvPr>
        </p:nvGraphicFramePr>
        <p:xfrm>
          <a:off x="353220" y="3581400"/>
          <a:ext cx="6162675" cy="3431040"/>
        </p:xfrm>
        <a:graphic>
          <a:graphicData uri="http://schemas.openxmlformats.org/drawingml/2006/table">
            <a:tbl>
              <a:tblPr/>
              <a:tblGrid>
                <a:gridCol w="1260475"/>
                <a:gridCol w="922338"/>
                <a:gridCol w="1773237"/>
                <a:gridCol w="828675"/>
                <a:gridCol w="1377950"/>
              </a:tblGrid>
              <a:tr h="223543">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rgbClr val="000066"/>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16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sym typeface="Symbol" pitchFamily="18" charset="2"/>
                        </a:rPr>
                        <a:t>Top 5 Quality Life Goals</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Times New Roman" pitchFamily="18" charset="0"/>
                          <a:sym typeface="Symbol" pitchFamily="18" charset="2"/>
                        </a:rPr>
                        <a:t>Quarterly / Monthly Activities</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sym typeface="Symbol" pitchFamily="18" charset="2"/>
                        </a:rPr>
                        <a:t> </a:t>
                      </a:r>
                      <a:r>
                        <a:rPr kumimoji="0" lang="en-US" sz="1200" b="1" i="0" u="none" strike="noStrike" cap="none" normalizeH="0" baseline="0" dirty="0" smtClean="0">
                          <a:ln>
                            <a:noFill/>
                          </a:ln>
                          <a:solidFill>
                            <a:srgbClr val="000000"/>
                          </a:solidFill>
                          <a:effectLst/>
                          <a:latin typeface="Arial" charset="0"/>
                          <a:cs typeface="Times New Roman" pitchFamily="18" charset="0"/>
                          <a:sym typeface="Symbol" pitchFamily="18" charset="2"/>
                        </a:rPr>
                        <a:t>Weekly / Daily Action Steps</a:t>
                      </a:r>
                      <a:endParaRPr kumimoji="0" lang="en-US" sz="2400" b="0" i="0" u="none" strike="noStrike" cap="none" normalizeH="0" baseline="0" dirty="0" smtClean="0">
                        <a:ln>
                          <a:noFill/>
                        </a:ln>
                        <a:solidFill>
                          <a:srgbClr val="000000"/>
                        </a:solidFill>
                        <a:effectLst/>
                        <a:latin typeface="Arial"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6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6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6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6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6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sym typeface="Symbol" pitchFamily="18" charset="2"/>
                        </a:rPr>
                        <a:t>→</a:t>
                      </a:r>
                      <a:endParaRPr kumimoji="0" lang="en-US" sz="2400" b="0" i="0" u="none" strike="noStrike" cap="none" normalizeH="0" baseline="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34929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6200" y="249238"/>
            <a:ext cx="6781800" cy="588962"/>
          </a:xfrm>
          <a:prstGeom prst="rect">
            <a:avLst/>
          </a:prstGeom>
          <a:solidFill>
            <a:srgbClr val="003366"/>
          </a:solidFill>
        </p:spPr>
        <p:txBody>
          <a:bodyPr anchor="ctr"/>
          <a:lstStyle/>
          <a:p>
            <a:pPr algn="l"/>
            <a:r>
              <a:rPr lang="en-US" sz="2400" b="1" dirty="0">
                <a:solidFill>
                  <a:schemeClr val="bg1"/>
                </a:solidFill>
              </a:rPr>
              <a:t>Disclaimer and Contact Information</a:t>
            </a:r>
            <a:endParaRPr lang="en-AU" sz="2400" b="1" dirty="0">
              <a:solidFill>
                <a:schemeClr val="bg1"/>
              </a:solidFill>
            </a:endParaRPr>
          </a:p>
        </p:txBody>
      </p:sp>
      <p:sp>
        <p:nvSpPr>
          <p:cNvPr id="14339" name="Rectangle 3"/>
          <p:cNvSpPr>
            <a:spLocks noGrp="1" noChangeArrowheads="1"/>
          </p:cNvSpPr>
          <p:nvPr>
            <p:ph type="body" idx="4294967295"/>
          </p:nvPr>
        </p:nvSpPr>
        <p:spPr>
          <a:xfrm>
            <a:off x="508000" y="990600"/>
            <a:ext cx="5810250" cy="3692525"/>
          </a:xfrm>
          <a:prstGeom prst="rect">
            <a:avLst/>
          </a:prstGeom>
        </p:spPr>
        <p:txBody>
          <a:bodyPr/>
          <a:lstStyle/>
          <a:p>
            <a:pPr marL="0" indent="0" eaLnBrk="1" hangingPunct="1">
              <a:lnSpc>
                <a:spcPct val="80000"/>
              </a:lnSpc>
              <a:buFontTx/>
              <a:buNone/>
            </a:pPr>
            <a:r>
              <a:rPr lang="en-US" sz="1400" b="1" u="sng" dirty="0" smtClean="0">
                <a:solidFill>
                  <a:srgbClr val="050000"/>
                </a:solidFill>
              </a:rPr>
              <a:t>Disclaimer</a:t>
            </a:r>
          </a:p>
          <a:p>
            <a:pPr marL="0" indent="0" eaLnBrk="1" hangingPunct="1">
              <a:lnSpc>
                <a:spcPct val="80000"/>
              </a:lnSpc>
              <a:buFontTx/>
              <a:buNone/>
            </a:pPr>
            <a:r>
              <a:rPr lang="en-US" sz="1400" dirty="0" smtClean="0">
                <a:solidFill>
                  <a:srgbClr val="050000"/>
                </a:solidFill>
              </a:rPr>
              <a:t>   </a:t>
            </a:r>
          </a:p>
          <a:p>
            <a:pPr marL="0" indent="0" eaLnBrk="1" hangingPunct="1">
              <a:lnSpc>
                <a:spcPct val="80000"/>
              </a:lnSpc>
              <a:buFontTx/>
              <a:buNone/>
            </a:pPr>
            <a:r>
              <a:rPr lang="en-US" sz="1400" dirty="0" smtClean="0">
                <a:solidFill>
                  <a:srgbClr val="050000"/>
                </a:solidFill>
              </a:rPr>
              <a:t>The purpose of the Financial DNA</a:t>
            </a:r>
            <a:r>
              <a:rPr lang="en-US" sz="1400" baseline="30000" dirty="0" smtClean="0">
                <a:solidFill>
                  <a:srgbClr val="050000"/>
                </a:solidFill>
              </a:rPr>
              <a:t>®</a:t>
            </a:r>
            <a:r>
              <a:rPr lang="en-US" sz="1400" dirty="0" smtClean="0">
                <a:solidFill>
                  <a:srgbClr val="050000"/>
                </a:solidFill>
              </a:rPr>
              <a:t> profile products and related application tools is to assist in the identification of a person’s Financial DNA. The Financial DNA Natural Behavior Discovery, Financial Personality Discovery, and the Quality Life Discovery are not professional psychological instruments and should not be used to identify, diagnose or treat psychological, mental health, and/or medical problems. Additionally, if used to evaluate personnel, the user should seek adequate legal counsel to ensure compliance with applicable local, state and federal employment laws. The user assumes sole responsibility for any actions or decisions that are made as a result of using these aids to self-discovery. By using the Financial DNA Natural Behavior Discovery, Financial Personality Discovery, and the Quality Life Discovery, you expressly waive and relinquish any and all claims of any nature against DNA Behavior International, affiliated companies, and/or their employees, arising out of or in connection with the use of these products.</a:t>
            </a:r>
            <a:endParaRPr lang="en-AU" sz="1400" dirty="0" smtClean="0">
              <a:solidFill>
                <a:srgbClr val="050000"/>
              </a:solidFill>
            </a:endParaRPr>
          </a:p>
        </p:txBody>
      </p:sp>
      <p:sp>
        <p:nvSpPr>
          <p:cNvPr id="14340" name="Text Box 4"/>
          <p:cNvSpPr txBox="1">
            <a:spLocks noChangeArrowheads="1"/>
          </p:cNvSpPr>
          <p:nvPr/>
        </p:nvSpPr>
        <p:spPr bwMode="auto">
          <a:xfrm>
            <a:off x="508000" y="6248400"/>
            <a:ext cx="5549900" cy="300082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AU" sz="1400" dirty="0" smtClean="0">
                <a:solidFill>
                  <a:srgbClr val="080808"/>
                </a:solidFill>
              </a:rPr>
              <a:t>Contact Us</a:t>
            </a:r>
          </a:p>
          <a:p>
            <a:pPr algn="ctr" eaLnBrk="1" fontAlgn="base" hangingPunct="1">
              <a:spcBef>
                <a:spcPct val="50000"/>
              </a:spcBef>
              <a:spcAft>
                <a:spcPct val="0"/>
              </a:spcAft>
            </a:pPr>
            <a:r>
              <a:rPr lang="en-AU" sz="1400" u="none" dirty="0" smtClean="0">
                <a:solidFill>
                  <a:srgbClr val="080808"/>
                </a:solidFill>
              </a:rPr>
              <a:t>For the complete range of Financial DNA</a:t>
            </a:r>
            <a:r>
              <a:rPr lang="en-AU" sz="1400" b="0" u="none" baseline="30000" dirty="0" smtClean="0">
                <a:solidFill>
                  <a:srgbClr val="080808"/>
                </a:solidFill>
              </a:rPr>
              <a:t>®</a:t>
            </a:r>
            <a:r>
              <a:rPr lang="en-AU" sz="1400" u="none" dirty="0" smtClean="0">
                <a:solidFill>
                  <a:srgbClr val="080808"/>
                </a:solidFill>
              </a:rPr>
              <a:t> profiles, tools, training and consultation, </a:t>
            </a:r>
            <a:br>
              <a:rPr lang="en-AU" sz="1400" u="none" dirty="0" smtClean="0">
                <a:solidFill>
                  <a:srgbClr val="080808"/>
                </a:solidFill>
              </a:rPr>
            </a:br>
            <a:r>
              <a:rPr lang="en-AU" sz="1400" u="none" dirty="0" smtClean="0">
                <a:solidFill>
                  <a:srgbClr val="080808"/>
                </a:solidFill>
              </a:rPr>
              <a:t>please contact </a:t>
            </a:r>
            <a:r>
              <a:rPr lang="en-US" sz="1400" u="none" dirty="0" smtClean="0">
                <a:solidFill>
                  <a:srgbClr val="080808"/>
                </a:solidFill>
              </a:rPr>
              <a:t>DNA Behavior International</a:t>
            </a:r>
            <a:r>
              <a:rPr lang="en-AU" sz="1400" u="none" dirty="0" smtClean="0">
                <a:solidFill>
                  <a:srgbClr val="080808"/>
                </a:solidFill>
              </a:rPr>
              <a:t>:</a:t>
            </a:r>
          </a:p>
          <a:p>
            <a:pPr algn="ctr" eaLnBrk="1" fontAlgn="base" hangingPunct="1">
              <a:spcBef>
                <a:spcPct val="50000"/>
              </a:spcBef>
              <a:spcAft>
                <a:spcPct val="0"/>
              </a:spcAft>
            </a:pPr>
            <a:r>
              <a:rPr lang="en-US" sz="1400" u="none" dirty="0" smtClean="0">
                <a:solidFill>
                  <a:srgbClr val="080808"/>
                </a:solidFill>
              </a:rPr>
              <a:t>in the United States</a:t>
            </a:r>
          </a:p>
          <a:p>
            <a:pPr algn="ctr" eaLnBrk="1" fontAlgn="base" hangingPunct="1">
              <a:spcBef>
                <a:spcPct val="50000"/>
              </a:spcBef>
              <a:spcAft>
                <a:spcPct val="0"/>
              </a:spcAft>
            </a:pPr>
            <a:r>
              <a:rPr lang="en-US" sz="1400" b="0" u="none" dirty="0" smtClean="0">
                <a:solidFill>
                  <a:srgbClr val="080808"/>
                </a:solidFill>
              </a:rPr>
              <a:t>5901-A Peachtree Dunwoody Rd, Suite 375 Atlanta GA 30328</a:t>
            </a:r>
            <a:endParaRPr lang="en-AU" sz="1400" b="0" u="none" dirty="0" smtClean="0">
              <a:solidFill>
                <a:srgbClr val="080808"/>
              </a:solidFill>
            </a:endParaRPr>
          </a:p>
          <a:p>
            <a:pPr algn="ctr" eaLnBrk="1" fontAlgn="base" hangingPunct="1">
              <a:spcBef>
                <a:spcPct val="50000"/>
              </a:spcBef>
              <a:spcAft>
                <a:spcPct val="0"/>
              </a:spcAft>
            </a:pPr>
            <a:r>
              <a:rPr lang="en-AU" sz="1400" b="0" u="none" dirty="0" smtClean="0">
                <a:solidFill>
                  <a:srgbClr val="080808"/>
                </a:solidFill>
              </a:rPr>
              <a:t>Telephone: 770 2740311</a:t>
            </a:r>
            <a:r>
              <a:rPr lang="en-US" sz="1400" b="0" u="none" dirty="0" smtClean="0">
                <a:solidFill>
                  <a:srgbClr val="080808"/>
                </a:solidFill>
              </a:rPr>
              <a:t> </a:t>
            </a:r>
            <a:r>
              <a:rPr lang="en-AU" sz="1400" b="0" u="none" dirty="0" smtClean="0">
                <a:solidFill>
                  <a:srgbClr val="080808"/>
                </a:solidFill>
              </a:rPr>
              <a:t> • </a:t>
            </a:r>
            <a:r>
              <a:rPr lang="en-AU" sz="1400" b="0" u="none" dirty="0" smtClean="0">
                <a:solidFill>
                  <a:srgbClr val="080808"/>
                </a:solidFill>
                <a:hlinkClick r:id="rId2"/>
              </a:rPr>
              <a:t>inquiries@</a:t>
            </a:r>
            <a:r>
              <a:rPr lang="en-US" sz="1400" b="0" u="none" dirty="0" smtClean="0">
                <a:solidFill>
                  <a:srgbClr val="080808"/>
                </a:solidFill>
                <a:hlinkClick r:id="rId2"/>
              </a:rPr>
              <a:t>dnabehavior.com</a:t>
            </a:r>
            <a:endParaRPr lang="en-US" sz="1400" b="0" u="none" dirty="0" smtClean="0">
              <a:solidFill>
                <a:srgbClr val="080808"/>
              </a:solidFill>
            </a:endParaRPr>
          </a:p>
          <a:p>
            <a:pPr algn="ctr" eaLnBrk="1" fontAlgn="base" hangingPunct="1">
              <a:spcBef>
                <a:spcPct val="50000"/>
              </a:spcBef>
              <a:spcAft>
                <a:spcPct val="0"/>
              </a:spcAft>
            </a:pPr>
            <a:endParaRPr lang="en-US" sz="1400" b="0" u="none" dirty="0" smtClean="0">
              <a:solidFill>
                <a:srgbClr val="080808"/>
              </a:solidFill>
            </a:endParaRPr>
          </a:p>
          <a:p>
            <a:pPr algn="ctr" eaLnBrk="1" fontAlgn="base" hangingPunct="1">
              <a:spcBef>
                <a:spcPct val="50000"/>
              </a:spcBef>
              <a:spcAft>
                <a:spcPct val="0"/>
              </a:spcAft>
            </a:pPr>
            <a:endParaRPr lang="en-US" sz="1400" b="0" u="none" dirty="0" smtClean="0">
              <a:solidFill>
                <a:srgbClr val="080808"/>
              </a:solidFill>
            </a:endParaRPr>
          </a:p>
          <a:p>
            <a:pPr algn="ctr" eaLnBrk="1" fontAlgn="base" hangingPunct="1">
              <a:spcBef>
                <a:spcPct val="50000"/>
              </a:spcBef>
              <a:spcAft>
                <a:spcPct val="0"/>
              </a:spcAft>
            </a:pPr>
            <a:endParaRPr lang="en-US" sz="1400" b="0" u="none" dirty="0" smtClean="0">
              <a:solidFill>
                <a:srgbClr val="080808"/>
              </a:solidFill>
            </a:endParaRPr>
          </a:p>
        </p:txBody>
      </p:sp>
      <p:sp>
        <p:nvSpPr>
          <p:cNvPr id="14341" name="Text Box 6"/>
          <p:cNvSpPr txBox="1">
            <a:spLocks noChangeArrowheads="1"/>
          </p:cNvSpPr>
          <p:nvPr/>
        </p:nvSpPr>
        <p:spPr bwMode="auto">
          <a:xfrm>
            <a:off x="377825" y="4552949"/>
            <a:ext cx="5810250" cy="15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lnSpc>
                <a:spcPct val="80000"/>
              </a:lnSpc>
              <a:spcBef>
                <a:spcPct val="20000"/>
              </a:spcBef>
              <a:spcAft>
                <a:spcPct val="0"/>
              </a:spcAft>
            </a:pPr>
            <a:r>
              <a:rPr lang="en-US" sz="1400" dirty="0" smtClean="0">
                <a:solidFill>
                  <a:srgbClr val="000000"/>
                </a:solidFill>
              </a:rPr>
              <a:t>Copyright</a:t>
            </a:r>
          </a:p>
          <a:p>
            <a:pPr eaLnBrk="1" fontAlgn="base" hangingPunct="1">
              <a:lnSpc>
                <a:spcPct val="80000"/>
              </a:lnSpc>
              <a:spcBef>
                <a:spcPct val="20000"/>
              </a:spcBef>
              <a:spcAft>
                <a:spcPct val="0"/>
              </a:spcAft>
            </a:pPr>
            <a:endParaRPr lang="en-US" sz="1400" dirty="0" smtClean="0">
              <a:solidFill>
                <a:srgbClr val="000000"/>
              </a:solidFill>
            </a:endParaRPr>
          </a:p>
          <a:p>
            <a:pPr eaLnBrk="1" fontAlgn="base" hangingPunct="1">
              <a:lnSpc>
                <a:spcPct val="80000"/>
              </a:lnSpc>
              <a:spcBef>
                <a:spcPct val="20000"/>
              </a:spcBef>
              <a:spcAft>
                <a:spcPct val="0"/>
              </a:spcAft>
            </a:pPr>
            <a:r>
              <a:rPr lang="en-US" sz="1400" b="0" u="none" dirty="0" smtClean="0">
                <a:solidFill>
                  <a:srgbClr val="000000"/>
                </a:solidFill>
              </a:rPr>
              <a:t>All of the contents of this workbook and the Financial DNA Discovery Process and related application tools are the intellectual property of DNA Behavior International and its related companies. None of this intellectual property is to be copied or reproduced for any purpose, unless express written permission is applied for and given by DNA Behavior International.</a:t>
            </a:r>
          </a:p>
        </p:txBody>
      </p:sp>
    </p:spTree>
    <p:extLst>
      <p:ext uri="{BB962C8B-B14F-4D97-AF65-F5344CB8AC3E}">
        <p14:creationId xmlns:p14="http://schemas.microsoft.com/office/powerpoint/2010/main" val="3051721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98424" y="249238"/>
            <a:ext cx="6759575" cy="588962"/>
          </a:xfrm>
          <a:prstGeom prst="rect">
            <a:avLst/>
          </a:prstGeom>
          <a:noFill/>
        </p:spPr>
        <p:txBody>
          <a:bodyPr anchor="ctr"/>
          <a:lstStyle/>
          <a:p>
            <a:pPr algn="l"/>
            <a:r>
              <a:rPr lang="en-US" sz="2400" b="1" dirty="0">
                <a:solidFill>
                  <a:schemeClr val="bg1"/>
                </a:solidFill>
              </a:rPr>
              <a:t>Financial DNA Summary Report Review</a:t>
            </a:r>
          </a:p>
        </p:txBody>
      </p:sp>
      <p:sp>
        <p:nvSpPr>
          <p:cNvPr id="5123" name="Rectangle 3"/>
          <p:cNvSpPr>
            <a:spLocks noGrp="1" noChangeArrowheads="1"/>
          </p:cNvSpPr>
          <p:nvPr>
            <p:ph type="body" sz="half" idx="4294967295"/>
          </p:nvPr>
        </p:nvSpPr>
        <p:spPr>
          <a:xfrm>
            <a:off x="523875" y="7924800"/>
            <a:ext cx="6334125" cy="5716588"/>
          </a:xfrm>
          <a:prstGeom prst="rect">
            <a:avLst/>
          </a:prstGeom>
        </p:spPr>
        <p:txBody>
          <a:bodyPr/>
          <a:lstStyle/>
          <a:p>
            <a:pPr marL="0" indent="0" eaLnBrk="1" hangingPunct="1">
              <a:lnSpc>
                <a:spcPct val="90000"/>
              </a:lnSpc>
              <a:buFontTx/>
              <a:buNone/>
            </a:pPr>
            <a:r>
              <a:rPr lang="en-US" sz="1400" dirty="0" smtClean="0">
                <a:solidFill>
                  <a:srgbClr val="050000"/>
                </a:solidFill>
              </a:rPr>
              <a:t>1</a:t>
            </a:r>
          </a:p>
          <a:p>
            <a:pPr marL="0" indent="0" eaLnBrk="1" hangingPunct="1">
              <a:lnSpc>
                <a:spcPct val="90000"/>
              </a:lnSpc>
              <a:buFontTx/>
              <a:buNone/>
            </a:pPr>
            <a:endParaRPr lang="en-US" sz="1400" dirty="0" smtClean="0">
              <a:solidFill>
                <a:srgbClr val="050000"/>
              </a:solidFill>
            </a:endParaRPr>
          </a:p>
          <a:p>
            <a:pPr marL="0" indent="0" eaLnBrk="1" hangingPunct="1">
              <a:lnSpc>
                <a:spcPct val="90000"/>
              </a:lnSpc>
              <a:buFontTx/>
              <a:buNone/>
            </a:pPr>
            <a:endParaRPr lang="en-US" sz="1400" i="1" dirty="0" smtClean="0">
              <a:solidFill>
                <a:srgbClr val="050000"/>
              </a:solidFill>
            </a:endParaRPr>
          </a:p>
          <a:p>
            <a:pPr marL="0" indent="0" eaLnBrk="1" hangingPunct="1">
              <a:lnSpc>
                <a:spcPct val="90000"/>
              </a:lnSpc>
              <a:buFontTx/>
              <a:buNone/>
            </a:pPr>
            <a:endParaRPr lang="en-US" sz="1400" i="1" dirty="0">
              <a:solidFill>
                <a:srgbClr val="050000"/>
              </a:solidFill>
            </a:endParaRPr>
          </a:p>
          <a:p>
            <a:pPr marL="0" indent="0" eaLnBrk="1" hangingPunct="1">
              <a:lnSpc>
                <a:spcPct val="90000"/>
              </a:lnSpc>
              <a:buFontTx/>
              <a:buNone/>
            </a:pPr>
            <a:endParaRPr lang="en-US" sz="1400" i="1" dirty="0" smtClean="0">
              <a:solidFill>
                <a:srgbClr val="050000"/>
              </a:solidFill>
            </a:endParaRPr>
          </a:p>
          <a:p>
            <a:pPr marL="0" indent="0" eaLnBrk="1" hangingPunct="1">
              <a:lnSpc>
                <a:spcPct val="90000"/>
              </a:lnSpc>
              <a:buFontTx/>
              <a:buNone/>
            </a:pPr>
            <a:endParaRPr lang="en-US" sz="1400" i="1" dirty="0">
              <a:solidFill>
                <a:srgbClr val="050000"/>
              </a:solidFill>
            </a:endParaRPr>
          </a:p>
          <a:p>
            <a:pPr marL="0" indent="0" eaLnBrk="1" hangingPunct="1">
              <a:lnSpc>
                <a:spcPct val="90000"/>
              </a:lnSpc>
              <a:buFontTx/>
              <a:buNone/>
            </a:pPr>
            <a:endParaRPr lang="en-US" sz="1400" i="1" dirty="0" smtClean="0">
              <a:solidFill>
                <a:srgbClr val="050000"/>
              </a:solidFill>
            </a:endParaRPr>
          </a:p>
          <a:p>
            <a:pPr marL="0" indent="0" eaLnBrk="1" hangingPunct="1">
              <a:lnSpc>
                <a:spcPct val="90000"/>
              </a:lnSpc>
              <a:buFontTx/>
              <a:buNone/>
            </a:pPr>
            <a:endParaRPr lang="en-US" sz="1400" i="1" dirty="0">
              <a:solidFill>
                <a:srgbClr val="050000"/>
              </a:solidFill>
            </a:endParaRPr>
          </a:p>
          <a:p>
            <a:pPr marL="0" indent="0" eaLnBrk="1" hangingPunct="1">
              <a:lnSpc>
                <a:spcPct val="90000"/>
              </a:lnSpc>
              <a:buFontTx/>
              <a:buNone/>
            </a:pPr>
            <a:endParaRPr lang="en-US" sz="1400" i="1" dirty="0" smtClean="0">
              <a:solidFill>
                <a:srgbClr val="050000"/>
              </a:solidFill>
            </a:endParaRPr>
          </a:p>
          <a:p>
            <a:pPr marL="0" indent="0" eaLnBrk="1" hangingPunct="1">
              <a:lnSpc>
                <a:spcPct val="90000"/>
              </a:lnSpc>
              <a:buFontTx/>
              <a:buNone/>
            </a:pPr>
            <a:endParaRPr lang="en-US" sz="1400" i="1" dirty="0" smtClean="0">
              <a:solidFill>
                <a:srgbClr val="050000"/>
              </a:solidFill>
            </a:endParaRPr>
          </a:p>
          <a:p>
            <a:pPr marL="0" indent="0" eaLnBrk="1" hangingPunct="1">
              <a:lnSpc>
                <a:spcPct val="90000"/>
              </a:lnSpc>
              <a:buFontTx/>
              <a:buNone/>
            </a:pPr>
            <a:r>
              <a:rPr lang="en-US" sz="1400" dirty="0" smtClean="0">
                <a:solidFill>
                  <a:srgbClr val="050000"/>
                </a:solidFill>
              </a:rPr>
              <a:t>3. What are the 2 strongest factor scores from the above list:</a:t>
            </a:r>
          </a:p>
          <a:p>
            <a:pPr marL="0" indent="0" eaLnBrk="1" hangingPunct="1">
              <a:lnSpc>
                <a:spcPct val="90000"/>
              </a:lnSpc>
              <a:buFontTx/>
              <a:buAutoNum type="arabicPeriod" startAt="3"/>
            </a:pPr>
            <a:endParaRPr lang="en-US" sz="1400" dirty="0" smtClean="0">
              <a:solidFill>
                <a:srgbClr val="050000"/>
              </a:solidFill>
            </a:endParaRPr>
          </a:p>
          <a:p>
            <a:pPr marL="0" indent="0" eaLnBrk="1" hangingPunct="1">
              <a:lnSpc>
                <a:spcPct val="90000"/>
              </a:lnSpc>
              <a:buFontTx/>
              <a:buNone/>
            </a:pPr>
            <a:r>
              <a:rPr lang="en-US" sz="1400" dirty="0" smtClean="0">
                <a:solidFill>
                  <a:srgbClr val="050000"/>
                </a:solidFill>
              </a:rPr>
              <a:t>	1) 			2) </a:t>
            </a:r>
          </a:p>
          <a:p>
            <a:pPr marL="0" indent="0" eaLnBrk="1" hangingPunct="1">
              <a:lnSpc>
                <a:spcPct val="90000"/>
              </a:lnSpc>
              <a:buFontTx/>
              <a:buNone/>
            </a:pPr>
            <a:endParaRPr lang="en-US" sz="1400" dirty="0" smtClean="0">
              <a:solidFill>
                <a:srgbClr val="050000"/>
              </a:solidFill>
            </a:endParaRPr>
          </a:p>
          <a:p>
            <a:pPr marL="0" indent="0" eaLnBrk="1" hangingPunct="1">
              <a:lnSpc>
                <a:spcPct val="90000"/>
              </a:lnSpc>
              <a:buFontTx/>
              <a:buNone/>
            </a:pPr>
            <a:r>
              <a:rPr lang="en-US" sz="1400" dirty="0" smtClean="0">
                <a:solidFill>
                  <a:srgbClr val="050000"/>
                </a:solidFill>
              </a:rPr>
              <a:t>4. What are 3 high level impressions you have about your life and financial decision-making style? </a:t>
            </a:r>
          </a:p>
        </p:txBody>
      </p:sp>
      <p:sp>
        <p:nvSpPr>
          <p:cNvPr id="5124" name="Text Box 4"/>
          <p:cNvSpPr txBox="1">
            <a:spLocks noChangeArrowheads="1"/>
          </p:cNvSpPr>
          <p:nvPr/>
        </p:nvSpPr>
        <p:spPr bwMode="auto">
          <a:xfrm>
            <a:off x="352424" y="990600"/>
            <a:ext cx="6200775" cy="990600"/>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hangingPunct="1">
              <a:lnSpc>
                <a:spcPct val="90000"/>
              </a:lnSpc>
            </a:pPr>
            <a:r>
              <a:rPr lang="en-US" sz="1400" u="none" dirty="0" smtClean="0">
                <a:solidFill>
                  <a:srgbClr val="080808"/>
                </a:solidFill>
              </a:rPr>
              <a:t>Exercise: </a:t>
            </a:r>
            <a:r>
              <a:rPr lang="en-US" sz="1400" b="0" u="none" dirty="0" smtClean="0">
                <a:solidFill>
                  <a:srgbClr val="050000"/>
                </a:solidFill>
              </a:rPr>
              <a:t>Review </a:t>
            </a:r>
            <a:r>
              <a:rPr lang="en-US" sz="1400" b="0" u="none" dirty="0">
                <a:solidFill>
                  <a:srgbClr val="050000"/>
                </a:solidFill>
              </a:rPr>
              <a:t>your unique Natural Behavior Core Financial Life Style identified on  page 2 of the </a:t>
            </a:r>
            <a:r>
              <a:rPr lang="en-US" sz="1400" b="0" u="none" dirty="0" smtClean="0">
                <a:solidFill>
                  <a:srgbClr val="050000"/>
                </a:solidFill>
              </a:rPr>
              <a:t>Summary report </a:t>
            </a:r>
            <a:r>
              <a:rPr lang="en-US" sz="1400" b="0" u="none" dirty="0">
                <a:solidFill>
                  <a:srgbClr val="050000"/>
                </a:solidFill>
              </a:rPr>
              <a:t>(e.g. Strategist). To learn more, look up a description of your style in the DNA Unlocking Financial Planning Performance Guide. </a:t>
            </a:r>
          </a:p>
          <a:p>
            <a:pPr eaLnBrk="1" hangingPunct="1">
              <a:lnSpc>
                <a:spcPct val="90000"/>
              </a:lnSpc>
            </a:pPr>
            <a:endParaRPr lang="en-US" sz="1400" dirty="0">
              <a:solidFill>
                <a:srgbClr val="050000"/>
              </a:solidFill>
            </a:endParaRPr>
          </a:p>
          <a:p>
            <a:pPr algn="ctr" eaLnBrk="1" fontAlgn="base" hangingPunct="1">
              <a:spcBef>
                <a:spcPct val="50000"/>
              </a:spcBef>
              <a:spcAft>
                <a:spcPct val="0"/>
              </a:spcAft>
            </a:pPr>
            <a:endParaRPr lang="en-US" sz="1400" b="0" u="none" dirty="0" smtClean="0">
              <a:solidFill>
                <a:srgbClr val="080808"/>
              </a:solidFill>
            </a:endParaRPr>
          </a:p>
        </p:txBody>
      </p:sp>
      <p:sp>
        <p:nvSpPr>
          <p:cNvPr id="5135" name="Text Box 26"/>
          <p:cNvSpPr txBox="1">
            <a:spLocks noChangeArrowheads="1"/>
          </p:cNvSpPr>
          <p:nvPr/>
        </p:nvSpPr>
        <p:spPr bwMode="auto">
          <a:xfrm>
            <a:off x="352425" y="3236913"/>
            <a:ext cx="18415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ctr" eaLnBrk="1" fontAlgn="base" hangingPunct="1">
              <a:spcBef>
                <a:spcPct val="50000"/>
              </a:spcBef>
              <a:spcAft>
                <a:spcPct val="0"/>
              </a:spcAft>
            </a:pPr>
            <a:endParaRPr lang="en-US" smtClean="0">
              <a:solidFill>
                <a:srgbClr val="FFFFFF"/>
              </a:solidFill>
            </a:endParaRPr>
          </a:p>
        </p:txBody>
      </p:sp>
      <p:sp>
        <p:nvSpPr>
          <p:cNvPr id="11" name="Text Box 4"/>
          <p:cNvSpPr txBox="1">
            <a:spLocks noChangeArrowheads="1"/>
          </p:cNvSpPr>
          <p:nvPr/>
        </p:nvSpPr>
        <p:spPr bwMode="auto">
          <a:xfrm>
            <a:off x="444500" y="7162800"/>
            <a:ext cx="6108699" cy="1143000"/>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hangingPunct="1">
              <a:lnSpc>
                <a:spcPct val="90000"/>
              </a:lnSpc>
            </a:pPr>
            <a:r>
              <a:rPr lang="en-US" sz="1400" u="none" dirty="0" smtClean="0">
                <a:solidFill>
                  <a:srgbClr val="080808"/>
                </a:solidFill>
              </a:rPr>
              <a:t>Exercise: </a:t>
            </a:r>
            <a:r>
              <a:rPr lang="en-US" sz="1400" b="0" u="none" dirty="0" smtClean="0">
                <a:solidFill>
                  <a:srgbClr val="050000"/>
                </a:solidFill>
              </a:rPr>
              <a:t>Review </a:t>
            </a:r>
            <a:r>
              <a:rPr lang="en-US" sz="1400" b="0" u="none" dirty="0">
                <a:solidFill>
                  <a:srgbClr val="050000"/>
                </a:solidFill>
              </a:rPr>
              <a:t>your </a:t>
            </a:r>
            <a:r>
              <a:rPr lang="en-US" sz="1400" b="0" u="none" dirty="0" smtClean="0">
                <a:solidFill>
                  <a:srgbClr val="050000"/>
                </a:solidFill>
              </a:rPr>
              <a:t>top 2 behavioral factors identified in the report which influence your life and financial decision-making the most. The report analysis is based on these 2 factors. A summary of all the profile factors on the left hand and right hand sides is provided on the following pages, along with tables that show how these factors relate to your financial personality.</a:t>
            </a:r>
            <a:endParaRPr lang="en-US" sz="1400" b="0" u="none" dirty="0">
              <a:solidFill>
                <a:srgbClr val="050000"/>
              </a:solidFill>
            </a:endParaRPr>
          </a:p>
          <a:p>
            <a:pPr eaLnBrk="1" hangingPunct="1">
              <a:lnSpc>
                <a:spcPct val="90000"/>
              </a:lnSpc>
            </a:pPr>
            <a:endParaRPr lang="en-US" sz="1400" dirty="0">
              <a:solidFill>
                <a:srgbClr val="050000"/>
              </a:solidFill>
            </a:endParaRPr>
          </a:p>
          <a:p>
            <a:pPr algn="ctr" eaLnBrk="1" fontAlgn="base" hangingPunct="1">
              <a:spcBef>
                <a:spcPct val="50000"/>
              </a:spcBef>
              <a:spcAft>
                <a:spcPct val="0"/>
              </a:spcAft>
            </a:pPr>
            <a:endParaRPr lang="en-US" sz="1400" b="0" u="none" dirty="0" smtClean="0">
              <a:solidFill>
                <a:srgbClr val="080808"/>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2209800"/>
            <a:ext cx="620077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94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5" name="Rectangle 32"/>
          <p:cNvSpPr>
            <a:spLocks noGrp="1" noChangeArrowheads="1"/>
          </p:cNvSpPr>
          <p:nvPr>
            <p:ph type="title" idx="4294967295"/>
          </p:nvPr>
        </p:nvSpPr>
        <p:spPr>
          <a:xfrm>
            <a:off x="80964" y="249238"/>
            <a:ext cx="6777035" cy="588962"/>
          </a:xfrm>
          <a:prstGeom prst="rect">
            <a:avLst/>
          </a:prstGeom>
          <a:noFill/>
          <a:extLst/>
        </p:spPr>
        <p:txBody>
          <a:bodyPr anchor="ctr"/>
          <a:lstStyle/>
          <a:p>
            <a:pPr algn="l"/>
            <a:r>
              <a:rPr lang="en-AU" sz="2400" b="1" dirty="0">
                <a:solidFill>
                  <a:schemeClr val="bg1"/>
                </a:solidFill>
              </a:rPr>
              <a:t>Profile Factors : Core Financial Life Drivers </a:t>
            </a:r>
          </a:p>
        </p:txBody>
      </p:sp>
      <p:sp>
        <p:nvSpPr>
          <p:cNvPr id="103" name="Rectangle 1"/>
          <p:cNvSpPr>
            <a:spLocks noChangeArrowheads="1"/>
          </p:cNvSpPr>
          <p:nvPr/>
        </p:nvSpPr>
        <p:spPr bwMode="auto">
          <a:xfrm>
            <a:off x="6106116" y="7921767"/>
            <a:ext cx="184731" cy="246221"/>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04" name="Rectangle 2"/>
          <p:cNvSpPr>
            <a:spLocks noChangeArrowheads="1"/>
          </p:cNvSpPr>
          <p:nvPr/>
        </p:nvSpPr>
        <p:spPr bwMode="auto">
          <a:xfrm>
            <a:off x="3086108" y="1219200"/>
            <a:ext cx="694135" cy="6705600"/>
          </a:xfrm>
          <a:prstGeom prst="rect">
            <a:avLst/>
          </a:prstGeom>
          <a:solidFill>
            <a:srgbClr val="DDDDDD"/>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05" name="Line 3"/>
          <p:cNvSpPr>
            <a:spLocks noChangeShapeType="1"/>
          </p:cNvSpPr>
          <p:nvPr/>
        </p:nvSpPr>
        <p:spPr bwMode="auto">
          <a:xfrm flipH="1" flipV="1">
            <a:off x="3405191" y="1240367"/>
            <a:ext cx="20241" cy="67025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06" name="Text Box 4"/>
          <p:cNvSpPr txBox="1">
            <a:spLocks noChangeArrowheads="1"/>
          </p:cNvSpPr>
          <p:nvPr/>
        </p:nvSpPr>
        <p:spPr bwMode="auto">
          <a:xfrm>
            <a:off x="-34528" y="1354667"/>
            <a:ext cx="15442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spcBef>
                <a:spcPct val="50000"/>
              </a:spcBef>
              <a:spcAft>
                <a:spcPct val="0"/>
              </a:spcAft>
            </a:pPr>
            <a:r>
              <a:rPr lang="en-US" b="1">
                <a:solidFill>
                  <a:srgbClr val="FF0000"/>
                </a:solidFill>
                <a:latin typeface="Arial" charset="0"/>
                <a:cs typeface="Arial" charset="0"/>
              </a:rPr>
              <a:t>COOPERATIVE Compliant</a:t>
            </a:r>
            <a:endParaRPr lang="en-US">
              <a:solidFill>
                <a:srgbClr val="FF0000"/>
              </a:solidFill>
              <a:latin typeface="Arial" charset="0"/>
              <a:cs typeface="Arial" charset="0"/>
            </a:endParaRPr>
          </a:p>
        </p:txBody>
      </p:sp>
      <p:sp>
        <p:nvSpPr>
          <p:cNvPr id="107" name="Text Box 5"/>
          <p:cNvSpPr txBox="1">
            <a:spLocks noChangeArrowheads="1"/>
          </p:cNvSpPr>
          <p:nvPr/>
        </p:nvSpPr>
        <p:spPr bwMode="auto">
          <a:xfrm>
            <a:off x="-28575" y="2442639"/>
            <a:ext cx="15037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spcBef>
                <a:spcPct val="50000"/>
              </a:spcBef>
              <a:spcAft>
                <a:spcPct val="0"/>
              </a:spcAft>
            </a:pPr>
            <a:r>
              <a:rPr lang="en-US" b="1">
                <a:solidFill>
                  <a:srgbClr val="000099"/>
                </a:solidFill>
                <a:latin typeface="Arial" charset="0"/>
                <a:cs typeface="Arial" charset="0"/>
              </a:rPr>
              <a:t>RESERVED Reflector </a:t>
            </a:r>
            <a:endParaRPr lang="en-US">
              <a:solidFill>
                <a:srgbClr val="000099"/>
              </a:solidFill>
              <a:latin typeface="Arial" charset="0"/>
              <a:cs typeface="Arial" charset="0"/>
            </a:endParaRPr>
          </a:p>
        </p:txBody>
      </p:sp>
      <p:sp>
        <p:nvSpPr>
          <p:cNvPr id="108" name="Text Box 6"/>
          <p:cNvSpPr txBox="1">
            <a:spLocks noChangeArrowheads="1"/>
          </p:cNvSpPr>
          <p:nvPr/>
        </p:nvSpPr>
        <p:spPr bwMode="auto">
          <a:xfrm>
            <a:off x="160735" y="3833286"/>
            <a:ext cx="1314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spcBef>
                <a:spcPct val="50000"/>
              </a:spcBef>
              <a:spcAft>
                <a:spcPct val="0"/>
              </a:spcAft>
            </a:pPr>
            <a:r>
              <a:rPr lang="en-US" b="1">
                <a:solidFill>
                  <a:srgbClr val="CC0000"/>
                </a:solidFill>
                <a:latin typeface="Arial" charset="0"/>
                <a:cs typeface="Arial" charset="0"/>
              </a:rPr>
              <a:t>FAST PACED Realist</a:t>
            </a:r>
            <a:endParaRPr lang="en-US">
              <a:solidFill>
                <a:srgbClr val="CC0000"/>
              </a:solidFill>
              <a:latin typeface="Arial" charset="0"/>
              <a:cs typeface="Arial" charset="0"/>
            </a:endParaRPr>
          </a:p>
        </p:txBody>
      </p:sp>
      <p:sp>
        <p:nvSpPr>
          <p:cNvPr id="109" name="Text Box 7"/>
          <p:cNvSpPr txBox="1">
            <a:spLocks noChangeArrowheads="1"/>
          </p:cNvSpPr>
          <p:nvPr/>
        </p:nvSpPr>
        <p:spPr bwMode="auto">
          <a:xfrm>
            <a:off x="5" y="5014385"/>
            <a:ext cx="147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spcBef>
                <a:spcPct val="50000"/>
              </a:spcBef>
              <a:spcAft>
                <a:spcPct val="0"/>
              </a:spcAft>
            </a:pPr>
            <a:r>
              <a:rPr lang="en-US" b="1">
                <a:solidFill>
                  <a:srgbClr val="00CC00"/>
                </a:solidFill>
                <a:latin typeface="Arial" charset="0"/>
                <a:cs typeface="Arial" charset="0"/>
              </a:rPr>
              <a:t>SPONTANEOUS Intuitive</a:t>
            </a:r>
            <a:endParaRPr lang="en-US">
              <a:solidFill>
                <a:srgbClr val="00CC00"/>
              </a:solidFill>
              <a:latin typeface="Arial" charset="0"/>
              <a:cs typeface="Arial" charset="0"/>
            </a:endParaRPr>
          </a:p>
        </p:txBody>
      </p:sp>
      <p:sp>
        <p:nvSpPr>
          <p:cNvPr id="110" name="Text Box 8"/>
          <p:cNvSpPr txBox="1">
            <a:spLocks noChangeArrowheads="1"/>
          </p:cNvSpPr>
          <p:nvPr/>
        </p:nvSpPr>
        <p:spPr bwMode="auto">
          <a:xfrm>
            <a:off x="5392346" y="1219201"/>
            <a:ext cx="16371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b="1">
                <a:solidFill>
                  <a:srgbClr val="FF0000"/>
                </a:solidFill>
                <a:latin typeface="Arial" charset="0"/>
                <a:cs typeface="Arial" charset="0"/>
              </a:rPr>
              <a:t>TAKE CHARGE Visionary</a:t>
            </a:r>
            <a:endParaRPr lang="en-US">
              <a:solidFill>
                <a:srgbClr val="FF0000"/>
              </a:solidFill>
              <a:latin typeface="Arial" charset="0"/>
              <a:cs typeface="Arial" charset="0"/>
            </a:endParaRPr>
          </a:p>
        </p:txBody>
      </p:sp>
      <p:sp>
        <p:nvSpPr>
          <p:cNvPr id="111" name="Text Box 9"/>
          <p:cNvSpPr txBox="1">
            <a:spLocks noChangeArrowheads="1"/>
          </p:cNvSpPr>
          <p:nvPr/>
        </p:nvSpPr>
        <p:spPr bwMode="auto">
          <a:xfrm>
            <a:off x="5314950" y="2438402"/>
            <a:ext cx="1543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b="1">
                <a:solidFill>
                  <a:srgbClr val="000099"/>
                </a:solidFill>
                <a:latin typeface="Arial" charset="0"/>
                <a:cs typeface="Arial" charset="0"/>
              </a:rPr>
              <a:t>OUTGOING People Connector</a:t>
            </a:r>
            <a:endParaRPr lang="en-US">
              <a:solidFill>
                <a:srgbClr val="000099"/>
              </a:solidFill>
              <a:latin typeface="Arial" charset="0"/>
              <a:cs typeface="Arial" charset="0"/>
            </a:endParaRPr>
          </a:p>
        </p:txBody>
      </p:sp>
      <p:sp>
        <p:nvSpPr>
          <p:cNvPr id="112" name="Text Box 10"/>
          <p:cNvSpPr txBox="1">
            <a:spLocks noChangeArrowheads="1"/>
          </p:cNvSpPr>
          <p:nvPr/>
        </p:nvSpPr>
        <p:spPr bwMode="auto">
          <a:xfrm>
            <a:off x="5366149" y="3805820"/>
            <a:ext cx="15382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b="1">
                <a:solidFill>
                  <a:srgbClr val="CC0000"/>
                </a:solidFill>
                <a:latin typeface="Arial" charset="0"/>
                <a:cs typeface="Arial" charset="0"/>
              </a:rPr>
              <a:t>PATIENT Stabilizer</a:t>
            </a:r>
            <a:endParaRPr lang="en-US">
              <a:solidFill>
                <a:srgbClr val="CC0000"/>
              </a:solidFill>
              <a:latin typeface="Arial" charset="0"/>
              <a:cs typeface="Arial" charset="0"/>
            </a:endParaRPr>
          </a:p>
        </p:txBody>
      </p:sp>
      <p:sp>
        <p:nvSpPr>
          <p:cNvPr id="113" name="Text Box 11"/>
          <p:cNvSpPr txBox="1">
            <a:spLocks noChangeArrowheads="1"/>
          </p:cNvSpPr>
          <p:nvPr/>
        </p:nvSpPr>
        <p:spPr bwMode="auto">
          <a:xfrm>
            <a:off x="5392341" y="5082147"/>
            <a:ext cx="14370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b="1">
                <a:solidFill>
                  <a:srgbClr val="00CC00"/>
                </a:solidFill>
                <a:latin typeface="Arial" charset="0"/>
                <a:cs typeface="Arial" charset="0"/>
              </a:rPr>
              <a:t>PLANNED Analyzer</a:t>
            </a:r>
          </a:p>
        </p:txBody>
      </p:sp>
      <p:sp>
        <p:nvSpPr>
          <p:cNvPr id="114" name="Text Box 12"/>
          <p:cNvSpPr txBox="1">
            <a:spLocks noChangeArrowheads="1"/>
          </p:cNvSpPr>
          <p:nvPr/>
        </p:nvSpPr>
        <p:spPr bwMode="auto">
          <a:xfrm>
            <a:off x="1171576" y="8285573"/>
            <a:ext cx="4537472"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0" fontAlgn="base" hangingPunct="0">
              <a:spcBef>
                <a:spcPct val="50000"/>
              </a:spcBef>
              <a:spcAft>
                <a:spcPct val="0"/>
              </a:spcAft>
            </a:pPr>
            <a:r>
              <a:rPr lang="en-US" sz="1100" b="1">
                <a:solidFill>
                  <a:srgbClr val="000066"/>
                </a:solidFill>
                <a:latin typeface="Arial" charset="0"/>
                <a:cs typeface="Arial" charset="0"/>
              </a:rPr>
              <a:t>Traits intensify as you move </a:t>
            </a:r>
          </a:p>
          <a:p>
            <a:pPr algn="ctr" eaLnBrk="0" fontAlgn="base" hangingPunct="0">
              <a:spcBef>
                <a:spcPct val="50000"/>
              </a:spcBef>
              <a:spcAft>
                <a:spcPct val="0"/>
              </a:spcAft>
            </a:pPr>
            <a:r>
              <a:rPr lang="en-US" sz="1100" b="1">
                <a:solidFill>
                  <a:srgbClr val="000066"/>
                </a:solidFill>
                <a:latin typeface="Arial" charset="0"/>
                <a:cs typeface="Arial" charset="0"/>
              </a:rPr>
              <a:t>left and right from center</a:t>
            </a:r>
          </a:p>
        </p:txBody>
      </p:sp>
      <p:grpSp>
        <p:nvGrpSpPr>
          <p:cNvPr id="115" name="Group 13"/>
          <p:cNvGrpSpPr>
            <a:grpSpLocks/>
          </p:cNvGrpSpPr>
          <p:nvPr/>
        </p:nvGrpSpPr>
        <p:grpSpPr bwMode="auto">
          <a:xfrm>
            <a:off x="1114426" y="8534400"/>
            <a:ext cx="4638675" cy="0"/>
            <a:chOff x="1632" y="576"/>
            <a:chExt cx="2592" cy="0"/>
          </a:xfrm>
        </p:grpSpPr>
        <p:sp>
          <p:nvSpPr>
            <p:cNvPr id="116" name="Line 14"/>
            <p:cNvSpPr>
              <a:spLocks noChangeShapeType="1"/>
            </p:cNvSpPr>
            <p:nvPr/>
          </p:nvSpPr>
          <p:spPr bwMode="auto">
            <a:xfrm>
              <a:off x="3984" y="576"/>
              <a:ext cx="240" cy="0"/>
            </a:xfrm>
            <a:prstGeom prst="line">
              <a:avLst/>
            </a:prstGeom>
            <a:noFill/>
            <a:ln w="508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17" name="Line 15"/>
            <p:cNvSpPr>
              <a:spLocks noChangeShapeType="1"/>
            </p:cNvSpPr>
            <p:nvPr/>
          </p:nvSpPr>
          <p:spPr bwMode="auto">
            <a:xfrm flipH="1">
              <a:off x="1632" y="576"/>
              <a:ext cx="240" cy="0"/>
            </a:xfrm>
            <a:prstGeom prst="line">
              <a:avLst/>
            </a:prstGeom>
            <a:noFill/>
            <a:ln w="508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grpSp>
      <p:grpSp>
        <p:nvGrpSpPr>
          <p:cNvPr id="118" name="Group 16"/>
          <p:cNvGrpSpPr>
            <a:grpSpLocks/>
          </p:cNvGrpSpPr>
          <p:nvPr/>
        </p:nvGrpSpPr>
        <p:grpSpPr bwMode="auto">
          <a:xfrm>
            <a:off x="428637" y="8534400"/>
            <a:ext cx="5929313" cy="0"/>
            <a:chOff x="1248" y="576"/>
            <a:chExt cx="3312" cy="0"/>
          </a:xfrm>
        </p:grpSpPr>
        <p:sp>
          <p:nvSpPr>
            <p:cNvPr id="119" name="Line 17"/>
            <p:cNvSpPr>
              <a:spLocks noChangeShapeType="1"/>
            </p:cNvSpPr>
            <p:nvPr/>
          </p:nvSpPr>
          <p:spPr bwMode="auto">
            <a:xfrm>
              <a:off x="4320" y="576"/>
              <a:ext cx="240" cy="0"/>
            </a:xfrm>
            <a:prstGeom prst="line">
              <a:avLst/>
            </a:prstGeom>
            <a:noFill/>
            <a:ln w="635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20" name="Line 18"/>
            <p:cNvSpPr>
              <a:spLocks noChangeShapeType="1"/>
            </p:cNvSpPr>
            <p:nvPr/>
          </p:nvSpPr>
          <p:spPr bwMode="auto">
            <a:xfrm flipH="1">
              <a:off x="1248" y="576"/>
              <a:ext cx="240" cy="0"/>
            </a:xfrm>
            <a:prstGeom prst="line">
              <a:avLst/>
            </a:prstGeom>
            <a:noFill/>
            <a:ln w="635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grpSp>
      <p:grpSp>
        <p:nvGrpSpPr>
          <p:cNvPr id="121" name="Group 19"/>
          <p:cNvGrpSpPr>
            <a:grpSpLocks/>
          </p:cNvGrpSpPr>
          <p:nvPr/>
        </p:nvGrpSpPr>
        <p:grpSpPr bwMode="auto">
          <a:xfrm>
            <a:off x="1714501" y="8534400"/>
            <a:ext cx="3438525" cy="154517"/>
            <a:chOff x="1596" y="3792"/>
            <a:chExt cx="2887" cy="0"/>
          </a:xfrm>
        </p:grpSpPr>
        <p:grpSp>
          <p:nvGrpSpPr>
            <p:cNvPr id="122" name="Group 20"/>
            <p:cNvGrpSpPr>
              <a:grpSpLocks/>
            </p:cNvGrpSpPr>
            <p:nvPr/>
          </p:nvGrpSpPr>
          <p:grpSpPr bwMode="auto">
            <a:xfrm>
              <a:off x="1596" y="3792"/>
              <a:ext cx="2887" cy="0"/>
              <a:chOff x="1968" y="576"/>
              <a:chExt cx="1920" cy="0"/>
            </a:xfrm>
          </p:grpSpPr>
          <p:sp>
            <p:nvSpPr>
              <p:cNvPr id="124" name="Line 21"/>
              <p:cNvSpPr>
                <a:spLocks noChangeShapeType="1"/>
              </p:cNvSpPr>
              <p:nvPr/>
            </p:nvSpPr>
            <p:spPr bwMode="auto">
              <a:xfrm flipH="1">
                <a:off x="1968" y="576"/>
                <a:ext cx="240" cy="0"/>
              </a:xfrm>
              <a:prstGeom prst="line">
                <a:avLst/>
              </a:prstGeom>
              <a:noFill/>
              <a:ln w="381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25" name="Line 22"/>
              <p:cNvSpPr>
                <a:spLocks noChangeShapeType="1"/>
              </p:cNvSpPr>
              <p:nvPr/>
            </p:nvSpPr>
            <p:spPr bwMode="auto">
              <a:xfrm>
                <a:off x="3648" y="576"/>
                <a:ext cx="240" cy="0"/>
              </a:xfrm>
              <a:prstGeom prst="line">
                <a:avLst/>
              </a:prstGeom>
              <a:noFill/>
              <a:ln w="381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grpSp>
        <p:sp>
          <p:nvSpPr>
            <p:cNvPr id="123" name="Line 23"/>
            <p:cNvSpPr>
              <a:spLocks noChangeShapeType="1"/>
            </p:cNvSpPr>
            <p:nvPr/>
          </p:nvSpPr>
          <p:spPr bwMode="auto">
            <a:xfrm>
              <a:off x="1884" y="3792"/>
              <a:ext cx="2238" cy="0"/>
            </a:xfrm>
            <a:prstGeom prst="line">
              <a:avLst/>
            </a:prstGeom>
            <a:noFill/>
            <a:ln w="38100">
              <a:solidFill>
                <a:srgbClr val="AC8B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grpSp>
      <p:sp>
        <p:nvSpPr>
          <p:cNvPr id="126" name="Text Box 24"/>
          <p:cNvSpPr txBox="1">
            <a:spLocks noChangeArrowheads="1"/>
          </p:cNvSpPr>
          <p:nvPr/>
        </p:nvSpPr>
        <p:spPr bwMode="auto">
          <a:xfrm>
            <a:off x="80965" y="1663987"/>
            <a:ext cx="139422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lnSpc>
                <a:spcPct val="75000"/>
              </a:lnSpc>
              <a:spcBef>
                <a:spcPct val="0"/>
              </a:spcBef>
              <a:spcAft>
                <a:spcPct val="0"/>
              </a:spcAft>
            </a:pPr>
            <a:r>
              <a:rPr lang="en-US" sz="1200">
                <a:solidFill>
                  <a:srgbClr val="000066"/>
                </a:solidFill>
                <a:latin typeface="Arial" charset="0"/>
                <a:cs typeface="Arial" charset="0"/>
              </a:rPr>
              <a:t>Practical</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Hesitant</a:t>
            </a:r>
          </a:p>
          <a:p>
            <a:pPr eaLnBrk="0" fontAlgn="base" hangingPunct="0">
              <a:lnSpc>
                <a:spcPct val="75000"/>
              </a:lnSpc>
              <a:spcBef>
                <a:spcPct val="0"/>
              </a:spcBef>
              <a:spcAft>
                <a:spcPct val="0"/>
              </a:spcAft>
            </a:pPr>
            <a:r>
              <a:rPr lang="en-US" sz="1200">
                <a:solidFill>
                  <a:srgbClr val="000066"/>
                </a:solidFill>
                <a:latin typeface="Arial" charset="0"/>
                <a:cs typeface="Arial" charset="0"/>
              </a:rPr>
              <a:t>Diplomatic</a:t>
            </a:r>
          </a:p>
        </p:txBody>
      </p:sp>
      <p:sp>
        <p:nvSpPr>
          <p:cNvPr id="127" name="Text Box 25"/>
          <p:cNvSpPr txBox="1">
            <a:spLocks noChangeArrowheads="1"/>
          </p:cNvSpPr>
          <p:nvPr/>
        </p:nvSpPr>
        <p:spPr bwMode="auto">
          <a:xfrm>
            <a:off x="12" y="2832221"/>
            <a:ext cx="14037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lnSpc>
                <a:spcPct val="75000"/>
              </a:lnSpc>
              <a:spcBef>
                <a:spcPct val="0"/>
              </a:spcBef>
              <a:spcAft>
                <a:spcPct val="0"/>
              </a:spcAft>
            </a:pPr>
            <a:r>
              <a:rPr lang="en-US" sz="1200" dirty="0">
                <a:solidFill>
                  <a:srgbClr val="000066"/>
                </a:solidFill>
                <a:latin typeface="Arial" charset="0"/>
                <a:cs typeface="Arial" charset="0"/>
              </a:rPr>
              <a:t>Reflective</a:t>
            </a:r>
          </a:p>
          <a:p>
            <a:pPr algn="ctr" eaLnBrk="0" fontAlgn="base" hangingPunct="0">
              <a:lnSpc>
                <a:spcPct val="75000"/>
              </a:lnSpc>
              <a:spcBef>
                <a:spcPct val="0"/>
              </a:spcBef>
              <a:spcAft>
                <a:spcPct val="0"/>
              </a:spcAft>
            </a:pPr>
            <a:r>
              <a:rPr lang="en-US" sz="1200" dirty="0">
                <a:solidFill>
                  <a:srgbClr val="000066"/>
                </a:solidFill>
                <a:latin typeface="Arial" charset="0"/>
                <a:cs typeface="Arial" charset="0"/>
              </a:rPr>
              <a:t>Focused</a:t>
            </a:r>
          </a:p>
          <a:p>
            <a:pPr eaLnBrk="0" fontAlgn="base" hangingPunct="0">
              <a:lnSpc>
                <a:spcPct val="75000"/>
              </a:lnSpc>
              <a:spcBef>
                <a:spcPct val="0"/>
              </a:spcBef>
              <a:spcAft>
                <a:spcPct val="0"/>
              </a:spcAft>
            </a:pPr>
            <a:r>
              <a:rPr lang="en-US" sz="1200" dirty="0">
                <a:solidFill>
                  <a:srgbClr val="000066"/>
                </a:solidFill>
                <a:latin typeface="Arial" charset="0"/>
                <a:cs typeface="Arial" charset="0"/>
              </a:rPr>
              <a:t>Withdrawn</a:t>
            </a:r>
          </a:p>
        </p:txBody>
      </p:sp>
      <p:sp>
        <p:nvSpPr>
          <p:cNvPr id="128" name="Text Box 26"/>
          <p:cNvSpPr txBox="1">
            <a:spLocks noChangeArrowheads="1"/>
          </p:cNvSpPr>
          <p:nvPr/>
        </p:nvSpPr>
        <p:spPr bwMode="auto">
          <a:xfrm>
            <a:off x="12" y="4267321"/>
            <a:ext cx="14037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lnSpc>
                <a:spcPct val="75000"/>
              </a:lnSpc>
              <a:spcBef>
                <a:spcPct val="0"/>
              </a:spcBef>
              <a:spcAft>
                <a:spcPct val="0"/>
              </a:spcAft>
            </a:pPr>
            <a:r>
              <a:rPr lang="en-US" sz="1200" dirty="0">
                <a:solidFill>
                  <a:srgbClr val="000066"/>
                </a:solidFill>
                <a:latin typeface="Arial" charset="0"/>
                <a:cs typeface="Arial" charset="0"/>
              </a:rPr>
              <a:t>Logical</a:t>
            </a:r>
          </a:p>
          <a:p>
            <a:pPr eaLnBrk="0" fontAlgn="base" hangingPunct="0">
              <a:lnSpc>
                <a:spcPct val="75000"/>
              </a:lnSpc>
              <a:spcBef>
                <a:spcPct val="0"/>
              </a:spcBef>
              <a:spcAft>
                <a:spcPct val="0"/>
              </a:spcAft>
            </a:pPr>
            <a:r>
              <a:rPr lang="en-US" sz="1200" dirty="0">
                <a:solidFill>
                  <a:srgbClr val="000066"/>
                </a:solidFill>
                <a:latin typeface="Arial" charset="0"/>
                <a:cs typeface="Arial" charset="0"/>
              </a:rPr>
              <a:t>         </a:t>
            </a:r>
            <a:r>
              <a:rPr lang="en-US" sz="1200" dirty="0" smtClean="0">
                <a:solidFill>
                  <a:srgbClr val="000066"/>
                </a:solidFill>
                <a:latin typeface="Arial" charset="0"/>
                <a:cs typeface="Arial" charset="0"/>
              </a:rPr>
              <a:t>Challenging</a:t>
            </a:r>
            <a:endParaRPr lang="en-US" sz="1200" dirty="0">
              <a:solidFill>
                <a:srgbClr val="000066"/>
              </a:solidFill>
              <a:latin typeface="Arial" charset="0"/>
              <a:cs typeface="Arial" charset="0"/>
            </a:endParaRPr>
          </a:p>
          <a:p>
            <a:pPr eaLnBrk="0" fontAlgn="base" hangingPunct="0">
              <a:lnSpc>
                <a:spcPct val="75000"/>
              </a:lnSpc>
              <a:spcBef>
                <a:spcPct val="0"/>
              </a:spcBef>
              <a:spcAft>
                <a:spcPct val="0"/>
              </a:spcAft>
            </a:pPr>
            <a:r>
              <a:rPr lang="en-US" sz="1200" dirty="0">
                <a:solidFill>
                  <a:srgbClr val="000066"/>
                </a:solidFill>
                <a:latin typeface="Arial" charset="0"/>
                <a:cs typeface="Arial" charset="0"/>
              </a:rPr>
              <a:t>Critical</a:t>
            </a:r>
          </a:p>
        </p:txBody>
      </p:sp>
      <p:sp>
        <p:nvSpPr>
          <p:cNvPr id="129" name="Text Box 27"/>
          <p:cNvSpPr txBox="1">
            <a:spLocks noChangeArrowheads="1"/>
          </p:cNvSpPr>
          <p:nvPr/>
        </p:nvSpPr>
        <p:spPr bwMode="auto">
          <a:xfrm>
            <a:off x="52395" y="5393387"/>
            <a:ext cx="14144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52500" algn="l"/>
              </a:tabLst>
              <a:defRPr sz="1000">
                <a:solidFill>
                  <a:schemeClr val="tx1"/>
                </a:solidFill>
                <a:latin typeface="Times New Roman" pitchFamily="18" charset="0"/>
              </a:defRPr>
            </a:lvl1pPr>
            <a:lvl2pPr marL="742950" indent="-285750">
              <a:tabLst>
                <a:tab pos="952500" algn="l"/>
              </a:tabLst>
              <a:defRPr sz="1000">
                <a:solidFill>
                  <a:schemeClr val="tx1"/>
                </a:solidFill>
                <a:latin typeface="Times New Roman" pitchFamily="18" charset="0"/>
              </a:defRPr>
            </a:lvl2pPr>
            <a:lvl3pPr marL="1143000" indent="-228600">
              <a:tabLst>
                <a:tab pos="952500" algn="l"/>
              </a:tabLst>
              <a:defRPr sz="1000">
                <a:solidFill>
                  <a:schemeClr val="tx1"/>
                </a:solidFill>
                <a:latin typeface="Times New Roman" pitchFamily="18" charset="0"/>
              </a:defRPr>
            </a:lvl3pPr>
            <a:lvl4pPr marL="1600200" indent="-228600">
              <a:tabLst>
                <a:tab pos="952500" algn="l"/>
              </a:tabLst>
              <a:defRPr sz="1000">
                <a:solidFill>
                  <a:schemeClr val="tx1"/>
                </a:solidFill>
                <a:latin typeface="Times New Roman" pitchFamily="18" charset="0"/>
              </a:defRPr>
            </a:lvl4pPr>
            <a:lvl5pPr marL="2057400" indent="-228600">
              <a:tabLst>
                <a:tab pos="952500" algn="l"/>
              </a:tabLst>
              <a:defRPr sz="1000">
                <a:solidFill>
                  <a:schemeClr val="tx1"/>
                </a:solidFill>
                <a:latin typeface="Times New Roman" pitchFamily="18" charset="0"/>
              </a:defRPr>
            </a:lvl5pPr>
            <a:lvl6pPr marL="25146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6pPr>
            <a:lvl7pPr marL="29718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7pPr>
            <a:lvl8pPr marL="34290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8pPr>
            <a:lvl9pPr marL="38862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9pPr>
          </a:lstStyle>
          <a:p>
            <a:pPr algn="r" eaLnBrk="0" fontAlgn="base" hangingPunct="0">
              <a:lnSpc>
                <a:spcPct val="75000"/>
              </a:lnSpc>
              <a:spcBef>
                <a:spcPct val="0"/>
              </a:spcBef>
              <a:spcAft>
                <a:spcPct val="0"/>
              </a:spcAft>
            </a:pPr>
            <a:r>
              <a:rPr lang="en-US" sz="1200">
                <a:solidFill>
                  <a:srgbClr val="000066"/>
                </a:solidFill>
                <a:latin typeface="Arial" charset="0"/>
                <a:cs typeface="Arial" charset="0"/>
              </a:rPr>
              <a:t>Instinctive</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Flexible</a:t>
            </a:r>
          </a:p>
          <a:p>
            <a:pPr eaLnBrk="0" fontAlgn="base" hangingPunct="0">
              <a:lnSpc>
                <a:spcPct val="75000"/>
              </a:lnSpc>
              <a:spcBef>
                <a:spcPct val="0"/>
              </a:spcBef>
              <a:spcAft>
                <a:spcPct val="0"/>
              </a:spcAft>
            </a:pPr>
            <a:r>
              <a:rPr lang="en-US" sz="1200">
                <a:solidFill>
                  <a:srgbClr val="000066"/>
                </a:solidFill>
                <a:latin typeface="Arial" charset="0"/>
                <a:cs typeface="Arial" charset="0"/>
              </a:rPr>
              <a:t>Unfocused</a:t>
            </a:r>
          </a:p>
        </p:txBody>
      </p:sp>
      <p:sp>
        <p:nvSpPr>
          <p:cNvPr id="130" name="Text Box 28"/>
          <p:cNvSpPr txBox="1">
            <a:spLocks noChangeArrowheads="1"/>
          </p:cNvSpPr>
          <p:nvPr/>
        </p:nvSpPr>
        <p:spPr bwMode="auto">
          <a:xfrm>
            <a:off x="5392346" y="1623605"/>
            <a:ext cx="146565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lnSpc>
                <a:spcPct val="75000"/>
              </a:lnSpc>
              <a:spcBef>
                <a:spcPct val="0"/>
              </a:spcBef>
              <a:spcAft>
                <a:spcPct val="0"/>
              </a:spcAft>
            </a:pPr>
            <a:r>
              <a:rPr lang="en-US" sz="1200">
                <a:solidFill>
                  <a:srgbClr val="000066"/>
                </a:solidFill>
                <a:latin typeface="Arial" charset="0"/>
                <a:cs typeface="Arial" charset="0"/>
              </a:rPr>
              <a:t>Visionary</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Decisive</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               Blunt</a:t>
            </a:r>
          </a:p>
        </p:txBody>
      </p:sp>
      <p:sp>
        <p:nvSpPr>
          <p:cNvPr id="131" name="Text Box 29"/>
          <p:cNvSpPr txBox="1">
            <a:spLocks noChangeArrowheads="1"/>
          </p:cNvSpPr>
          <p:nvPr/>
        </p:nvSpPr>
        <p:spPr bwMode="auto">
          <a:xfrm>
            <a:off x="5392342" y="2711571"/>
            <a:ext cx="142160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AU"/>
            </a:defPPr>
            <a:lvl1pPr algn="r">
              <a:lnSpc>
                <a:spcPct val="75000"/>
              </a:lnSpc>
              <a:spcBef>
                <a:spcPct val="0"/>
              </a:spcBef>
              <a:defRPr sz="1200">
                <a:solidFill>
                  <a:srgbClr val="000066"/>
                </a:solidFill>
                <a:latin typeface="Arial" charset="0"/>
                <a:cs typeface="Arial" charset="0"/>
              </a:defRPr>
            </a:lvl1pPr>
            <a:lvl2pPr marL="742950" indent="-285750"/>
            <a:lvl3pPr marL="1143000" indent="-228600"/>
            <a:lvl4pPr marL="1600200" indent="-228600"/>
            <a:lvl5pPr marL="2057400" indent="-22860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marL="0" marR="0" lvl="0" indent="0" algn="l" defTabSz="914400" eaLnBrk="0" fontAlgn="base" latinLnBrk="0" hangingPunct="0">
              <a:lnSpc>
                <a:spcPct val="75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66"/>
                </a:solidFill>
                <a:effectLst/>
                <a:uLnTx/>
                <a:uFillTx/>
                <a:latin typeface="Arial" charset="0"/>
                <a:cs typeface="Arial" charset="0"/>
              </a:rPr>
              <a:t>Expressive</a:t>
            </a:r>
          </a:p>
          <a:p>
            <a:pPr marL="0" marR="0" lvl="0" indent="0" algn="r" defTabSz="914400" eaLnBrk="0" fontAlgn="base" latinLnBrk="0" hangingPunct="0">
              <a:lnSpc>
                <a:spcPct val="75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66"/>
                </a:solidFill>
                <a:effectLst/>
                <a:uLnTx/>
                <a:uFillTx/>
                <a:latin typeface="Arial" charset="0"/>
                <a:cs typeface="Arial" charset="0"/>
              </a:rPr>
              <a:t>Recognized</a:t>
            </a:r>
          </a:p>
          <a:p>
            <a:pPr marL="0" marR="0" lvl="0" indent="0" algn="r" defTabSz="914400" eaLnBrk="0" fontAlgn="base" latinLnBrk="0" hangingPunct="0">
              <a:lnSpc>
                <a:spcPct val="75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66"/>
                </a:solidFill>
                <a:effectLst/>
                <a:uLnTx/>
                <a:uFillTx/>
                <a:latin typeface="Arial" charset="0"/>
                <a:cs typeface="Arial" charset="0"/>
              </a:rPr>
              <a:t>Talkative</a:t>
            </a:r>
          </a:p>
        </p:txBody>
      </p:sp>
      <p:sp>
        <p:nvSpPr>
          <p:cNvPr id="132" name="Text Box 30"/>
          <p:cNvSpPr txBox="1">
            <a:spLocks noChangeArrowheads="1"/>
          </p:cNvSpPr>
          <p:nvPr/>
        </p:nvSpPr>
        <p:spPr bwMode="auto">
          <a:xfrm>
            <a:off x="5392346" y="4195354"/>
            <a:ext cx="146565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lnSpc>
                <a:spcPct val="75000"/>
              </a:lnSpc>
              <a:spcBef>
                <a:spcPct val="0"/>
              </a:spcBef>
              <a:spcAft>
                <a:spcPct val="0"/>
              </a:spcAft>
            </a:pPr>
            <a:r>
              <a:rPr lang="en-US" sz="1200">
                <a:solidFill>
                  <a:srgbClr val="000066"/>
                </a:solidFill>
                <a:latin typeface="Arial" charset="0"/>
                <a:cs typeface="Arial" charset="0"/>
              </a:rPr>
              <a:t>Understanding</a:t>
            </a:r>
          </a:p>
          <a:p>
            <a:pPr eaLnBrk="0" fontAlgn="base" hangingPunct="0">
              <a:lnSpc>
                <a:spcPct val="75000"/>
              </a:lnSpc>
              <a:spcBef>
                <a:spcPct val="0"/>
              </a:spcBef>
              <a:spcAft>
                <a:spcPct val="0"/>
              </a:spcAft>
            </a:pPr>
            <a:r>
              <a:rPr lang="en-US" sz="1200">
                <a:solidFill>
                  <a:srgbClr val="000066"/>
                </a:solidFill>
                <a:latin typeface="Arial" charset="0"/>
                <a:cs typeface="Arial" charset="0"/>
              </a:rPr>
              <a:t>         Tolerant</a:t>
            </a:r>
          </a:p>
          <a:p>
            <a:pPr algn="r" eaLnBrk="0" fontAlgn="base" hangingPunct="0">
              <a:lnSpc>
                <a:spcPct val="75000"/>
              </a:lnSpc>
              <a:spcBef>
                <a:spcPct val="0"/>
              </a:spcBef>
              <a:spcAft>
                <a:spcPct val="0"/>
              </a:spcAft>
            </a:pPr>
            <a:r>
              <a:rPr lang="en-US" sz="1200">
                <a:solidFill>
                  <a:srgbClr val="000066"/>
                </a:solidFill>
                <a:latin typeface="Arial" charset="0"/>
                <a:cs typeface="Arial" charset="0"/>
              </a:rPr>
              <a:t>Lenient</a:t>
            </a:r>
          </a:p>
        </p:txBody>
      </p:sp>
      <p:sp>
        <p:nvSpPr>
          <p:cNvPr id="133" name="Text Box 31"/>
          <p:cNvSpPr txBox="1">
            <a:spLocks noChangeArrowheads="1"/>
          </p:cNvSpPr>
          <p:nvPr/>
        </p:nvSpPr>
        <p:spPr bwMode="auto">
          <a:xfrm>
            <a:off x="5392347" y="5410321"/>
            <a:ext cx="14466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lnSpc>
                <a:spcPct val="75000"/>
              </a:lnSpc>
              <a:spcBef>
                <a:spcPct val="0"/>
              </a:spcBef>
              <a:spcAft>
                <a:spcPct val="0"/>
              </a:spcAft>
            </a:pPr>
            <a:r>
              <a:rPr lang="en-US" sz="1200" dirty="0">
                <a:solidFill>
                  <a:srgbClr val="000066"/>
                </a:solidFill>
                <a:latin typeface="Arial" charset="0"/>
                <a:cs typeface="Arial" charset="0"/>
              </a:rPr>
              <a:t>Systematic</a:t>
            </a:r>
          </a:p>
          <a:p>
            <a:pPr eaLnBrk="0" fontAlgn="base" hangingPunct="0">
              <a:lnSpc>
                <a:spcPct val="75000"/>
              </a:lnSpc>
              <a:spcBef>
                <a:spcPct val="0"/>
              </a:spcBef>
              <a:spcAft>
                <a:spcPct val="0"/>
              </a:spcAft>
            </a:pPr>
            <a:r>
              <a:rPr lang="en-US" sz="1200" dirty="0">
                <a:solidFill>
                  <a:srgbClr val="000066"/>
                </a:solidFill>
                <a:latin typeface="Arial" charset="0"/>
                <a:cs typeface="Arial" charset="0"/>
              </a:rPr>
              <a:t>           Particular</a:t>
            </a:r>
          </a:p>
          <a:p>
            <a:pPr eaLnBrk="0" fontAlgn="base" hangingPunct="0">
              <a:lnSpc>
                <a:spcPct val="75000"/>
              </a:lnSpc>
              <a:spcBef>
                <a:spcPct val="0"/>
              </a:spcBef>
              <a:spcAft>
                <a:spcPct val="0"/>
              </a:spcAft>
            </a:pPr>
            <a:r>
              <a:rPr lang="en-US" sz="1200" dirty="0">
                <a:solidFill>
                  <a:srgbClr val="000066"/>
                </a:solidFill>
                <a:latin typeface="Arial" charset="0"/>
                <a:cs typeface="Arial" charset="0"/>
              </a:rPr>
              <a:t>                      </a:t>
            </a:r>
            <a:r>
              <a:rPr lang="en-US" sz="1200" dirty="0" smtClean="0">
                <a:solidFill>
                  <a:srgbClr val="000066"/>
                </a:solidFill>
                <a:latin typeface="Arial" charset="0"/>
                <a:cs typeface="Arial" charset="0"/>
              </a:rPr>
              <a:t>       Rigid</a:t>
            </a:r>
            <a:endParaRPr lang="en-US" sz="1200" dirty="0">
              <a:solidFill>
                <a:srgbClr val="000066"/>
              </a:solidFill>
              <a:latin typeface="Arial" charset="0"/>
              <a:cs typeface="Arial" charset="0"/>
            </a:endParaRPr>
          </a:p>
        </p:txBody>
      </p:sp>
      <p:sp>
        <p:nvSpPr>
          <p:cNvPr id="134" name="Rectangle 33"/>
          <p:cNvSpPr>
            <a:spLocks noChangeArrowheads="1"/>
          </p:cNvSpPr>
          <p:nvPr/>
        </p:nvSpPr>
        <p:spPr bwMode="auto">
          <a:xfrm>
            <a:off x="1543050" y="1219200"/>
            <a:ext cx="3771900" cy="670560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35" name="Line 34"/>
          <p:cNvSpPr>
            <a:spLocks noChangeShapeType="1"/>
          </p:cNvSpPr>
          <p:nvPr/>
        </p:nvSpPr>
        <p:spPr bwMode="auto">
          <a:xfrm flipV="1">
            <a:off x="2743200" y="1219200"/>
            <a:ext cx="0" cy="6705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36" name="Line 35"/>
          <p:cNvSpPr>
            <a:spLocks noChangeShapeType="1"/>
          </p:cNvSpPr>
          <p:nvPr/>
        </p:nvSpPr>
        <p:spPr bwMode="auto">
          <a:xfrm flipV="1">
            <a:off x="2143125" y="1219200"/>
            <a:ext cx="0" cy="6705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37" name="Line 36"/>
          <p:cNvSpPr>
            <a:spLocks noChangeShapeType="1"/>
          </p:cNvSpPr>
          <p:nvPr/>
        </p:nvSpPr>
        <p:spPr bwMode="auto">
          <a:xfrm flipV="1">
            <a:off x="4714875" y="1219200"/>
            <a:ext cx="29766" cy="67025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38" name="Text Box 37"/>
          <p:cNvSpPr txBox="1">
            <a:spLocks noChangeArrowheads="1"/>
          </p:cNvSpPr>
          <p:nvPr/>
        </p:nvSpPr>
        <p:spPr bwMode="auto">
          <a:xfrm>
            <a:off x="1428750" y="7845449"/>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sz="1800" b="1" dirty="0">
                <a:solidFill>
                  <a:srgbClr val="000066"/>
                </a:solidFill>
                <a:latin typeface="Arial" charset="0"/>
                <a:cs typeface="Arial" charset="0"/>
              </a:rPr>
              <a:t>20</a:t>
            </a:r>
          </a:p>
        </p:txBody>
      </p:sp>
      <p:sp>
        <p:nvSpPr>
          <p:cNvPr id="139" name="Text Box 38"/>
          <p:cNvSpPr txBox="1">
            <a:spLocks noChangeArrowheads="1"/>
          </p:cNvSpPr>
          <p:nvPr/>
        </p:nvSpPr>
        <p:spPr bwMode="auto">
          <a:xfrm>
            <a:off x="2503885" y="7845449"/>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0" fontAlgn="base" hangingPunct="0">
              <a:spcBef>
                <a:spcPct val="50000"/>
              </a:spcBef>
              <a:spcAft>
                <a:spcPct val="0"/>
              </a:spcAft>
            </a:pPr>
            <a:r>
              <a:rPr lang="en-US" sz="1800" b="1">
                <a:solidFill>
                  <a:srgbClr val="000066"/>
                </a:solidFill>
                <a:latin typeface="Arial" charset="0"/>
                <a:cs typeface="Arial" charset="0"/>
              </a:rPr>
              <a:t>40</a:t>
            </a:r>
          </a:p>
        </p:txBody>
      </p:sp>
      <p:sp>
        <p:nvSpPr>
          <p:cNvPr id="140" name="Text Box 39"/>
          <p:cNvSpPr txBox="1">
            <a:spLocks noChangeArrowheads="1"/>
          </p:cNvSpPr>
          <p:nvPr/>
        </p:nvSpPr>
        <p:spPr bwMode="auto">
          <a:xfrm>
            <a:off x="3868341" y="7845449"/>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0" fontAlgn="base" hangingPunct="0">
              <a:spcBef>
                <a:spcPct val="50000"/>
              </a:spcBef>
              <a:spcAft>
                <a:spcPct val="0"/>
              </a:spcAft>
            </a:pPr>
            <a:r>
              <a:rPr lang="en-US" sz="1800" b="1">
                <a:solidFill>
                  <a:srgbClr val="000066"/>
                </a:solidFill>
                <a:latin typeface="Arial" charset="0"/>
                <a:cs typeface="Arial" charset="0"/>
              </a:rPr>
              <a:t>60</a:t>
            </a:r>
          </a:p>
        </p:txBody>
      </p:sp>
      <p:sp>
        <p:nvSpPr>
          <p:cNvPr id="141" name="Text Box 40"/>
          <p:cNvSpPr txBox="1">
            <a:spLocks noChangeArrowheads="1"/>
          </p:cNvSpPr>
          <p:nvPr/>
        </p:nvSpPr>
        <p:spPr bwMode="auto">
          <a:xfrm>
            <a:off x="5086350" y="7845449"/>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sz="1800" b="1" dirty="0">
                <a:solidFill>
                  <a:srgbClr val="000066"/>
                </a:solidFill>
                <a:latin typeface="Arial" charset="0"/>
                <a:cs typeface="Arial" charset="0"/>
              </a:rPr>
              <a:t>80</a:t>
            </a:r>
          </a:p>
        </p:txBody>
      </p:sp>
      <p:sp>
        <p:nvSpPr>
          <p:cNvPr id="142" name="Line 41"/>
          <p:cNvSpPr>
            <a:spLocks noChangeShapeType="1"/>
          </p:cNvSpPr>
          <p:nvPr/>
        </p:nvSpPr>
        <p:spPr bwMode="auto">
          <a:xfrm flipV="1">
            <a:off x="4114805" y="1219200"/>
            <a:ext cx="1191" cy="67025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sz="1000" b="0" i="0" u="none" strike="noStrike" kern="0" cap="none" spc="0" normalizeH="0" baseline="0" noProof="0" smtClean="0">
              <a:ln>
                <a:noFill/>
              </a:ln>
              <a:solidFill>
                <a:srgbClr val="000099"/>
              </a:solidFill>
              <a:effectLst/>
              <a:uLnTx/>
              <a:uFillTx/>
            </a:endParaRPr>
          </a:p>
        </p:txBody>
      </p:sp>
      <p:sp>
        <p:nvSpPr>
          <p:cNvPr id="143" name="Text Box 42"/>
          <p:cNvSpPr txBox="1">
            <a:spLocks noChangeArrowheads="1"/>
          </p:cNvSpPr>
          <p:nvPr/>
        </p:nvSpPr>
        <p:spPr bwMode="auto">
          <a:xfrm>
            <a:off x="3171825" y="7860268"/>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0" fontAlgn="base" hangingPunct="0">
              <a:spcBef>
                <a:spcPct val="50000"/>
              </a:spcBef>
              <a:spcAft>
                <a:spcPct val="0"/>
              </a:spcAft>
            </a:pPr>
            <a:r>
              <a:rPr lang="en-US" sz="1800" b="1">
                <a:solidFill>
                  <a:srgbClr val="000066"/>
                </a:solidFill>
                <a:latin typeface="Arial" charset="0"/>
                <a:cs typeface="Arial" charset="0"/>
              </a:rPr>
              <a:t>50</a:t>
            </a:r>
          </a:p>
        </p:txBody>
      </p:sp>
      <p:sp>
        <p:nvSpPr>
          <p:cNvPr id="144" name="AutoShape 43"/>
          <p:cNvSpPr>
            <a:spLocks noChangeArrowheads="1"/>
          </p:cNvSpPr>
          <p:nvPr/>
        </p:nvSpPr>
        <p:spPr bwMode="auto">
          <a:xfrm>
            <a:off x="1533525" y="1371600"/>
            <a:ext cx="3771900" cy="711200"/>
          </a:xfrm>
          <a:prstGeom prst="leftRightArrow">
            <a:avLst>
              <a:gd name="adj1" fmla="val 50000"/>
              <a:gd name="adj2" fmla="val 188571"/>
            </a:avLst>
          </a:prstGeom>
          <a:gradFill rotWithShape="0">
            <a:gsLst>
              <a:gs pos="0">
                <a:srgbClr val="FF0000"/>
              </a:gs>
              <a:gs pos="50000">
                <a:srgbClr val="FFCF01"/>
              </a:gs>
              <a:gs pos="100000">
                <a:srgbClr val="FF0000"/>
              </a:gs>
            </a:gsLst>
            <a:lin ang="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AU" sz="1600" b="1" i="0" u="none" strike="noStrike" kern="0" cap="none" spc="0" normalizeH="0" baseline="0" noProof="0" dirty="0">
                <a:ln>
                  <a:noFill/>
                </a:ln>
                <a:solidFill>
                  <a:srgbClr val="000066"/>
                </a:solidFill>
                <a:effectLst/>
                <a:uLnTx/>
                <a:uFillTx/>
                <a:latin typeface="Arial" pitchFamily="34" charset="0"/>
                <a:cs typeface="Arial" pitchFamily="34" charset="0"/>
              </a:rPr>
              <a:t>1. Commanding</a:t>
            </a:r>
          </a:p>
        </p:txBody>
      </p:sp>
      <p:sp>
        <p:nvSpPr>
          <p:cNvPr id="145" name="AutoShape 44"/>
          <p:cNvSpPr>
            <a:spLocks noChangeArrowheads="1"/>
          </p:cNvSpPr>
          <p:nvPr/>
        </p:nvSpPr>
        <p:spPr bwMode="auto">
          <a:xfrm>
            <a:off x="1533525" y="2628928"/>
            <a:ext cx="3771900" cy="681567"/>
          </a:xfrm>
          <a:prstGeom prst="leftRightArrow">
            <a:avLst>
              <a:gd name="adj1" fmla="val 50000"/>
              <a:gd name="adj2" fmla="val 196770"/>
            </a:avLst>
          </a:prstGeom>
          <a:gradFill rotWithShape="0">
            <a:gsLst>
              <a:gs pos="0">
                <a:srgbClr val="0033CC"/>
              </a:gs>
              <a:gs pos="50000">
                <a:srgbClr val="A3C2FF"/>
              </a:gs>
              <a:gs pos="100000">
                <a:srgbClr val="0033CC"/>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tabLst>
                <a:tab pos="7810500" algn="r"/>
              </a:tabLst>
            </a:pPr>
            <a:r>
              <a:rPr lang="en-AU" sz="1600" b="1">
                <a:solidFill>
                  <a:srgbClr val="000099"/>
                </a:solidFill>
                <a:latin typeface="Arial" charset="0"/>
                <a:cs typeface="Arial" charset="0"/>
              </a:rPr>
              <a:t>2. People</a:t>
            </a:r>
          </a:p>
        </p:txBody>
      </p:sp>
      <p:sp>
        <p:nvSpPr>
          <p:cNvPr id="146" name="AutoShape 45"/>
          <p:cNvSpPr>
            <a:spLocks noChangeArrowheads="1"/>
          </p:cNvSpPr>
          <p:nvPr/>
        </p:nvSpPr>
        <p:spPr bwMode="auto">
          <a:xfrm>
            <a:off x="1543050" y="6570133"/>
            <a:ext cx="3771900" cy="609600"/>
          </a:xfrm>
          <a:prstGeom prst="leftRightArrow">
            <a:avLst>
              <a:gd name="adj1" fmla="val 50000"/>
              <a:gd name="adj2" fmla="val 220000"/>
            </a:avLst>
          </a:prstGeom>
          <a:gradFill rotWithShape="0">
            <a:gsLst>
              <a:gs pos="0">
                <a:srgbClr val="9933FF"/>
              </a:gs>
              <a:gs pos="50000">
                <a:srgbClr val="CCCCFF"/>
              </a:gs>
              <a:gs pos="100000">
                <a:srgbClr val="9933FF"/>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tabLst>
                <a:tab pos="7810500" algn="r"/>
              </a:tabLst>
            </a:pPr>
            <a:r>
              <a:rPr lang="en-AU" sz="1600" b="1">
                <a:solidFill>
                  <a:srgbClr val="000066"/>
                </a:solidFill>
                <a:latin typeface="Arial" charset="0"/>
                <a:cs typeface="Arial" charset="0"/>
              </a:rPr>
              <a:t>5. Natural Trust</a:t>
            </a:r>
          </a:p>
        </p:txBody>
      </p:sp>
      <p:sp>
        <p:nvSpPr>
          <p:cNvPr id="147" name="AutoShape 46"/>
          <p:cNvSpPr>
            <a:spLocks noChangeArrowheads="1"/>
          </p:cNvSpPr>
          <p:nvPr/>
        </p:nvSpPr>
        <p:spPr bwMode="auto">
          <a:xfrm>
            <a:off x="1533525" y="5314951"/>
            <a:ext cx="3771900" cy="711200"/>
          </a:xfrm>
          <a:prstGeom prst="leftRightArrow">
            <a:avLst>
              <a:gd name="adj1" fmla="val 50000"/>
              <a:gd name="adj2" fmla="val 188571"/>
            </a:avLst>
          </a:prstGeom>
          <a:gradFill rotWithShape="0">
            <a:gsLst>
              <a:gs pos="0">
                <a:srgbClr val="00AA00"/>
              </a:gs>
              <a:gs pos="50000">
                <a:srgbClr val="BCE1B9"/>
              </a:gs>
              <a:gs pos="100000">
                <a:srgbClr val="00AA00"/>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tabLst>
                <a:tab pos="7810500" algn="r"/>
              </a:tabLst>
            </a:pPr>
            <a:r>
              <a:rPr lang="en-AU" sz="1600" b="1">
                <a:solidFill>
                  <a:srgbClr val="000099"/>
                </a:solidFill>
                <a:latin typeface="Arial" charset="0"/>
                <a:cs typeface="Arial" charset="0"/>
              </a:rPr>
              <a:t>4. Structured</a:t>
            </a:r>
          </a:p>
        </p:txBody>
      </p:sp>
      <p:sp>
        <p:nvSpPr>
          <p:cNvPr id="148" name="AutoShape 47"/>
          <p:cNvSpPr>
            <a:spLocks noChangeArrowheads="1"/>
          </p:cNvSpPr>
          <p:nvPr/>
        </p:nvSpPr>
        <p:spPr bwMode="auto">
          <a:xfrm>
            <a:off x="1551385" y="3996267"/>
            <a:ext cx="3771900" cy="711200"/>
          </a:xfrm>
          <a:prstGeom prst="leftRightArrow">
            <a:avLst>
              <a:gd name="adj1" fmla="val 50000"/>
              <a:gd name="adj2" fmla="val 188571"/>
            </a:avLst>
          </a:prstGeom>
          <a:gradFill rotWithShape="0">
            <a:gsLst>
              <a:gs pos="0">
                <a:srgbClr val="CC0000"/>
              </a:gs>
              <a:gs pos="50000">
                <a:srgbClr val="FF93BF"/>
              </a:gs>
              <a:gs pos="100000">
                <a:srgbClr val="CC0000"/>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tab pos="7810500" algn="r"/>
              </a:tabLst>
              <a:defRPr/>
            </a:pPr>
            <a:r>
              <a:rPr kumimoji="0" lang="en-AU" sz="1600" b="1" i="0" u="none" strike="noStrike" kern="0" cap="none" spc="0" normalizeH="0" baseline="0" noProof="0">
                <a:ln>
                  <a:noFill/>
                </a:ln>
                <a:solidFill>
                  <a:srgbClr val="000099"/>
                </a:solidFill>
                <a:effectLst/>
                <a:uLnTx/>
                <a:uFillTx/>
                <a:latin typeface="Arial" pitchFamily="34" charset="0"/>
                <a:cs typeface="Arial" pitchFamily="34" charset="0"/>
              </a:rPr>
              <a:t>3. Patience</a:t>
            </a:r>
          </a:p>
        </p:txBody>
      </p:sp>
      <p:sp>
        <p:nvSpPr>
          <p:cNvPr id="149" name="Text Box 48"/>
          <p:cNvSpPr txBox="1">
            <a:spLocks noChangeArrowheads="1"/>
          </p:cNvSpPr>
          <p:nvPr/>
        </p:nvSpPr>
        <p:spPr bwMode="auto">
          <a:xfrm>
            <a:off x="1" y="6328834"/>
            <a:ext cx="15442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spcBef>
                <a:spcPct val="50000"/>
              </a:spcBef>
              <a:spcAft>
                <a:spcPct val="0"/>
              </a:spcAft>
            </a:pPr>
            <a:r>
              <a:rPr lang="en-US" b="1">
                <a:solidFill>
                  <a:srgbClr val="9966FF"/>
                </a:solidFill>
                <a:latin typeface="Arial" charset="0"/>
                <a:cs typeface="Arial" charset="0"/>
              </a:rPr>
              <a:t>SKEPTICAL Questioner</a:t>
            </a:r>
            <a:endParaRPr lang="en-US">
              <a:solidFill>
                <a:srgbClr val="9966FF"/>
              </a:solidFill>
              <a:latin typeface="Arial" charset="0"/>
              <a:cs typeface="Arial" charset="0"/>
            </a:endParaRPr>
          </a:p>
        </p:txBody>
      </p:sp>
      <p:sp>
        <p:nvSpPr>
          <p:cNvPr id="150" name="Text Box 49"/>
          <p:cNvSpPr txBox="1">
            <a:spLocks noChangeArrowheads="1"/>
          </p:cNvSpPr>
          <p:nvPr/>
        </p:nvSpPr>
        <p:spPr bwMode="auto">
          <a:xfrm>
            <a:off x="5428150" y="6405034"/>
            <a:ext cx="12168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b="1">
                <a:solidFill>
                  <a:srgbClr val="9966FF"/>
                </a:solidFill>
                <a:latin typeface="Arial" charset="0"/>
                <a:cs typeface="Arial" charset="0"/>
              </a:rPr>
              <a:t>TRUSTING Believer</a:t>
            </a:r>
            <a:endParaRPr lang="en-US">
              <a:solidFill>
                <a:srgbClr val="9966FF"/>
              </a:solidFill>
              <a:latin typeface="Arial" charset="0"/>
              <a:cs typeface="Arial" charset="0"/>
            </a:endParaRPr>
          </a:p>
        </p:txBody>
      </p:sp>
      <p:sp>
        <p:nvSpPr>
          <p:cNvPr id="151" name="Text Box 50"/>
          <p:cNvSpPr txBox="1">
            <a:spLocks noChangeArrowheads="1"/>
          </p:cNvSpPr>
          <p:nvPr/>
        </p:nvSpPr>
        <p:spPr bwMode="auto">
          <a:xfrm>
            <a:off x="5401866" y="6784037"/>
            <a:ext cx="14370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AU"/>
            </a:defPPr>
            <a:lvl1pPr algn="r">
              <a:lnSpc>
                <a:spcPct val="75000"/>
              </a:lnSpc>
              <a:spcBef>
                <a:spcPct val="0"/>
              </a:spcBef>
              <a:tabLst>
                <a:tab pos="952500" algn="l"/>
              </a:tabLst>
              <a:defRPr sz="1200">
                <a:solidFill>
                  <a:srgbClr val="000066"/>
                </a:solidFill>
                <a:latin typeface="Arial" charset="0"/>
                <a:cs typeface="Arial" charset="0"/>
              </a:defRPr>
            </a:lvl1pPr>
            <a:lvl2pPr marL="742950" indent="-285750">
              <a:tabLst>
                <a:tab pos="952500" algn="l"/>
              </a:tabLst>
            </a:lvl2pPr>
            <a:lvl3pPr marL="1143000" indent="-228600">
              <a:tabLst>
                <a:tab pos="952500" algn="l"/>
              </a:tabLst>
            </a:lvl3pPr>
            <a:lvl4pPr marL="1600200" indent="-228600">
              <a:tabLst>
                <a:tab pos="952500" algn="l"/>
              </a:tabLst>
            </a:lvl4pPr>
            <a:lvl5pPr marL="2057400" indent="-228600">
              <a:tabLst>
                <a:tab pos="952500" algn="l"/>
              </a:tabLst>
            </a:lvl5pPr>
            <a:lvl6pPr marL="2514600" indent="-228600" algn="ctr" eaLnBrk="0" fontAlgn="base" hangingPunct="0">
              <a:spcBef>
                <a:spcPct val="50000"/>
              </a:spcBef>
              <a:spcAft>
                <a:spcPct val="0"/>
              </a:spcAft>
              <a:tabLst>
                <a:tab pos="952500" algn="l"/>
              </a:tabLst>
            </a:lvl6pPr>
            <a:lvl7pPr marL="2971800" indent="-228600" algn="ctr" eaLnBrk="0" fontAlgn="base" hangingPunct="0">
              <a:spcBef>
                <a:spcPct val="50000"/>
              </a:spcBef>
              <a:spcAft>
                <a:spcPct val="0"/>
              </a:spcAft>
              <a:tabLst>
                <a:tab pos="952500" algn="l"/>
              </a:tabLst>
            </a:lvl7pPr>
            <a:lvl8pPr marL="3429000" indent="-228600" algn="ctr" eaLnBrk="0" fontAlgn="base" hangingPunct="0">
              <a:spcBef>
                <a:spcPct val="50000"/>
              </a:spcBef>
              <a:spcAft>
                <a:spcPct val="0"/>
              </a:spcAft>
              <a:tabLst>
                <a:tab pos="952500" algn="l"/>
              </a:tabLst>
            </a:lvl8pPr>
            <a:lvl9pPr marL="3886200" indent="-228600" algn="ctr" eaLnBrk="0" fontAlgn="base" hangingPunct="0">
              <a:spcBef>
                <a:spcPct val="50000"/>
              </a:spcBef>
              <a:spcAft>
                <a:spcPct val="0"/>
              </a:spcAft>
              <a:tabLst>
                <a:tab pos="952500" algn="l"/>
              </a:tabLst>
            </a:lvl9pPr>
          </a:lstStyle>
          <a:p>
            <a:pPr marL="0" marR="0" lvl="0" indent="0" algn="l" defTabSz="914400" eaLnBrk="0" fontAlgn="base" latinLnBrk="0" hangingPunct="0">
              <a:lnSpc>
                <a:spcPct val="75000"/>
              </a:lnSpc>
              <a:spcBef>
                <a:spcPct val="0"/>
              </a:spcBef>
              <a:spcAft>
                <a:spcPct val="0"/>
              </a:spcAft>
              <a:buClrTx/>
              <a:buSzTx/>
              <a:buFontTx/>
              <a:buNone/>
              <a:tabLst>
                <a:tab pos="952500" algn="l"/>
              </a:tabLst>
              <a:defRPr/>
            </a:pPr>
            <a:r>
              <a:rPr kumimoji="0" lang="en-US" sz="1200" b="0" i="0" u="none" strike="noStrike" kern="0" cap="none" spc="0" normalizeH="0" baseline="0" noProof="0" dirty="0" smtClean="0">
                <a:ln>
                  <a:noFill/>
                </a:ln>
                <a:solidFill>
                  <a:srgbClr val="000066"/>
                </a:solidFill>
                <a:effectLst/>
                <a:uLnTx/>
                <a:uFillTx/>
                <a:latin typeface="Arial" charset="0"/>
                <a:cs typeface="Arial" charset="0"/>
              </a:rPr>
              <a:t>Receptive</a:t>
            </a:r>
          </a:p>
          <a:p>
            <a:pPr marL="0" marR="0" lvl="0" indent="403225" algn="l" defTabSz="914400" eaLnBrk="0" fontAlgn="base" latinLnBrk="0" hangingPunct="0">
              <a:lnSpc>
                <a:spcPct val="75000"/>
              </a:lnSpc>
              <a:spcBef>
                <a:spcPct val="0"/>
              </a:spcBef>
              <a:spcAft>
                <a:spcPct val="0"/>
              </a:spcAft>
              <a:buClrTx/>
              <a:buSzTx/>
              <a:buFontTx/>
              <a:buNone/>
              <a:tabLst>
                <a:tab pos="952500" algn="l"/>
              </a:tabLst>
              <a:defRPr/>
            </a:pPr>
            <a:r>
              <a:rPr kumimoji="0" lang="en-US" sz="1200" b="0" i="0" u="none" strike="noStrike" kern="0" cap="none" spc="0" normalizeH="0" baseline="0" noProof="0" dirty="0" smtClean="0">
                <a:ln>
                  <a:noFill/>
                </a:ln>
                <a:solidFill>
                  <a:srgbClr val="000066"/>
                </a:solidFill>
                <a:effectLst/>
                <a:uLnTx/>
                <a:uFillTx/>
                <a:latin typeface="Arial" charset="0"/>
                <a:cs typeface="Arial" charset="0"/>
              </a:rPr>
              <a:t>Believing</a:t>
            </a:r>
            <a:endParaRPr kumimoji="0" lang="en-US" sz="1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r" defTabSz="914400" eaLnBrk="0" fontAlgn="base" latinLnBrk="0" hangingPunct="0">
              <a:lnSpc>
                <a:spcPct val="75000"/>
              </a:lnSpc>
              <a:spcBef>
                <a:spcPct val="0"/>
              </a:spcBef>
              <a:spcAft>
                <a:spcPct val="0"/>
              </a:spcAft>
              <a:buClrTx/>
              <a:buSzTx/>
              <a:buFontTx/>
              <a:buNone/>
              <a:tabLst>
                <a:tab pos="952500" algn="l"/>
              </a:tabLst>
              <a:defRPr/>
            </a:pPr>
            <a:r>
              <a:rPr kumimoji="0" lang="en-US" sz="1200" b="0" i="0" u="none" strike="noStrike" kern="0" cap="none" spc="0" normalizeH="0" baseline="0" noProof="0" dirty="0">
                <a:ln>
                  <a:noFill/>
                </a:ln>
                <a:solidFill>
                  <a:srgbClr val="000066"/>
                </a:solidFill>
                <a:effectLst/>
                <a:uLnTx/>
                <a:uFillTx/>
                <a:latin typeface="Arial" charset="0"/>
                <a:cs typeface="Arial" charset="0"/>
              </a:rPr>
              <a:t>              Forgiving</a:t>
            </a:r>
          </a:p>
          <a:p>
            <a:pPr marL="0" marR="0" lvl="0" indent="0" algn="r" defTabSz="914400" eaLnBrk="0" fontAlgn="base" latinLnBrk="0" hangingPunct="0">
              <a:lnSpc>
                <a:spcPct val="75000"/>
              </a:lnSpc>
              <a:spcBef>
                <a:spcPct val="0"/>
              </a:spcBef>
              <a:spcAft>
                <a:spcPct val="0"/>
              </a:spcAft>
              <a:buClrTx/>
              <a:buSzTx/>
              <a:buFontTx/>
              <a:buNone/>
              <a:tabLst>
                <a:tab pos="952500" algn="l"/>
              </a:tabLst>
              <a:defRPr/>
            </a:pPr>
            <a:endParaRPr kumimoji="0" lang="en-US" sz="1200" b="0" i="0" u="none" strike="noStrike" kern="0" cap="none" spc="0" normalizeH="0" baseline="0" noProof="0" dirty="0">
              <a:ln>
                <a:noFill/>
              </a:ln>
              <a:solidFill>
                <a:srgbClr val="000066"/>
              </a:solidFill>
              <a:effectLst/>
              <a:uLnTx/>
              <a:uFillTx/>
              <a:latin typeface="Arial" charset="0"/>
              <a:cs typeface="Arial" charset="0"/>
            </a:endParaRPr>
          </a:p>
        </p:txBody>
      </p:sp>
      <p:sp>
        <p:nvSpPr>
          <p:cNvPr id="152" name="Text Box 51"/>
          <p:cNvSpPr txBox="1">
            <a:spLocks noChangeArrowheads="1"/>
          </p:cNvSpPr>
          <p:nvPr/>
        </p:nvSpPr>
        <p:spPr bwMode="auto">
          <a:xfrm>
            <a:off x="0" y="6650687"/>
            <a:ext cx="14859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52500" algn="l"/>
              </a:tabLst>
              <a:defRPr sz="1000">
                <a:solidFill>
                  <a:schemeClr val="tx1"/>
                </a:solidFill>
                <a:latin typeface="Times New Roman" pitchFamily="18" charset="0"/>
              </a:defRPr>
            </a:lvl1pPr>
            <a:lvl2pPr marL="742950" indent="-285750">
              <a:tabLst>
                <a:tab pos="952500" algn="l"/>
              </a:tabLst>
              <a:defRPr sz="1000">
                <a:solidFill>
                  <a:schemeClr val="tx1"/>
                </a:solidFill>
                <a:latin typeface="Times New Roman" pitchFamily="18" charset="0"/>
              </a:defRPr>
            </a:lvl2pPr>
            <a:lvl3pPr marL="1143000" indent="-228600">
              <a:tabLst>
                <a:tab pos="952500" algn="l"/>
              </a:tabLst>
              <a:defRPr sz="1000">
                <a:solidFill>
                  <a:schemeClr val="tx1"/>
                </a:solidFill>
                <a:latin typeface="Times New Roman" pitchFamily="18" charset="0"/>
              </a:defRPr>
            </a:lvl3pPr>
            <a:lvl4pPr marL="1600200" indent="-228600">
              <a:tabLst>
                <a:tab pos="952500" algn="l"/>
              </a:tabLst>
              <a:defRPr sz="1000">
                <a:solidFill>
                  <a:schemeClr val="tx1"/>
                </a:solidFill>
                <a:latin typeface="Times New Roman" pitchFamily="18" charset="0"/>
              </a:defRPr>
            </a:lvl4pPr>
            <a:lvl5pPr marL="2057400" indent="-228600">
              <a:tabLst>
                <a:tab pos="952500" algn="l"/>
              </a:tabLst>
              <a:defRPr sz="1000">
                <a:solidFill>
                  <a:schemeClr val="tx1"/>
                </a:solidFill>
                <a:latin typeface="Times New Roman" pitchFamily="18" charset="0"/>
              </a:defRPr>
            </a:lvl5pPr>
            <a:lvl6pPr marL="25146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6pPr>
            <a:lvl7pPr marL="29718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7pPr>
            <a:lvl8pPr marL="34290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8pPr>
            <a:lvl9pPr marL="38862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9pPr>
          </a:lstStyle>
          <a:p>
            <a:pPr algn="r" eaLnBrk="0" fontAlgn="base" hangingPunct="0">
              <a:lnSpc>
                <a:spcPct val="75000"/>
              </a:lnSpc>
              <a:spcBef>
                <a:spcPct val="0"/>
              </a:spcBef>
              <a:spcAft>
                <a:spcPct val="0"/>
              </a:spcAft>
            </a:pPr>
            <a:r>
              <a:rPr lang="en-US" sz="1200" dirty="0">
                <a:solidFill>
                  <a:srgbClr val="000066"/>
                </a:solidFill>
                <a:latin typeface="Arial" charset="0"/>
                <a:cs typeface="Arial" charset="0"/>
              </a:rPr>
              <a:t>Questioning</a:t>
            </a:r>
          </a:p>
          <a:p>
            <a:pPr algn="ctr" eaLnBrk="0" fontAlgn="base" hangingPunct="0">
              <a:lnSpc>
                <a:spcPct val="75000"/>
              </a:lnSpc>
              <a:spcBef>
                <a:spcPct val="0"/>
              </a:spcBef>
              <a:spcAft>
                <a:spcPct val="0"/>
              </a:spcAft>
            </a:pPr>
            <a:r>
              <a:rPr lang="en-US" sz="1200" dirty="0">
                <a:solidFill>
                  <a:srgbClr val="000066"/>
                </a:solidFill>
                <a:latin typeface="Arial" charset="0"/>
                <a:cs typeface="Arial" charset="0"/>
              </a:rPr>
              <a:t> Guarded</a:t>
            </a:r>
          </a:p>
          <a:p>
            <a:pPr eaLnBrk="0" fontAlgn="base" hangingPunct="0">
              <a:lnSpc>
                <a:spcPct val="75000"/>
              </a:lnSpc>
              <a:spcBef>
                <a:spcPct val="0"/>
              </a:spcBef>
              <a:spcAft>
                <a:spcPct val="0"/>
              </a:spcAft>
            </a:pPr>
            <a:r>
              <a:rPr lang="en-US" sz="1200" dirty="0">
                <a:solidFill>
                  <a:srgbClr val="000066"/>
                </a:solidFill>
                <a:latin typeface="Arial" charset="0"/>
                <a:cs typeface="Arial" charset="0"/>
              </a:rPr>
              <a:t>      Wary</a:t>
            </a:r>
          </a:p>
        </p:txBody>
      </p:sp>
    </p:spTree>
    <p:extLst>
      <p:ext uri="{BB962C8B-B14F-4D97-AF65-F5344CB8AC3E}">
        <p14:creationId xmlns:p14="http://schemas.microsoft.com/office/powerpoint/2010/main" val="3768599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3" presetClass="entr" presetSubtype="16" fill="hold" nodeType="after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nodeType="after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p:cTn id="17" dur="500" fill="hold"/>
                                        <p:tgtEl>
                                          <p:spTgt spid="118"/>
                                        </p:tgtEl>
                                        <p:attrNameLst>
                                          <p:attrName>ppt_w</p:attrName>
                                        </p:attrNameLst>
                                      </p:cBhvr>
                                      <p:tavLst>
                                        <p:tav tm="0">
                                          <p:val>
                                            <p:fltVal val="0"/>
                                          </p:val>
                                        </p:tav>
                                        <p:tav tm="100000">
                                          <p:val>
                                            <p:strVal val="#ppt_w"/>
                                          </p:val>
                                        </p:tav>
                                      </p:tavLst>
                                    </p:anim>
                                    <p:anim calcmode="lin" valueType="num">
                                      <p:cBhvr>
                                        <p:cTn id="18" dur="500" fill="hold"/>
                                        <p:tgtEl>
                                          <p:spTgt spid="1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3086108" y="1028700"/>
            <a:ext cx="694135" cy="6858000"/>
          </a:xfrm>
          <a:prstGeom prst="rect">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067" name="Line 3"/>
          <p:cNvSpPr>
            <a:spLocks noChangeShapeType="1"/>
          </p:cNvSpPr>
          <p:nvPr/>
        </p:nvSpPr>
        <p:spPr bwMode="auto">
          <a:xfrm flipH="1" flipV="1">
            <a:off x="3429000" y="1028700"/>
            <a:ext cx="0" cy="6858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068" name="Rectangle 16"/>
          <p:cNvSpPr>
            <a:spLocks noChangeArrowheads="1"/>
          </p:cNvSpPr>
          <p:nvPr/>
        </p:nvSpPr>
        <p:spPr bwMode="auto">
          <a:xfrm>
            <a:off x="1543050" y="1028704"/>
            <a:ext cx="3771900" cy="68537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069" name="Line 17"/>
          <p:cNvSpPr>
            <a:spLocks noChangeShapeType="1"/>
          </p:cNvSpPr>
          <p:nvPr/>
        </p:nvSpPr>
        <p:spPr bwMode="auto">
          <a:xfrm flipV="1">
            <a:off x="2743200" y="1028700"/>
            <a:ext cx="0" cy="6858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070" name="Line 18"/>
          <p:cNvSpPr>
            <a:spLocks noChangeShapeType="1"/>
          </p:cNvSpPr>
          <p:nvPr/>
        </p:nvSpPr>
        <p:spPr bwMode="auto">
          <a:xfrm flipV="1">
            <a:off x="2143125" y="1028700"/>
            <a:ext cx="0" cy="6858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071" name="Line 19"/>
          <p:cNvSpPr>
            <a:spLocks noChangeShapeType="1"/>
          </p:cNvSpPr>
          <p:nvPr/>
        </p:nvSpPr>
        <p:spPr bwMode="auto">
          <a:xfrm flipH="1" flipV="1">
            <a:off x="4714875" y="1028700"/>
            <a:ext cx="0" cy="6858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072" name="Line 24"/>
          <p:cNvSpPr>
            <a:spLocks noChangeShapeType="1"/>
          </p:cNvSpPr>
          <p:nvPr/>
        </p:nvSpPr>
        <p:spPr bwMode="auto">
          <a:xfrm flipV="1">
            <a:off x="4114805" y="1028700"/>
            <a:ext cx="1191" cy="6858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073" name="AutoShape 26"/>
          <p:cNvSpPr>
            <a:spLocks noChangeArrowheads="1"/>
          </p:cNvSpPr>
          <p:nvPr/>
        </p:nvSpPr>
        <p:spPr bwMode="auto">
          <a:xfrm>
            <a:off x="1560910" y="1775887"/>
            <a:ext cx="3771900" cy="713316"/>
          </a:xfrm>
          <a:prstGeom prst="leftRightArrow">
            <a:avLst>
              <a:gd name="adj1" fmla="val 50000"/>
              <a:gd name="adj2" fmla="val 188012"/>
            </a:avLst>
          </a:prstGeom>
          <a:gradFill rotWithShape="0">
            <a:gsLst>
              <a:gs pos="0">
                <a:srgbClr val="9933FF"/>
              </a:gs>
              <a:gs pos="50000">
                <a:srgbClr val="CCCCFF"/>
              </a:gs>
              <a:gs pos="100000">
                <a:srgbClr val="9933FF"/>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tabLst>
                <a:tab pos="7810500" algn="r"/>
              </a:tabLst>
            </a:pPr>
            <a:r>
              <a:rPr lang="en-AU" sz="1600" b="1">
                <a:solidFill>
                  <a:srgbClr val="000099"/>
                </a:solidFill>
                <a:latin typeface="Arial" charset="0"/>
                <a:cs typeface="Arial" charset="0"/>
              </a:rPr>
              <a:t>6. Pioneering</a:t>
            </a:r>
          </a:p>
        </p:txBody>
      </p:sp>
      <p:sp>
        <p:nvSpPr>
          <p:cNvPr id="216074" name="AutoShape 27"/>
          <p:cNvSpPr>
            <a:spLocks noChangeArrowheads="1"/>
          </p:cNvSpPr>
          <p:nvPr/>
        </p:nvSpPr>
        <p:spPr bwMode="auto">
          <a:xfrm>
            <a:off x="1571625" y="5662087"/>
            <a:ext cx="3771900" cy="713316"/>
          </a:xfrm>
          <a:prstGeom prst="leftRightArrow">
            <a:avLst>
              <a:gd name="adj1" fmla="val 50000"/>
              <a:gd name="adj2" fmla="val 188012"/>
            </a:avLst>
          </a:prstGeom>
          <a:gradFill rotWithShape="0">
            <a:gsLst>
              <a:gs pos="0">
                <a:srgbClr val="CC3399"/>
              </a:gs>
              <a:gs pos="50000">
                <a:srgbClr val="E8D0E3"/>
              </a:gs>
              <a:gs pos="100000">
                <a:srgbClr val="CC3399"/>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tabLst>
                <a:tab pos="7810500" algn="r"/>
              </a:tabLst>
            </a:pPr>
            <a:r>
              <a:rPr lang="en-AU" sz="1600" b="1">
                <a:solidFill>
                  <a:srgbClr val="000066"/>
                </a:solidFill>
                <a:latin typeface="Arial" charset="0"/>
                <a:cs typeface="Arial" charset="0"/>
              </a:rPr>
              <a:t>8. Creativity</a:t>
            </a:r>
          </a:p>
        </p:txBody>
      </p:sp>
      <p:sp>
        <p:nvSpPr>
          <p:cNvPr id="216075" name="AutoShape 28"/>
          <p:cNvSpPr>
            <a:spLocks noChangeArrowheads="1"/>
          </p:cNvSpPr>
          <p:nvPr/>
        </p:nvSpPr>
        <p:spPr bwMode="auto">
          <a:xfrm>
            <a:off x="1537097" y="3727451"/>
            <a:ext cx="3771900" cy="711200"/>
          </a:xfrm>
          <a:prstGeom prst="leftRightArrow">
            <a:avLst>
              <a:gd name="adj1" fmla="val 50000"/>
              <a:gd name="adj2" fmla="val 188571"/>
            </a:avLst>
          </a:prstGeom>
          <a:gradFill rotWithShape="0">
            <a:gsLst>
              <a:gs pos="0">
                <a:srgbClr val="00AA00"/>
              </a:gs>
              <a:gs pos="50000">
                <a:srgbClr val="BCE1B9"/>
              </a:gs>
              <a:gs pos="100000">
                <a:srgbClr val="00AA00"/>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tabLst>
                <a:tab pos="7810500" algn="r"/>
              </a:tabLst>
            </a:pPr>
            <a:r>
              <a:rPr lang="en-AU" sz="1600" b="1">
                <a:solidFill>
                  <a:srgbClr val="000099"/>
                </a:solidFill>
                <a:latin typeface="Arial" charset="0"/>
                <a:cs typeface="Arial" charset="0"/>
              </a:rPr>
              <a:t>7. Risk</a:t>
            </a:r>
          </a:p>
        </p:txBody>
      </p:sp>
      <p:sp>
        <p:nvSpPr>
          <p:cNvPr id="216076" name="Text Box 29"/>
          <p:cNvSpPr txBox="1">
            <a:spLocks noChangeArrowheads="1"/>
          </p:cNvSpPr>
          <p:nvPr/>
        </p:nvSpPr>
        <p:spPr bwMode="auto">
          <a:xfrm>
            <a:off x="5362577" y="1869128"/>
            <a:ext cx="14954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b="1">
                <a:solidFill>
                  <a:srgbClr val="000099"/>
                </a:solidFill>
                <a:latin typeface="Arial" charset="0"/>
                <a:cs typeface="Arial" charset="0"/>
              </a:rPr>
              <a:t>PIONEER Goal Driver</a:t>
            </a:r>
            <a:endParaRPr lang="en-US">
              <a:solidFill>
                <a:srgbClr val="000099"/>
              </a:solidFill>
              <a:latin typeface="Arial" charset="0"/>
              <a:cs typeface="Arial" charset="0"/>
            </a:endParaRPr>
          </a:p>
        </p:txBody>
      </p:sp>
      <p:sp>
        <p:nvSpPr>
          <p:cNvPr id="216077" name="Text Box 30"/>
          <p:cNvSpPr txBox="1">
            <a:spLocks noChangeArrowheads="1"/>
          </p:cNvSpPr>
          <p:nvPr/>
        </p:nvSpPr>
        <p:spPr bwMode="auto">
          <a:xfrm>
            <a:off x="5420916" y="3795186"/>
            <a:ext cx="14370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b="1" dirty="0">
                <a:solidFill>
                  <a:srgbClr val="00CC00"/>
                </a:solidFill>
                <a:latin typeface="Arial" charset="0"/>
                <a:cs typeface="Arial" charset="0"/>
              </a:rPr>
              <a:t>RISK TAKER </a:t>
            </a:r>
            <a:r>
              <a:rPr lang="en-US" b="1" dirty="0" err="1" smtClean="0">
                <a:solidFill>
                  <a:srgbClr val="00CC00"/>
                </a:solidFill>
                <a:latin typeface="Arial" charset="0"/>
                <a:cs typeface="Arial" charset="0"/>
              </a:rPr>
              <a:t>Venturer</a:t>
            </a:r>
            <a:endParaRPr lang="en-US" b="1" dirty="0">
              <a:solidFill>
                <a:srgbClr val="00CC00"/>
              </a:solidFill>
              <a:latin typeface="Arial" charset="0"/>
              <a:cs typeface="Arial" charset="0"/>
            </a:endParaRPr>
          </a:p>
        </p:txBody>
      </p:sp>
      <p:sp>
        <p:nvSpPr>
          <p:cNvPr id="216078" name="Text Box 31"/>
          <p:cNvSpPr txBox="1">
            <a:spLocks noChangeArrowheads="1"/>
          </p:cNvSpPr>
          <p:nvPr/>
        </p:nvSpPr>
        <p:spPr bwMode="auto">
          <a:xfrm>
            <a:off x="5378058" y="2222621"/>
            <a:ext cx="143589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lnSpc>
                <a:spcPct val="75000"/>
              </a:lnSpc>
              <a:spcBef>
                <a:spcPct val="0"/>
              </a:spcBef>
              <a:spcAft>
                <a:spcPct val="0"/>
              </a:spcAft>
            </a:pPr>
            <a:r>
              <a:rPr lang="en-US" sz="1200">
                <a:solidFill>
                  <a:srgbClr val="000066"/>
                </a:solidFill>
                <a:latin typeface="Arial" charset="0"/>
                <a:cs typeface="Arial" charset="0"/>
              </a:rPr>
              <a:t>Goal Orientated</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Ambitious</a:t>
            </a:r>
          </a:p>
          <a:p>
            <a:pPr algn="r" eaLnBrk="0" fontAlgn="base" hangingPunct="0">
              <a:lnSpc>
                <a:spcPct val="75000"/>
              </a:lnSpc>
              <a:spcBef>
                <a:spcPct val="0"/>
              </a:spcBef>
              <a:spcAft>
                <a:spcPct val="0"/>
              </a:spcAft>
            </a:pPr>
            <a:r>
              <a:rPr lang="en-US" sz="1200">
                <a:solidFill>
                  <a:srgbClr val="000066"/>
                </a:solidFill>
                <a:latin typeface="Arial" charset="0"/>
                <a:cs typeface="Arial" charset="0"/>
              </a:rPr>
              <a:t>Driven</a:t>
            </a:r>
          </a:p>
        </p:txBody>
      </p:sp>
      <p:sp>
        <p:nvSpPr>
          <p:cNvPr id="216079" name="Text Box 32"/>
          <p:cNvSpPr txBox="1">
            <a:spLocks noChangeArrowheads="1"/>
          </p:cNvSpPr>
          <p:nvPr/>
        </p:nvSpPr>
        <p:spPr bwMode="auto">
          <a:xfrm>
            <a:off x="5362577" y="4110687"/>
            <a:ext cx="14954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lnSpc>
                <a:spcPct val="75000"/>
              </a:lnSpc>
              <a:spcBef>
                <a:spcPct val="0"/>
              </a:spcBef>
              <a:spcAft>
                <a:spcPct val="0"/>
              </a:spcAft>
            </a:pPr>
            <a:r>
              <a:rPr lang="en-US" sz="1200">
                <a:solidFill>
                  <a:srgbClr val="000066"/>
                </a:solidFill>
                <a:latin typeface="Arial" charset="0"/>
                <a:cs typeface="Arial" charset="0"/>
              </a:rPr>
              <a:t>Daring</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Courageous</a:t>
            </a:r>
          </a:p>
          <a:p>
            <a:pPr algn="r" eaLnBrk="0" fontAlgn="base" hangingPunct="0">
              <a:lnSpc>
                <a:spcPct val="75000"/>
              </a:lnSpc>
              <a:spcBef>
                <a:spcPct val="0"/>
              </a:spcBef>
              <a:spcAft>
                <a:spcPct val="0"/>
              </a:spcAft>
            </a:pPr>
            <a:r>
              <a:rPr lang="en-US" sz="1200">
                <a:solidFill>
                  <a:srgbClr val="000066"/>
                </a:solidFill>
                <a:latin typeface="Arial" charset="0"/>
                <a:cs typeface="Arial" charset="0"/>
              </a:rPr>
              <a:t>Over Confident</a:t>
            </a:r>
          </a:p>
        </p:txBody>
      </p:sp>
      <p:sp>
        <p:nvSpPr>
          <p:cNvPr id="216080" name="Text Box 33"/>
          <p:cNvSpPr txBox="1">
            <a:spLocks noChangeArrowheads="1"/>
          </p:cNvSpPr>
          <p:nvPr/>
        </p:nvSpPr>
        <p:spPr bwMode="auto">
          <a:xfrm>
            <a:off x="5282893" y="5744634"/>
            <a:ext cx="1575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b="1">
                <a:solidFill>
                  <a:srgbClr val="CC3399"/>
                </a:solidFill>
                <a:latin typeface="Arial" charset="0"/>
                <a:cs typeface="Arial" charset="0"/>
              </a:rPr>
              <a:t>CREATIVE Idea Generator</a:t>
            </a:r>
            <a:endParaRPr lang="en-US">
              <a:solidFill>
                <a:srgbClr val="CC3399"/>
              </a:solidFill>
              <a:latin typeface="Arial" charset="0"/>
              <a:cs typeface="Arial" charset="0"/>
            </a:endParaRPr>
          </a:p>
        </p:txBody>
      </p:sp>
      <p:sp>
        <p:nvSpPr>
          <p:cNvPr id="216081" name="Text Box 34"/>
          <p:cNvSpPr txBox="1">
            <a:spLocks noChangeArrowheads="1"/>
          </p:cNvSpPr>
          <p:nvPr/>
        </p:nvSpPr>
        <p:spPr bwMode="auto">
          <a:xfrm>
            <a:off x="5420916" y="6077071"/>
            <a:ext cx="143708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lnSpc>
                <a:spcPct val="75000"/>
              </a:lnSpc>
              <a:spcBef>
                <a:spcPct val="0"/>
              </a:spcBef>
              <a:spcAft>
                <a:spcPct val="0"/>
              </a:spcAft>
            </a:pPr>
            <a:r>
              <a:rPr lang="en-US" sz="1200">
                <a:solidFill>
                  <a:srgbClr val="000066"/>
                </a:solidFill>
                <a:latin typeface="Arial" charset="0"/>
                <a:cs typeface="Arial" charset="0"/>
              </a:rPr>
              <a:t>Original</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Imaginative</a:t>
            </a:r>
          </a:p>
          <a:p>
            <a:pPr algn="r" eaLnBrk="0" fontAlgn="base" hangingPunct="0">
              <a:lnSpc>
                <a:spcPct val="75000"/>
              </a:lnSpc>
              <a:spcBef>
                <a:spcPct val="0"/>
              </a:spcBef>
              <a:spcAft>
                <a:spcPct val="0"/>
              </a:spcAft>
            </a:pPr>
            <a:r>
              <a:rPr lang="en-US" sz="1200">
                <a:solidFill>
                  <a:srgbClr val="000066"/>
                </a:solidFill>
                <a:latin typeface="Arial" charset="0"/>
                <a:cs typeface="Arial" charset="0"/>
              </a:rPr>
              <a:t>Abstract</a:t>
            </a:r>
          </a:p>
        </p:txBody>
      </p:sp>
      <p:sp>
        <p:nvSpPr>
          <p:cNvPr id="216082" name="Text Box 35"/>
          <p:cNvSpPr txBox="1">
            <a:spLocks noChangeArrowheads="1"/>
          </p:cNvSpPr>
          <p:nvPr/>
        </p:nvSpPr>
        <p:spPr bwMode="auto">
          <a:xfrm>
            <a:off x="-28575" y="1824680"/>
            <a:ext cx="15037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spcBef>
                <a:spcPct val="50000"/>
              </a:spcBef>
              <a:spcAft>
                <a:spcPct val="0"/>
              </a:spcAft>
            </a:pPr>
            <a:r>
              <a:rPr lang="en-US" b="1">
                <a:solidFill>
                  <a:srgbClr val="000099"/>
                </a:solidFill>
                <a:latin typeface="Arial" charset="0"/>
                <a:cs typeface="Arial" charset="0"/>
              </a:rPr>
              <a:t>CONTENT Balancer</a:t>
            </a:r>
            <a:endParaRPr lang="en-US">
              <a:solidFill>
                <a:srgbClr val="000099"/>
              </a:solidFill>
              <a:latin typeface="Arial" charset="0"/>
              <a:cs typeface="Arial" charset="0"/>
            </a:endParaRPr>
          </a:p>
        </p:txBody>
      </p:sp>
      <p:sp>
        <p:nvSpPr>
          <p:cNvPr id="216083" name="Text Box 36"/>
          <p:cNvSpPr txBox="1">
            <a:spLocks noChangeArrowheads="1"/>
          </p:cNvSpPr>
          <p:nvPr/>
        </p:nvSpPr>
        <p:spPr bwMode="auto">
          <a:xfrm>
            <a:off x="0" y="3765551"/>
            <a:ext cx="1503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spcBef>
                <a:spcPct val="50000"/>
              </a:spcBef>
              <a:spcAft>
                <a:spcPct val="0"/>
              </a:spcAft>
            </a:pPr>
            <a:r>
              <a:rPr lang="en-US" b="1">
                <a:solidFill>
                  <a:srgbClr val="00CC00"/>
                </a:solidFill>
                <a:latin typeface="Arial" charset="0"/>
                <a:cs typeface="Arial" charset="0"/>
              </a:rPr>
              <a:t>CAUTIOUS Conservative </a:t>
            </a:r>
            <a:endParaRPr lang="en-US">
              <a:solidFill>
                <a:srgbClr val="00CC00"/>
              </a:solidFill>
              <a:latin typeface="Arial" charset="0"/>
              <a:cs typeface="Arial" charset="0"/>
            </a:endParaRPr>
          </a:p>
        </p:txBody>
      </p:sp>
      <p:sp>
        <p:nvSpPr>
          <p:cNvPr id="216084" name="Text Box 37"/>
          <p:cNvSpPr txBox="1">
            <a:spLocks noChangeArrowheads="1"/>
          </p:cNvSpPr>
          <p:nvPr/>
        </p:nvSpPr>
        <p:spPr bwMode="auto">
          <a:xfrm>
            <a:off x="52398" y="2182405"/>
            <a:ext cx="140374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lnSpc>
                <a:spcPct val="75000"/>
              </a:lnSpc>
              <a:spcBef>
                <a:spcPct val="0"/>
              </a:spcBef>
              <a:spcAft>
                <a:spcPct val="0"/>
              </a:spcAft>
            </a:pPr>
            <a:r>
              <a:rPr lang="en-US" sz="1200">
                <a:solidFill>
                  <a:srgbClr val="000066"/>
                </a:solidFill>
                <a:latin typeface="Arial" charset="0"/>
                <a:cs typeface="Arial" charset="0"/>
              </a:rPr>
              <a:t>Satisfied</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Balanced</a:t>
            </a:r>
          </a:p>
          <a:p>
            <a:pPr eaLnBrk="0" fontAlgn="base" hangingPunct="0">
              <a:lnSpc>
                <a:spcPct val="75000"/>
              </a:lnSpc>
              <a:spcBef>
                <a:spcPct val="0"/>
              </a:spcBef>
              <a:spcAft>
                <a:spcPct val="0"/>
              </a:spcAft>
            </a:pPr>
            <a:r>
              <a:rPr lang="en-US" sz="1200">
                <a:solidFill>
                  <a:srgbClr val="000066"/>
                </a:solidFill>
                <a:latin typeface="Arial" charset="0"/>
                <a:cs typeface="Arial" charset="0"/>
              </a:rPr>
              <a:t>Easy-going</a:t>
            </a:r>
          </a:p>
        </p:txBody>
      </p:sp>
      <p:sp>
        <p:nvSpPr>
          <p:cNvPr id="216085" name="Text Box 38"/>
          <p:cNvSpPr txBox="1">
            <a:spLocks noChangeArrowheads="1"/>
          </p:cNvSpPr>
          <p:nvPr/>
        </p:nvSpPr>
        <p:spPr bwMode="auto">
          <a:xfrm>
            <a:off x="52395" y="4076821"/>
            <a:ext cx="14144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52500" algn="l"/>
              </a:tabLst>
              <a:defRPr sz="1000">
                <a:solidFill>
                  <a:schemeClr val="tx1"/>
                </a:solidFill>
                <a:latin typeface="Times New Roman" pitchFamily="18" charset="0"/>
              </a:defRPr>
            </a:lvl1pPr>
            <a:lvl2pPr marL="742950" indent="-285750">
              <a:tabLst>
                <a:tab pos="952500" algn="l"/>
              </a:tabLst>
              <a:defRPr sz="1000">
                <a:solidFill>
                  <a:schemeClr val="tx1"/>
                </a:solidFill>
                <a:latin typeface="Times New Roman" pitchFamily="18" charset="0"/>
              </a:defRPr>
            </a:lvl2pPr>
            <a:lvl3pPr marL="1143000" indent="-228600">
              <a:tabLst>
                <a:tab pos="952500" algn="l"/>
              </a:tabLst>
              <a:defRPr sz="1000">
                <a:solidFill>
                  <a:schemeClr val="tx1"/>
                </a:solidFill>
                <a:latin typeface="Times New Roman" pitchFamily="18" charset="0"/>
              </a:defRPr>
            </a:lvl3pPr>
            <a:lvl4pPr marL="1600200" indent="-228600">
              <a:tabLst>
                <a:tab pos="952500" algn="l"/>
              </a:tabLst>
              <a:defRPr sz="1000">
                <a:solidFill>
                  <a:schemeClr val="tx1"/>
                </a:solidFill>
                <a:latin typeface="Times New Roman" pitchFamily="18" charset="0"/>
              </a:defRPr>
            </a:lvl4pPr>
            <a:lvl5pPr marL="2057400" indent="-228600">
              <a:tabLst>
                <a:tab pos="952500" algn="l"/>
              </a:tabLst>
              <a:defRPr sz="1000">
                <a:solidFill>
                  <a:schemeClr val="tx1"/>
                </a:solidFill>
                <a:latin typeface="Times New Roman" pitchFamily="18" charset="0"/>
              </a:defRPr>
            </a:lvl5pPr>
            <a:lvl6pPr marL="25146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6pPr>
            <a:lvl7pPr marL="29718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7pPr>
            <a:lvl8pPr marL="34290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8pPr>
            <a:lvl9pPr marL="38862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9pPr>
          </a:lstStyle>
          <a:p>
            <a:pPr algn="r" eaLnBrk="0" fontAlgn="base" hangingPunct="0">
              <a:lnSpc>
                <a:spcPct val="75000"/>
              </a:lnSpc>
              <a:spcBef>
                <a:spcPct val="0"/>
              </a:spcBef>
              <a:spcAft>
                <a:spcPct val="0"/>
              </a:spcAft>
            </a:pPr>
            <a:r>
              <a:rPr lang="en-US" sz="1200">
                <a:solidFill>
                  <a:srgbClr val="000066"/>
                </a:solidFill>
                <a:latin typeface="Arial" charset="0"/>
                <a:cs typeface="Arial" charset="0"/>
              </a:rPr>
              <a:t>Calculated</a:t>
            </a:r>
          </a:p>
          <a:p>
            <a:pPr algn="ctr" eaLnBrk="0" fontAlgn="base" hangingPunct="0">
              <a:lnSpc>
                <a:spcPct val="75000"/>
              </a:lnSpc>
              <a:spcBef>
                <a:spcPct val="0"/>
              </a:spcBef>
              <a:spcAft>
                <a:spcPct val="0"/>
              </a:spcAft>
            </a:pPr>
            <a:r>
              <a:rPr lang="en-US" sz="1200">
                <a:solidFill>
                  <a:srgbClr val="000066"/>
                </a:solidFill>
                <a:latin typeface="Arial" charset="0"/>
                <a:cs typeface="Arial" charset="0"/>
              </a:rPr>
              <a:t>Conservative</a:t>
            </a:r>
          </a:p>
          <a:p>
            <a:pPr eaLnBrk="0" fontAlgn="base" hangingPunct="0">
              <a:lnSpc>
                <a:spcPct val="75000"/>
              </a:lnSpc>
              <a:spcBef>
                <a:spcPct val="0"/>
              </a:spcBef>
              <a:spcAft>
                <a:spcPct val="0"/>
              </a:spcAft>
            </a:pPr>
            <a:r>
              <a:rPr lang="en-US" sz="1200">
                <a:solidFill>
                  <a:srgbClr val="000066"/>
                </a:solidFill>
                <a:latin typeface="Arial" charset="0"/>
                <a:cs typeface="Arial" charset="0"/>
              </a:rPr>
              <a:t>Needs Certainty</a:t>
            </a:r>
          </a:p>
        </p:txBody>
      </p:sp>
      <p:sp>
        <p:nvSpPr>
          <p:cNvPr id="216086" name="Text Box 39"/>
          <p:cNvSpPr txBox="1">
            <a:spLocks noChangeArrowheads="1"/>
          </p:cNvSpPr>
          <p:nvPr/>
        </p:nvSpPr>
        <p:spPr bwMode="auto">
          <a:xfrm>
            <a:off x="1" y="5681134"/>
            <a:ext cx="15442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0" fontAlgn="base" hangingPunct="0">
              <a:spcBef>
                <a:spcPct val="50000"/>
              </a:spcBef>
              <a:spcAft>
                <a:spcPct val="0"/>
              </a:spcAft>
            </a:pPr>
            <a:r>
              <a:rPr lang="en-US" b="1">
                <a:solidFill>
                  <a:srgbClr val="CC3399"/>
                </a:solidFill>
                <a:latin typeface="Arial" charset="0"/>
                <a:cs typeface="Arial" charset="0"/>
              </a:rPr>
              <a:t>ANCHORED Implementer</a:t>
            </a:r>
            <a:endParaRPr lang="en-US">
              <a:solidFill>
                <a:srgbClr val="CC3399"/>
              </a:solidFill>
              <a:latin typeface="Arial" charset="0"/>
              <a:cs typeface="Arial" charset="0"/>
            </a:endParaRPr>
          </a:p>
        </p:txBody>
      </p:sp>
      <p:sp>
        <p:nvSpPr>
          <p:cNvPr id="216087" name="Text Box 40"/>
          <p:cNvSpPr txBox="1">
            <a:spLocks noChangeArrowheads="1"/>
          </p:cNvSpPr>
          <p:nvPr/>
        </p:nvSpPr>
        <p:spPr bwMode="auto">
          <a:xfrm>
            <a:off x="-28569" y="6062254"/>
            <a:ext cx="16180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952500" algn="l"/>
              </a:tabLst>
              <a:defRPr sz="1000">
                <a:solidFill>
                  <a:schemeClr val="tx1"/>
                </a:solidFill>
                <a:latin typeface="Times New Roman" pitchFamily="18" charset="0"/>
              </a:defRPr>
            </a:lvl1pPr>
            <a:lvl2pPr marL="742950" indent="-285750">
              <a:tabLst>
                <a:tab pos="952500" algn="l"/>
              </a:tabLst>
              <a:defRPr sz="1000">
                <a:solidFill>
                  <a:schemeClr val="tx1"/>
                </a:solidFill>
                <a:latin typeface="Times New Roman" pitchFamily="18" charset="0"/>
              </a:defRPr>
            </a:lvl2pPr>
            <a:lvl3pPr marL="1143000" indent="-228600">
              <a:tabLst>
                <a:tab pos="952500" algn="l"/>
              </a:tabLst>
              <a:defRPr sz="1000">
                <a:solidFill>
                  <a:schemeClr val="tx1"/>
                </a:solidFill>
                <a:latin typeface="Times New Roman" pitchFamily="18" charset="0"/>
              </a:defRPr>
            </a:lvl3pPr>
            <a:lvl4pPr marL="1600200" indent="-228600">
              <a:tabLst>
                <a:tab pos="952500" algn="l"/>
              </a:tabLst>
              <a:defRPr sz="1000">
                <a:solidFill>
                  <a:schemeClr val="tx1"/>
                </a:solidFill>
                <a:latin typeface="Times New Roman" pitchFamily="18" charset="0"/>
              </a:defRPr>
            </a:lvl4pPr>
            <a:lvl5pPr marL="2057400" indent="-228600">
              <a:tabLst>
                <a:tab pos="952500" algn="l"/>
              </a:tabLst>
              <a:defRPr sz="1000">
                <a:solidFill>
                  <a:schemeClr val="tx1"/>
                </a:solidFill>
                <a:latin typeface="Times New Roman" pitchFamily="18" charset="0"/>
              </a:defRPr>
            </a:lvl5pPr>
            <a:lvl6pPr marL="25146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6pPr>
            <a:lvl7pPr marL="29718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7pPr>
            <a:lvl8pPr marL="34290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8pPr>
            <a:lvl9pPr marL="3886200" indent="-228600" algn="ctr" eaLnBrk="0" fontAlgn="base" hangingPunct="0">
              <a:spcBef>
                <a:spcPct val="50000"/>
              </a:spcBef>
              <a:spcAft>
                <a:spcPct val="0"/>
              </a:spcAft>
              <a:tabLst>
                <a:tab pos="952500" algn="l"/>
              </a:tabLst>
              <a:defRPr sz="1000">
                <a:solidFill>
                  <a:schemeClr val="tx1"/>
                </a:solidFill>
                <a:latin typeface="Times New Roman" pitchFamily="18" charset="0"/>
              </a:defRPr>
            </a:lvl9pPr>
          </a:lstStyle>
          <a:p>
            <a:pPr algn="r" eaLnBrk="0" fontAlgn="base" hangingPunct="0">
              <a:lnSpc>
                <a:spcPct val="75000"/>
              </a:lnSpc>
              <a:spcBef>
                <a:spcPct val="0"/>
              </a:spcBef>
              <a:spcAft>
                <a:spcPct val="0"/>
              </a:spcAft>
            </a:pPr>
            <a:r>
              <a:rPr lang="en-US" sz="1200" dirty="0">
                <a:solidFill>
                  <a:srgbClr val="000066"/>
                </a:solidFill>
                <a:latin typeface="Arial" charset="0"/>
                <a:cs typeface="Arial" charset="0"/>
              </a:rPr>
              <a:t>Consistent</a:t>
            </a:r>
          </a:p>
          <a:p>
            <a:pPr marL="166688" indent="-166688" eaLnBrk="0" fontAlgn="base" hangingPunct="0">
              <a:lnSpc>
                <a:spcPct val="75000"/>
              </a:lnSpc>
              <a:spcBef>
                <a:spcPct val="0"/>
              </a:spcBef>
              <a:spcAft>
                <a:spcPct val="0"/>
              </a:spcAft>
            </a:pPr>
            <a:r>
              <a:rPr lang="en-US" sz="1200" dirty="0">
                <a:solidFill>
                  <a:srgbClr val="000066"/>
                </a:solidFill>
                <a:latin typeface="Arial" charset="0"/>
                <a:cs typeface="Arial" charset="0"/>
              </a:rPr>
              <a:t>    Past Experience Driven                </a:t>
            </a:r>
          </a:p>
          <a:p>
            <a:pPr eaLnBrk="0" fontAlgn="base" hangingPunct="0">
              <a:lnSpc>
                <a:spcPct val="75000"/>
              </a:lnSpc>
              <a:spcBef>
                <a:spcPct val="0"/>
              </a:spcBef>
              <a:spcAft>
                <a:spcPct val="0"/>
              </a:spcAft>
            </a:pPr>
            <a:r>
              <a:rPr lang="en-US" sz="1200" dirty="0">
                <a:solidFill>
                  <a:srgbClr val="000066"/>
                </a:solidFill>
                <a:latin typeface="Arial" charset="0"/>
                <a:cs typeface="Arial" charset="0"/>
              </a:rPr>
              <a:t> Tied To Old Ways</a:t>
            </a:r>
          </a:p>
        </p:txBody>
      </p:sp>
      <p:sp>
        <p:nvSpPr>
          <p:cNvPr id="216088" name="Text Box 41"/>
          <p:cNvSpPr txBox="1">
            <a:spLocks noChangeArrowheads="1"/>
          </p:cNvSpPr>
          <p:nvPr/>
        </p:nvSpPr>
        <p:spPr bwMode="auto">
          <a:xfrm>
            <a:off x="0" y="304800"/>
            <a:ext cx="6881892" cy="4616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rIns="0">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fontAlgn="base">
              <a:spcBef>
                <a:spcPct val="50000"/>
              </a:spcBef>
              <a:spcAft>
                <a:spcPct val="0"/>
              </a:spcAft>
            </a:pPr>
            <a:r>
              <a:rPr lang="en-US" sz="2400" b="1" dirty="0" smtClean="0">
                <a:solidFill>
                  <a:srgbClr val="FFFFFF"/>
                </a:solidFill>
                <a:latin typeface="Arial" charset="0"/>
                <a:cs typeface="Arial" charset="0"/>
                <a:sym typeface="Symbol" pitchFamily="18" charset="2"/>
              </a:rPr>
              <a:t>Profile Factors: Financial </a:t>
            </a:r>
            <a:r>
              <a:rPr lang="en-US" sz="2400" b="1" dirty="0">
                <a:solidFill>
                  <a:srgbClr val="FFFFFF"/>
                </a:solidFill>
                <a:latin typeface="Arial" charset="0"/>
                <a:cs typeface="Arial" charset="0"/>
                <a:sym typeface="Symbol" pitchFamily="18" charset="2"/>
              </a:rPr>
              <a:t>Life Planning </a:t>
            </a:r>
            <a:r>
              <a:rPr lang="en-US" sz="2400" b="1" dirty="0" smtClean="0">
                <a:solidFill>
                  <a:srgbClr val="FFFFFF"/>
                </a:solidFill>
                <a:latin typeface="Arial" charset="0"/>
                <a:cs typeface="Arial" charset="0"/>
                <a:sym typeface="Symbol" pitchFamily="18" charset="2"/>
              </a:rPr>
              <a:t>Drivers</a:t>
            </a:r>
            <a:endParaRPr lang="en-US" sz="2400" b="1" dirty="0">
              <a:solidFill>
                <a:srgbClr val="FFFFFF"/>
              </a:solidFill>
              <a:latin typeface="Arial" charset="0"/>
              <a:cs typeface="Arial" charset="0"/>
              <a:sym typeface="Symbol" pitchFamily="18" charset="2"/>
            </a:endParaRPr>
          </a:p>
        </p:txBody>
      </p:sp>
      <p:sp>
        <p:nvSpPr>
          <p:cNvPr id="216089" name="Rectangle 42"/>
          <p:cNvSpPr>
            <a:spLocks noChangeArrowheads="1"/>
          </p:cNvSpPr>
          <p:nvPr/>
        </p:nvSpPr>
        <p:spPr bwMode="auto">
          <a:xfrm>
            <a:off x="6106116" y="7743856"/>
            <a:ext cx="184731" cy="24622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pPr algn="ctr" eaLnBrk="0" fontAlgn="base" hangingPunct="0">
              <a:spcBef>
                <a:spcPct val="50000"/>
              </a:spcBef>
              <a:spcAft>
                <a:spcPct val="0"/>
              </a:spcAft>
            </a:pPr>
            <a:endParaRPr lang="en-US" sz="1000">
              <a:solidFill>
                <a:srgbClr val="000099"/>
              </a:solidFill>
            </a:endParaRPr>
          </a:p>
        </p:txBody>
      </p:sp>
      <p:sp>
        <p:nvSpPr>
          <p:cNvPr id="216090" name="Text Box 12"/>
          <p:cNvSpPr txBox="1">
            <a:spLocks noChangeArrowheads="1"/>
          </p:cNvSpPr>
          <p:nvPr/>
        </p:nvSpPr>
        <p:spPr bwMode="auto">
          <a:xfrm>
            <a:off x="1171576" y="8113185"/>
            <a:ext cx="4537472"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0" fontAlgn="base" hangingPunct="0">
              <a:spcBef>
                <a:spcPct val="50000"/>
              </a:spcBef>
              <a:spcAft>
                <a:spcPct val="0"/>
              </a:spcAft>
            </a:pPr>
            <a:r>
              <a:rPr lang="en-US" sz="1100" b="1" dirty="0">
                <a:solidFill>
                  <a:srgbClr val="000066"/>
                </a:solidFill>
                <a:latin typeface="Arial" charset="0"/>
                <a:cs typeface="Arial" charset="0"/>
              </a:rPr>
              <a:t>Traits intensify as you move </a:t>
            </a:r>
          </a:p>
          <a:p>
            <a:pPr algn="ctr" eaLnBrk="0" fontAlgn="base" hangingPunct="0">
              <a:spcBef>
                <a:spcPct val="50000"/>
              </a:spcBef>
              <a:spcAft>
                <a:spcPct val="0"/>
              </a:spcAft>
            </a:pPr>
            <a:r>
              <a:rPr lang="en-US" sz="1100" b="1" dirty="0">
                <a:solidFill>
                  <a:srgbClr val="000066"/>
                </a:solidFill>
                <a:latin typeface="Arial" charset="0"/>
                <a:cs typeface="Arial" charset="0"/>
              </a:rPr>
              <a:t>left and right from center</a:t>
            </a:r>
          </a:p>
        </p:txBody>
      </p:sp>
      <p:grpSp>
        <p:nvGrpSpPr>
          <p:cNvPr id="45" name="Group 13"/>
          <p:cNvGrpSpPr>
            <a:grpSpLocks/>
          </p:cNvGrpSpPr>
          <p:nvPr/>
        </p:nvGrpSpPr>
        <p:grpSpPr bwMode="auto">
          <a:xfrm>
            <a:off x="1114426" y="8382000"/>
            <a:ext cx="4638675" cy="0"/>
            <a:chOff x="1632" y="576"/>
            <a:chExt cx="2592" cy="0"/>
          </a:xfrm>
        </p:grpSpPr>
        <p:sp>
          <p:nvSpPr>
            <p:cNvPr id="216105" name="Line 14"/>
            <p:cNvSpPr>
              <a:spLocks noChangeShapeType="1"/>
            </p:cNvSpPr>
            <p:nvPr/>
          </p:nvSpPr>
          <p:spPr bwMode="auto">
            <a:xfrm>
              <a:off x="3984" y="576"/>
              <a:ext cx="240" cy="0"/>
            </a:xfrm>
            <a:prstGeom prst="line">
              <a:avLst/>
            </a:prstGeom>
            <a:noFill/>
            <a:ln w="508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106" name="Line 15"/>
            <p:cNvSpPr>
              <a:spLocks noChangeShapeType="1"/>
            </p:cNvSpPr>
            <p:nvPr/>
          </p:nvSpPr>
          <p:spPr bwMode="auto">
            <a:xfrm flipH="1">
              <a:off x="1632" y="576"/>
              <a:ext cx="240" cy="0"/>
            </a:xfrm>
            <a:prstGeom prst="line">
              <a:avLst/>
            </a:prstGeom>
            <a:noFill/>
            <a:ln w="508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grpSp>
      <p:grpSp>
        <p:nvGrpSpPr>
          <p:cNvPr id="48" name="Group 16"/>
          <p:cNvGrpSpPr>
            <a:grpSpLocks/>
          </p:cNvGrpSpPr>
          <p:nvPr/>
        </p:nvGrpSpPr>
        <p:grpSpPr bwMode="auto">
          <a:xfrm>
            <a:off x="428637" y="8382000"/>
            <a:ext cx="5929313" cy="0"/>
            <a:chOff x="1248" y="576"/>
            <a:chExt cx="3312" cy="0"/>
          </a:xfrm>
        </p:grpSpPr>
        <p:sp>
          <p:nvSpPr>
            <p:cNvPr id="216103" name="Line 17"/>
            <p:cNvSpPr>
              <a:spLocks noChangeShapeType="1"/>
            </p:cNvSpPr>
            <p:nvPr/>
          </p:nvSpPr>
          <p:spPr bwMode="auto">
            <a:xfrm>
              <a:off x="4320" y="576"/>
              <a:ext cx="240" cy="0"/>
            </a:xfrm>
            <a:prstGeom prst="line">
              <a:avLst/>
            </a:prstGeom>
            <a:noFill/>
            <a:ln w="635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104" name="Line 18"/>
            <p:cNvSpPr>
              <a:spLocks noChangeShapeType="1"/>
            </p:cNvSpPr>
            <p:nvPr/>
          </p:nvSpPr>
          <p:spPr bwMode="auto">
            <a:xfrm flipH="1">
              <a:off x="1248" y="576"/>
              <a:ext cx="240" cy="0"/>
            </a:xfrm>
            <a:prstGeom prst="line">
              <a:avLst/>
            </a:prstGeom>
            <a:noFill/>
            <a:ln w="635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grpSp>
      <p:grpSp>
        <p:nvGrpSpPr>
          <p:cNvPr id="51" name="Group 19"/>
          <p:cNvGrpSpPr>
            <a:grpSpLocks/>
          </p:cNvGrpSpPr>
          <p:nvPr/>
        </p:nvGrpSpPr>
        <p:grpSpPr bwMode="auto">
          <a:xfrm>
            <a:off x="1714501" y="8382000"/>
            <a:ext cx="3438525" cy="154517"/>
            <a:chOff x="1596" y="3792"/>
            <a:chExt cx="2887" cy="0"/>
          </a:xfrm>
        </p:grpSpPr>
        <p:grpSp>
          <p:nvGrpSpPr>
            <p:cNvPr id="216099" name="Group 20"/>
            <p:cNvGrpSpPr>
              <a:grpSpLocks/>
            </p:cNvGrpSpPr>
            <p:nvPr/>
          </p:nvGrpSpPr>
          <p:grpSpPr bwMode="auto">
            <a:xfrm>
              <a:off x="1596" y="3792"/>
              <a:ext cx="2887" cy="0"/>
              <a:chOff x="1968" y="576"/>
              <a:chExt cx="1920" cy="0"/>
            </a:xfrm>
          </p:grpSpPr>
          <p:sp>
            <p:nvSpPr>
              <p:cNvPr id="216101" name="Line 21"/>
              <p:cNvSpPr>
                <a:spLocks noChangeShapeType="1"/>
              </p:cNvSpPr>
              <p:nvPr/>
            </p:nvSpPr>
            <p:spPr bwMode="auto">
              <a:xfrm flipH="1">
                <a:off x="1968" y="576"/>
                <a:ext cx="240" cy="0"/>
              </a:xfrm>
              <a:prstGeom prst="line">
                <a:avLst/>
              </a:prstGeom>
              <a:noFill/>
              <a:ln w="381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sp>
            <p:nvSpPr>
              <p:cNvPr id="216102" name="Line 22"/>
              <p:cNvSpPr>
                <a:spLocks noChangeShapeType="1"/>
              </p:cNvSpPr>
              <p:nvPr/>
            </p:nvSpPr>
            <p:spPr bwMode="auto">
              <a:xfrm>
                <a:off x="3648" y="576"/>
                <a:ext cx="240" cy="0"/>
              </a:xfrm>
              <a:prstGeom prst="line">
                <a:avLst/>
              </a:prstGeom>
              <a:noFill/>
              <a:ln w="381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1000">
                  <a:solidFill>
                    <a:srgbClr val="000099"/>
                  </a:solidFill>
                </a:endParaRPr>
              </a:p>
            </p:txBody>
          </p:sp>
        </p:grpSp>
        <p:sp>
          <p:nvSpPr>
            <p:cNvPr id="216100" name="Line 23"/>
            <p:cNvSpPr>
              <a:spLocks noChangeShapeType="1"/>
            </p:cNvSpPr>
            <p:nvPr/>
          </p:nvSpPr>
          <p:spPr bwMode="auto">
            <a:xfrm>
              <a:off x="1884" y="3792"/>
              <a:ext cx="2238" cy="0"/>
            </a:xfrm>
            <a:prstGeom prst="line">
              <a:avLst/>
            </a:prstGeom>
            <a:noFill/>
            <a:ln w="38100">
              <a:solidFill>
                <a:srgbClr val="AC8B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en-US" sz="1000">
                <a:solidFill>
                  <a:srgbClr val="000099"/>
                </a:solidFill>
              </a:endParaRPr>
            </a:p>
          </p:txBody>
        </p:sp>
      </p:grpSp>
      <p:sp>
        <p:nvSpPr>
          <p:cNvPr id="216094" name="Text Box 37"/>
          <p:cNvSpPr txBox="1">
            <a:spLocks noChangeArrowheads="1"/>
          </p:cNvSpPr>
          <p:nvPr/>
        </p:nvSpPr>
        <p:spPr bwMode="auto">
          <a:xfrm>
            <a:off x="1457325" y="7860268"/>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sz="1800" b="1">
                <a:solidFill>
                  <a:srgbClr val="000066"/>
                </a:solidFill>
                <a:latin typeface="Arial" charset="0"/>
                <a:cs typeface="Arial" charset="0"/>
              </a:rPr>
              <a:t>20</a:t>
            </a:r>
          </a:p>
        </p:txBody>
      </p:sp>
      <p:sp>
        <p:nvSpPr>
          <p:cNvPr id="216095" name="Text Box 38"/>
          <p:cNvSpPr txBox="1">
            <a:spLocks noChangeArrowheads="1"/>
          </p:cNvSpPr>
          <p:nvPr/>
        </p:nvSpPr>
        <p:spPr bwMode="auto">
          <a:xfrm>
            <a:off x="2532460" y="7860268"/>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0" fontAlgn="base" hangingPunct="0">
              <a:spcBef>
                <a:spcPct val="50000"/>
              </a:spcBef>
              <a:spcAft>
                <a:spcPct val="0"/>
              </a:spcAft>
            </a:pPr>
            <a:r>
              <a:rPr lang="en-US" sz="1800" b="1">
                <a:solidFill>
                  <a:srgbClr val="000066"/>
                </a:solidFill>
                <a:latin typeface="Arial" charset="0"/>
                <a:cs typeface="Arial" charset="0"/>
              </a:rPr>
              <a:t>40</a:t>
            </a:r>
          </a:p>
        </p:txBody>
      </p:sp>
      <p:sp>
        <p:nvSpPr>
          <p:cNvPr id="216096" name="Text Box 39"/>
          <p:cNvSpPr txBox="1">
            <a:spLocks noChangeArrowheads="1"/>
          </p:cNvSpPr>
          <p:nvPr/>
        </p:nvSpPr>
        <p:spPr bwMode="auto">
          <a:xfrm>
            <a:off x="3896916" y="7860268"/>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0" fontAlgn="base" hangingPunct="0">
              <a:spcBef>
                <a:spcPct val="50000"/>
              </a:spcBef>
              <a:spcAft>
                <a:spcPct val="0"/>
              </a:spcAft>
            </a:pPr>
            <a:r>
              <a:rPr lang="en-US" sz="1800" b="1">
                <a:solidFill>
                  <a:srgbClr val="000066"/>
                </a:solidFill>
                <a:latin typeface="Arial" charset="0"/>
                <a:cs typeface="Arial" charset="0"/>
              </a:rPr>
              <a:t>60</a:t>
            </a:r>
          </a:p>
        </p:txBody>
      </p:sp>
      <p:sp>
        <p:nvSpPr>
          <p:cNvPr id="216097" name="Text Box 40"/>
          <p:cNvSpPr txBox="1">
            <a:spLocks noChangeArrowheads="1"/>
          </p:cNvSpPr>
          <p:nvPr/>
        </p:nvSpPr>
        <p:spPr bwMode="auto">
          <a:xfrm>
            <a:off x="5114925" y="7860268"/>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0" fontAlgn="base" hangingPunct="0">
              <a:spcBef>
                <a:spcPct val="50000"/>
              </a:spcBef>
              <a:spcAft>
                <a:spcPct val="0"/>
              </a:spcAft>
            </a:pPr>
            <a:r>
              <a:rPr lang="en-US" sz="1800" b="1">
                <a:solidFill>
                  <a:srgbClr val="000066"/>
                </a:solidFill>
                <a:latin typeface="Arial" charset="0"/>
                <a:cs typeface="Arial" charset="0"/>
              </a:rPr>
              <a:t>80</a:t>
            </a:r>
          </a:p>
        </p:txBody>
      </p:sp>
      <p:sp>
        <p:nvSpPr>
          <p:cNvPr id="216098" name="Text Box 42"/>
          <p:cNvSpPr txBox="1">
            <a:spLocks noChangeArrowheads="1"/>
          </p:cNvSpPr>
          <p:nvPr/>
        </p:nvSpPr>
        <p:spPr bwMode="auto">
          <a:xfrm>
            <a:off x="3200400" y="7860268"/>
            <a:ext cx="514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0" fontAlgn="base" hangingPunct="0">
              <a:spcBef>
                <a:spcPct val="50000"/>
              </a:spcBef>
              <a:spcAft>
                <a:spcPct val="0"/>
              </a:spcAft>
            </a:pPr>
            <a:r>
              <a:rPr lang="en-US" sz="1800" b="1">
                <a:solidFill>
                  <a:srgbClr val="000066"/>
                </a:solidFill>
                <a:latin typeface="Arial" charset="0"/>
                <a:cs typeface="Arial" charset="0"/>
              </a:rPr>
              <a:t>50</a:t>
            </a:r>
          </a:p>
        </p:txBody>
      </p:sp>
    </p:spTree>
    <p:extLst>
      <p:ext uri="{BB962C8B-B14F-4D97-AF65-F5344CB8AC3E}">
        <p14:creationId xmlns:p14="http://schemas.microsoft.com/office/powerpoint/2010/main" val="90673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200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childTnLst>
                          </p:cTn>
                        </p:par>
                        <p:par>
                          <p:cTn id="9" fill="hold" nodeType="afterGroup">
                            <p:stCondLst>
                              <p:cond delay="2500"/>
                            </p:stCondLst>
                            <p:childTnLst>
                              <p:par>
                                <p:cTn id="10" presetID="23" presetClass="entr" presetSubtype="16"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3" presetClass="entr" presetSubtype="16"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idx="4294967295"/>
          </p:nvPr>
        </p:nvSpPr>
        <p:spPr>
          <a:xfrm>
            <a:off x="0" y="342900"/>
            <a:ext cx="6743700" cy="735013"/>
          </a:xfrm>
        </p:spPr>
        <p:txBody>
          <a:bodyPr/>
          <a:lstStyle/>
          <a:p>
            <a:pPr eaLnBrk="1" hangingPunct="1"/>
            <a:r>
              <a:rPr lang="en-US" sz="2300" b="1" dirty="0">
                <a:solidFill>
                  <a:schemeClr val="bg1"/>
                </a:solidFill>
              </a:rPr>
              <a:t>The Need for Financial Personality Awareness</a:t>
            </a:r>
            <a:endParaRPr lang="en-AU" sz="2300" b="1" dirty="0" smtClean="0">
              <a:solidFill>
                <a:schemeClr val="bg1"/>
              </a:solidFill>
              <a:latin typeface="Arial" charset="0"/>
              <a:cs typeface="Arial" charset="0"/>
            </a:endParaRPr>
          </a:p>
        </p:txBody>
      </p:sp>
      <p:pic>
        <p:nvPicPr>
          <p:cNvPr id="590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6858000" cy="73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7496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idx="4294967295"/>
          </p:nvPr>
        </p:nvSpPr>
        <p:spPr>
          <a:xfrm>
            <a:off x="0" y="342900"/>
            <a:ext cx="6743700" cy="735013"/>
          </a:xfrm>
        </p:spPr>
        <p:txBody>
          <a:bodyPr/>
          <a:lstStyle/>
          <a:p>
            <a:pPr eaLnBrk="1" hangingPunct="1"/>
            <a:r>
              <a:rPr lang="en-US" sz="2300" b="1" dirty="0">
                <a:solidFill>
                  <a:schemeClr val="bg1"/>
                </a:solidFill>
              </a:rPr>
              <a:t>The Need for Financial Personality Awareness</a:t>
            </a:r>
            <a:endParaRPr lang="en-AU" sz="2300" b="1" dirty="0" smtClean="0">
              <a:solidFill>
                <a:schemeClr val="bg1"/>
              </a:solidFill>
              <a:latin typeface="Arial" charset="0"/>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3100"/>
            <a:ext cx="6858000" cy="50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1991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 y="249238"/>
            <a:ext cx="6858000" cy="588962"/>
          </a:xfrm>
          <a:prstGeom prst="rect">
            <a:avLst/>
          </a:prstGeom>
          <a:noFill/>
        </p:spPr>
        <p:txBody>
          <a:bodyPr anchor="ctr"/>
          <a:lstStyle/>
          <a:p>
            <a:pPr algn="l"/>
            <a:r>
              <a:rPr lang="en-US" sz="2000" b="1" dirty="0">
                <a:solidFill>
                  <a:schemeClr val="bg1"/>
                </a:solidFill>
              </a:rPr>
              <a:t>Financial DNA Natural Behavior </a:t>
            </a:r>
            <a:r>
              <a:rPr lang="en-US" sz="2000" b="1" dirty="0" smtClean="0">
                <a:solidFill>
                  <a:schemeClr val="bg1"/>
                </a:solidFill>
              </a:rPr>
              <a:t>Summary Report </a:t>
            </a:r>
            <a:r>
              <a:rPr lang="en-US" sz="2000" b="1" dirty="0">
                <a:solidFill>
                  <a:schemeClr val="bg1"/>
                </a:solidFill>
              </a:rPr>
              <a:t>Review</a:t>
            </a:r>
            <a:endParaRPr lang="en-AU" sz="2000" b="1" dirty="0">
              <a:solidFill>
                <a:schemeClr val="bg1"/>
              </a:solidFill>
            </a:endParaRPr>
          </a:p>
        </p:txBody>
      </p:sp>
      <p:sp>
        <p:nvSpPr>
          <p:cNvPr id="6147" name="Text Box 3"/>
          <p:cNvSpPr txBox="1">
            <a:spLocks noChangeArrowheads="1"/>
          </p:cNvSpPr>
          <p:nvPr/>
        </p:nvSpPr>
        <p:spPr bwMode="auto">
          <a:xfrm>
            <a:off x="604838" y="2209800"/>
            <a:ext cx="5830887" cy="6001643"/>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AU" b="0" u="none" dirty="0" smtClean="0">
                <a:solidFill>
                  <a:srgbClr val="080808"/>
                </a:solidFill>
              </a:rPr>
              <a:t>1. How did you feel about your Financial DNA Natural Behavior Summary Report?</a:t>
            </a: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pPr>
            <a:r>
              <a:rPr lang="en-US" b="0" u="none" dirty="0" smtClean="0">
                <a:solidFill>
                  <a:srgbClr val="080808"/>
                </a:solidFill>
              </a:rPr>
              <a:t>2. Do you believe the Natural Behavior Report is accurate? </a:t>
            </a: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pPr>
            <a:r>
              <a:rPr lang="en-US" b="0" u="none" dirty="0" smtClean="0">
                <a:solidFill>
                  <a:srgbClr val="080808"/>
                </a:solidFill>
              </a:rPr>
              <a:t>3. What aspects do you agree with / disagree with?</a:t>
            </a: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pPr>
            <a:r>
              <a:rPr lang="en-US" b="0" u="none" dirty="0" smtClean="0">
                <a:solidFill>
                  <a:srgbClr val="080808"/>
                </a:solidFill>
              </a:rPr>
              <a:t>4. Are there any parts you do not understand?</a:t>
            </a:r>
          </a:p>
          <a:p>
            <a:pPr eaLnBrk="1" fontAlgn="base" hangingPunct="1">
              <a:spcBef>
                <a:spcPct val="50000"/>
              </a:spcBef>
              <a:spcAft>
                <a:spcPct val="0"/>
              </a:spcAft>
            </a:pPr>
            <a:endParaRPr lang="en-US" b="0" u="none" dirty="0" smtClean="0">
              <a:solidFill>
                <a:srgbClr val="080808"/>
              </a:solidFill>
            </a:endParaRPr>
          </a:p>
          <a:p>
            <a:pPr eaLnBrk="1" fontAlgn="base" hangingPunct="1">
              <a:spcBef>
                <a:spcPct val="50000"/>
              </a:spcBef>
              <a:spcAft>
                <a:spcPct val="0"/>
              </a:spcAft>
            </a:pPr>
            <a:endParaRPr lang="en-US" b="0" u="none" dirty="0" smtClean="0">
              <a:solidFill>
                <a:srgbClr val="080808"/>
              </a:solidFill>
            </a:endParaRPr>
          </a:p>
          <a:p>
            <a:pPr eaLnBrk="1" fontAlgn="base" hangingPunct="1">
              <a:spcBef>
                <a:spcPct val="50000"/>
              </a:spcBef>
              <a:spcAft>
                <a:spcPct val="0"/>
              </a:spcAft>
            </a:pPr>
            <a:r>
              <a:rPr lang="en-US" b="0" u="none" dirty="0" smtClean="0">
                <a:solidFill>
                  <a:srgbClr val="080808"/>
                </a:solidFill>
              </a:rPr>
              <a:t>5. Has the Natural Behavior Report told you something new about yourself?</a:t>
            </a:r>
          </a:p>
          <a:p>
            <a:pPr eaLnBrk="1" fontAlgn="base" hangingPunct="1">
              <a:spcBef>
                <a:spcPct val="50000"/>
              </a:spcBef>
              <a:spcAft>
                <a:spcPct val="0"/>
              </a:spcAft>
              <a:buFontTx/>
              <a:buChar char="•"/>
            </a:pPr>
            <a:endParaRPr lang="en-AU" b="0" u="none" dirty="0" smtClean="0">
              <a:solidFill>
                <a:srgbClr val="080808"/>
              </a:solidFill>
            </a:endParaRPr>
          </a:p>
          <a:p>
            <a:pPr eaLnBrk="1" fontAlgn="base" hangingPunct="1">
              <a:spcBef>
                <a:spcPct val="50000"/>
              </a:spcBef>
              <a:spcAft>
                <a:spcPct val="0"/>
              </a:spcAft>
              <a:buFontTx/>
              <a:buChar char="•"/>
            </a:pPr>
            <a:endParaRPr lang="en-AU" b="0" u="none" dirty="0" smtClean="0">
              <a:solidFill>
                <a:srgbClr val="080808"/>
              </a:solidFill>
            </a:endParaRPr>
          </a:p>
        </p:txBody>
      </p:sp>
      <p:sp>
        <p:nvSpPr>
          <p:cNvPr id="6148" name="Text Box 5"/>
          <p:cNvSpPr txBox="1">
            <a:spLocks noChangeArrowheads="1"/>
          </p:cNvSpPr>
          <p:nvPr/>
        </p:nvSpPr>
        <p:spPr bwMode="auto">
          <a:xfrm>
            <a:off x="450850" y="1066800"/>
            <a:ext cx="5916612" cy="762000"/>
          </a:xfrm>
          <a:prstGeom prst="rect">
            <a:avLst/>
          </a:prstGeom>
          <a:solidFill>
            <a:srgbClr val="C0C0C0"/>
          </a:solidFill>
          <a:ln>
            <a:noFill/>
          </a:ln>
          <a:effectLst/>
          <a:extLs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algn="ctr" eaLnBrk="1" fontAlgn="base" hangingPunct="1">
              <a:spcBef>
                <a:spcPct val="50000"/>
              </a:spcBef>
              <a:spcAft>
                <a:spcPct val="0"/>
              </a:spcAft>
            </a:pPr>
            <a:r>
              <a:rPr lang="en-US" sz="2000" u="none" dirty="0" smtClean="0">
                <a:solidFill>
                  <a:srgbClr val="080808"/>
                </a:solidFill>
              </a:rPr>
              <a:t>Exercise: </a:t>
            </a:r>
            <a:r>
              <a:rPr lang="en-US" sz="2000" b="0" u="none" dirty="0" smtClean="0">
                <a:solidFill>
                  <a:srgbClr val="080808"/>
                </a:solidFill>
              </a:rPr>
              <a:t>Write a brief response to each of the questions below in the space provided</a:t>
            </a:r>
          </a:p>
        </p:txBody>
      </p:sp>
    </p:spTree>
    <p:extLst>
      <p:ext uri="{BB962C8B-B14F-4D97-AF65-F5344CB8AC3E}">
        <p14:creationId xmlns:p14="http://schemas.microsoft.com/office/powerpoint/2010/main" val="4187143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249238"/>
            <a:ext cx="6705600" cy="588962"/>
          </a:xfrm>
          <a:prstGeom prst="rect">
            <a:avLst/>
          </a:prstGeom>
          <a:solidFill>
            <a:srgbClr val="003366"/>
          </a:solidFill>
        </p:spPr>
        <p:txBody>
          <a:bodyPr anchor="ctr"/>
          <a:lstStyle/>
          <a:p>
            <a:pPr algn="l"/>
            <a:r>
              <a:rPr lang="en-AU" sz="2000" b="1" dirty="0">
                <a:solidFill>
                  <a:schemeClr val="bg1"/>
                </a:solidFill>
              </a:rPr>
              <a:t>Financial DNA Natural </a:t>
            </a:r>
            <a:r>
              <a:rPr lang="en-AU" sz="2000" b="1" dirty="0" smtClean="0">
                <a:solidFill>
                  <a:schemeClr val="bg1"/>
                </a:solidFill>
              </a:rPr>
              <a:t>Behavior Summary </a:t>
            </a:r>
            <a:br>
              <a:rPr lang="en-AU" sz="2000" b="1" dirty="0" smtClean="0">
                <a:solidFill>
                  <a:schemeClr val="bg1"/>
                </a:solidFill>
              </a:rPr>
            </a:br>
            <a:r>
              <a:rPr lang="en-AU" sz="2000" b="1" dirty="0" smtClean="0">
                <a:solidFill>
                  <a:schemeClr val="bg1"/>
                </a:solidFill>
              </a:rPr>
              <a:t>Report </a:t>
            </a:r>
            <a:r>
              <a:rPr lang="en-AU" sz="2000" b="1" dirty="0">
                <a:solidFill>
                  <a:schemeClr val="bg1"/>
                </a:solidFill>
              </a:rPr>
              <a:t>Review</a:t>
            </a:r>
            <a:endParaRPr lang="en-US" sz="2000" b="1" dirty="0">
              <a:solidFill>
                <a:schemeClr val="bg1"/>
              </a:solidFill>
            </a:endParaRPr>
          </a:p>
        </p:txBody>
      </p:sp>
      <p:sp>
        <p:nvSpPr>
          <p:cNvPr id="7171" name="Text Box 5"/>
          <p:cNvSpPr txBox="1">
            <a:spLocks noChangeArrowheads="1"/>
          </p:cNvSpPr>
          <p:nvPr/>
        </p:nvSpPr>
        <p:spPr bwMode="auto">
          <a:xfrm>
            <a:off x="528637" y="914400"/>
            <a:ext cx="5881687" cy="7478970"/>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u="sng">
                <a:solidFill>
                  <a:schemeClr val="bg1"/>
                </a:solidFill>
                <a:latin typeface="Arial" charset="0"/>
                <a:sym typeface="Symbol" pitchFamily="18" charset="2"/>
              </a:defRPr>
            </a:lvl1pPr>
            <a:lvl2pPr marL="742950" indent="-285750" eaLnBrk="0" hangingPunct="0">
              <a:defRPr sz="1600" b="1" u="sng">
                <a:solidFill>
                  <a:schemeClr val="bg1"/>
                </a:solidFill>
                <a:latin typeface="Arial" charset="0"/>
                <a:sym typeface="Symbol" pitchFamily="18" charset="2"/>
              </a:defRPr>
            </a:lvl2pPr>
            <a:lvl3pPr marL="1143000" indent="-228600" eaLnBrk="0" hangingPunct="0">
              <a:defRPr sz="1600" b="1" u="sng">
                <a:solidFill>
                  <a:schemeClr val="bg1"/>
                </a:solidFill>
                <a:latin typeface="Arial" charset="0"/>
                <a:sym typeface="Symbol" pitchFamily="18" charset="2"/>
              </a:defRPr>
            </a:lvl3pPr>
            <a:lvl4pPr marL="1600200" indent="-228600" eaLnBrk="0" hangingPunct="0">
              <a:defRPr sz="1600" b="1" u="sng">
                <a:solidFill>
                  <a:schemeClr val="bg1"/>
                </a:solidFill>
                <a:latin typeface="Arial" charset="0"/>
                <a:sym typeface="Symbol" pitchFamily="18" charset="2"/>
              </a:defRPr>
            </a:lvl4pPr>
            <a:lvl5pPr marL="2057400" indent="-228600" eaLnBrk="0" hangingPunct="0">
              <a:defRPr sz="1600" b="1" u="sng">
                <a:solidFill>
                  <a:schemeClr val="bg1"/>
                </a:solidFill>
                <a:latin typeface="Arial" charset="0"/>
                <a:sym typeface="Symbol" pitchFamily="18" charset="2"/>
              </a:defRPr>
            </a:lvl5pPr>
            <a:lvl6pPr marL="2514600" indent="-228600" algn="ctr" eaLnBrk="0" fontAlgn="base" hangingPunct="0">
              <a:spcBef>
                <a:spcPct val="50000"/>
              </a:spcBef>
              <a:spcAft>
                <a:spcPct val="0"/>
              </a:spcAft>
              <a:defRPr sz="1600" b="1" u="sng">
                <a:solidFill>
                  <a:schemeClr val="bg1"/>
                </a:solidFill>
                <a:latin typeface="Arial" charset="0"/>
                <a:sym typeface="Symbol" pitchFamily="18" charset="2"/>
              </a:defRPr>
            </a:lvl6pPr>
            <a:lvl7pPr marL="2971800" indent="-228600" algn="ctr" eaLnBrk="0" fontAlgn="base" hangingPunct="0">
              <a:spcBef>
                <a:spcPct val="50000"/>
              </a:spcBef>
              <a:spcAft>
                <a:spcPct val="0"/>
              </a:spcAft>
              <a:defRPr sz="1600" b="1" u="sng">
                <a:solidFill>
                  <a:schemeClr val="bg1"/>
                </a:solidFill>
                <a:latin typeface="Arial" charset="0"/>
                <a:sym typeface="Symbol" pitchFamily="18" charset="2"/>
              </a:defRPr>
            </a:lvl7pPr>
            <a:lvl8pPr marL="3429000" indent="-228600" algn="ctr" eaLnBrk="0" fontAlgn="base" hangingPunct="0">
              <a:spcBef>
                <a:spcPct val="50000"/>
              </a:spcBef>
              <a:spcAft>
                <a:spcPct val="0"/>
              </a:spcAft>
              <a:defRPr sz="1600" b="1" u="sng">
                <a:solidFill>
                  <a:schemeClr val="bg1"/>
                </a:solidFill>
                <a:latin typeface="Arial" charset="0"/>
                <a:sym typeface="Symbol" pitchFamily="18" charset="2"/>
              </a:defRPr>
            </a:lvl8pPr>
            <a:lvl9pPr marL="3886200" indent="-228600" algn="ctr" eaLnBrk="0" fontAlgn="base" hangingPunct="0">
              <a:spcBef>
                <a:spcPct val="50000"/>
              </a:spcBef>
              <a:spcAft>
                <a:spcPct val="0"/>
              </a:spcAft>
              <a:defRPr sz="1600" b="1" u="sng">
                <a:solidFill>
                  <a:schemeClr val="bg1"/>
                </a:solidFill>
                <a:latin typeface="Arial" charset="0"/>
                <a:sym typeface="Symbol" pitchFamily="18" charset="2"/>
              </a:defRPr>
            </a:lvl9pPr>
          </a:lstStyle>
          <a:p>
            <a:pPr eaLnBrk="1" fontAlgn="base" hangingPunct="1">
              <a:spcBef>
                <a:spcPct val="50000"/>
              </a:spcBef>
              <a:spcAft>
                <a:spcPct val="0"/>
              </a:spcAft>
            </a:pPr>
            <a:r>
              <a:rPr lang="en-US" b="0" u="none" dirty="0" smtClean="0">
                <a:solidFill>
                  <a:srgbClr val="080808"/>
                </a:solidFill>
              </a:rPr>
              <a:t>6. Has the Financial DNA Natural Behavior Summary Report identified differences you have with others?</a:t>
            </a: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pPr>
            <a:endParaRPr lang="en-US" b="0" u="none" dirty="0" smtClean="0">
              <a:solidFill>
                <a:srgbClr val="080808"/>
              </a:solidFill>
            </a:endParaRPr>
          </a:p>
          <a:p>
            <a:pPr eaLnBrk="1" fontAlgn="base" hangingPunct="1">
              <a:spcBef>
                <a:spcPct val="50000"/>
              </a:spcBef>
              <a:spcAft>
                <a:spcPct val="0"/>
              </a:spcAft>
            </a:pPr>
            <a:r>
              <a:rPr lang="en-US" b="0" u="none" dirty="0" smtClean="0">
                <a:solidFill>
                  <a:srgbClr val="080808"/>
                </a:solidFill>
              </a:rPr>
              <a:t>7. What do you believe is your greatest behavioral talent (as reflected in your Financial DNA Natural Behavior strengths)?</a:t>
            </a: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pPr>
            <a:endParaRPr lang="en-US" b="0" u="none" dirty="0" smtClean="0">
              <a:solidFill>
                <a:srgbClr val="080808"/>
              </a:solidFill>
            </a:endParaRPr>
          </a:p>
          <a:p>
            <a:pPr eaLnBrk="1" fontAlgn="base" hangingPunct="1">
              <a:spcBef>
                <a:spcPct val="50000"/>
              </a:spcBef>
              <a:spcAft>
                <a:spcPct val="0"/>
              </a:spcAft>
            </a:pPr>
            <a:r>
              <a:rPr lang="en-US" b="0" u="none" dirty="0" smtClean="0">
                <a:solidFill>
                  <a:srgbClr val="080808"/>
                </a:solidFill>
              </a:rPr>
              <a:t>8. From reviewing your Natural Behavior Summary Report, what part of your behavior do you struggle with most?</a:t>
            </a:r>
          </a:p>
          <a:p>
            <a:pPr eaLnBrk="1" fontAlgn="base" hangingPunct="1">
              <a:spcBef>
                <a:spcPct val="50000"/>
              </a:spcBef>
              <a:spcAft>
                <a:spcPct val="0"/>
              </a:spcAft>
              <a:buFontTx/>
              <a:buChar char="•"/>
            </a:pPr>
            <a:endParaRPr lang="en-AU" b="0" u="none" dirty="0" smtClean="0">
              <a:solidFill>
                <a:srgbClr val="080808"/>
              </a:solidFill>
            </a:endParaRPr>
          </a:p>
          <a:p>
            <a:pPr eaLnBrk="1" fontAlgn="base" hangingPunct="1">
              <a:spcBef>
                <a:spcPct val="50000"/>
              </a:spcBef>
              <a:spcAft>
                <a:spcPct val="0"/>
              </a:spcAft>
              <a:buFontTx/>
              <a:buChar char="•"/>
            </a:pPr>
            <a:endParaRPr lang="en-AU" b="0" u="none" dirty="0" smtClean="0">
              <a:solidFill>
                <a:srgbClr val="080808"/>
              </a:solidFill>
            </a:endParaRPr>
          </a:p>
          <a:p>
            <a:pPr eaLnBrk="1" fontAlgn="base" hangingPunct="1">
              <a:spcBef>
                <a:spcPct val="50000"/>
              </a:spcBef>
              <a:spcAft>
                <a:spcPct val="0"/>
              </a:spcAft>
            </a:pPr>
            <a:endParaRPr lang="en-AU" b="0" u="none" dirty="0" smtClean="0">
              <a:solidFill>
                <a:srgbClr val="080808"/>
              </a:solidFill>
            </a:endParaRPr>
          </a:p>
          <a:p>
            <a:pPr eaLnBrk="1" fontAlgn="base" hangingPunct="1">
              <a:spcBef>
                <a:spcPct val="50000"/>
              </a:spcBef>
              <a:spcAft>
                <a:spcPct val="0"/>
              </a:spcAft>
            </a:pPr>
            <a:r>
              <a:rPr lang="en-AU" b="0" u="none" dirty="0" smtClean="0">
                <a:solidFill>
                  <a:srgbClr val="080808"/>
                </a:solidFill>
              </a:rPr>
              <a:t>9. How have you learned to adapt your </a:t>
            </a:r>
            <a:r>
              <a:rPr lang="en-AU" b="0" u="none" dirty="0" err="1" smtClean="0">
                <a:solidFill>
                  <a:srgbClr val="080808"/>
                </a:solidFill>
              </a:rPr>
              <a:t>behavior</a:t>
            </a:r>
            <a:r>
              <a:rPr lang="en-AU" b="0" u="none" dirty="0" smtClean="0">
                <a:solidFill>
                  <a:srgbClr val="080808"/>
                </a:solidFill>
              </a:rPr>
              <a:t> in key areas of life (e.g. finances, career, family)?</a:t>
            </a:r>
            <a:endParaRPr lang="en-US" b="0" u="none" dirty="0" smtClean="0">
              <a:solidFill>
                <a:srgbClr val="080808"/>
              </a:solidFill>
            </a:endParaRP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buFontTx/>
              <a:buChar char="•"/>
            </a:pPr>
            <a:endParaRPr lang="en-US" b="0" u="none" dirty="0" smtClean="0">
              <a:solidFill>
                <a:srgbClr val="080808"/>
              </a:solidFill>
            </a:endParaRPr>
          </a:p>
          <a:p>
            <a:pPr eaLnBrk="1" fontAlgn="base" hangingPunct="1">
              <a:spcBef>
                <a:spcPct val="50000"/>
              </a:spcBef>
              <a:spcAft>
                <a:spcPct val="0"/>
              </a:spcAft>
            </a:pPr>
            <a:endParaRPr lang="en-US" b="0" u="none" dirty="0" smtClean="0">
              <a:solidFill>
                <a:srgbClr val="080808"/>
              </a:solidFill>
            </a:endParaRPr>
          </a:p>
          <a:p>
            <a:pPr eaLnBrk="1" fontAlgn="base" hangingPunct="1">
              <a:spcBef>
                <a:spcPct val="50000"/>
              </a:spcBef>
              <a:spcAft>
                <a:spcPct val="0"/>
              </a:spcAft>
            </a:pPr>
            <a:r>
              <a:rPr lang="en-US" b="0" u="none" dirty="0" smtClean="0">
                <a:solidFill>
                  <a:srgbClr val="080808"/>
                </a:solidFill>
              </a:rPr>
              <a:t>10. Have you showed your spouse and family your Natural Behavior Summary Report? If so, what do they think?</a:t>
            </a:r>
            <a:endParaRPr lang="en-AU" b="0" u="none" dirty="0" smtClean="0">
              <a:solidFill>
                <a:srgbClr val="080808"/>
              </a:solidFill>
            </a:endParaRPr>
          </a:p>
        </p:txBody>
      </p:sp>
    </p:spTree>
    <p:extLst>
      <p:ext uri="{BB962C8B-B14F-4D97-AF65-F5344CB8AC3E}">
        <p14:creationId xmlns:p14="http://schemas.microsoft.com/office/powerpoint/2010/main" val="3991397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spAutoFit/>
      </a:bodyPr>
      <a:lstStyle>
        <a:defPPr marL="342900" marR="0" indent="-342900" algn="l" defTabSz="914400" rtl="0" eaLnBrk="0" fontAlgn="base" latinLnBrk="0" hangingPunct="0">
          <a:lnSpc>
            <a:spcPct val="100000"/>
          </a:lnSpc>
          <a:spcBef>
            <a:spcPct val="0"/>
          </a:spcBef>
          <a:spcAft>
            <a:spcPct val="0"/>
          </a:spcAft>
          <a:buClrTx/>
          <a:buSzTx/>
          <a:buFontTx/>
          <a:buNone/>
          <a:tabLst/>
          <a:defRPr kumimoji="0" lang="en-AU" sz="12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spAutoFit/>
      </a:bodyPr>
      <a:lstStyle>
        <a:defPPr marL="342900" marR="0" indent="-342900" algn="l" defTabSz="914400" rtl="0" eaLnBrk="0" fontAlgn="base" latinLnBrk="0" hangingPunct="0">
          <a:lnSpc>
            <a:spcPct val="100000"/>
          </a:lnSpc>
          <a:spcBef>
            <a:spcPct val="0"/>
          </a:spcBef>
          <a:spcAft>
            <a:spcPct val="0"/>
          </a:spcAft>
          <a:buClrTx/>
          <a:buSzTx/>
          <a:buFontTx/>
          <a:buNone/>
          <a:tabLst/>
          <a:defRPr kumimoji="0" lang="en-AU" sz="1200" b="0" i="0" u="none" strike="noStrike" cap="none" normalizeH="0" baseline="0" smtClean="0">
            <a:ln>
              <a:noFill/>
            </a:ln>
            <a:solidFill>
              <a:srgbClr val="000066"/>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2772</Words>
  <Application>Microsoft Office PowerPoint</Application>
  <PresentationFormat>On-screen Show (4:3)</PresentationFormat>
  <Paragraphs>546</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1_Default Design</vt:lpstr>
      <vt:lpstr>PowerPoint Presentation</vt:lpstr>
      <vt:lpstr>Natural Behavior Discovery</vt:lpstr>
      <vt:lpstr>Financial DNA Summary Report Review</vt:lpstr>
      <vt:lpstr>Profile Factors : Core Financial Life Drivers </vt:lpstr>
      <vt:lpstr>PowerPoint Presentation</vt:lpstr>
      <vt:lpstr>The Need for Financial Personality Awareness</vt:lpstr>
      <vt:lpstr>The Need for Financial Personality Awareness</vt:lpstr>
      <vt:lpstr>Financial DNA Natural Behavior Summary Report Review</vt:lpstr>
      <vt:lpstr>Financial DNA Natural Behavior Summary  Report Review</vt:lpstr>
      <vt:lpstr>PowerPoint Presentation</vt:lpstr>
      <vt:lpstr>PowerPoint Presentation</vt:lpstr>
      <vt:lpstr>PowerPoint Presentation</vt:lpstr>
      <vt:lpstr>PowerPoint Presentation</vt:lpstr>
      <vt:lpstr>PowerPoint Presentation</vt:lpstr>
      <vt:lpstr> Summary Report - Quality Life Behavioral Attitudes</vt:lpstr>
      <vt:lpstr>Summary Report - Financial Planning Insights</vt:lpstr>
      <vt:lpstr>Definitions of Financial Planning Insights</vt:lpstr>
      <vt:lpstr> Summary Report – Investment Portfolio Parameters</vt:lpstr>
      <vt:lpstr>Summary Report – Advisor Client Compatibility           Matrix</vt:lpstr>
      <vt:lpstr>Financial Talent DNA Report Review</vt:lpstr>
      <vt:lpstr>Wealth Mentoring Report - Enhanced Personal Awareness</vt:lpstr>
      <vt:lpstr>PowerPoint Presentation</vt:lpstr>
      <vt:lpstr>Disclaimer and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H Massie</cp:lastModifiedBy>
  <cp:revision>22</cp:revision>
  <cp:lastPrinted>2014-01-17T21:08:00Z</cp:lastPrinted>
  <dcterms:modified xsi:type="dcterms:W3CDTF">2015-03-10T17:20:14Z</dcterms:modified>
</cp:coreProperties>
</file>