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Calibri (MS) Bold" charset="1" panose="020F0702030404030204"/>
      <p:regular r:id="rId22"/>
    </p:embeddedFont>
    <p:embeddedFont>
      <p:font typeface="Calibri (MS)" charset="1" panose="020F0502020204030204"/>
      <p:regular r:id="rId24"/>
    </p:embeddedFont>
    <p:embeddedFont>
      <p:font typeface="Calibri (MS) Light" charset="1" panose="020F030202020403020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notesMasters/notesMaster1.xml" Type="http://schemas.openxmlformats.org/officeDocument/2006/relationships/notesMaster"/><Relationship Id="rId2" Target="presProps.xml" Type="http://schemas.openxmlformats.org/officeDocument/2006/relationships/presProps"/><Relationship Id="rId20" Target="theme/theme2.xml" Type="http://schemas.openxmlformats.org/officeDocument/2006/relationships/theme"/><Relationship Id="rId21" Target="notesSlides/notesSlide1.xml" Type="http://schemas.openxmlformats.org/officeDocument/2006/relationships/notesSlide"/><Relationship Id="rId22" Target="fonts/font22.fntdata" Type="http://schemas.openxmlformats.org/officeDocument/2006/relationships/font"/><Relationship Id="rId23" Target="notesSlides/notesSlide2.xml" Type="http://schemas.openxmlformats.org/officeDocument/2006/relationships/notesSlide"/><Relationship Id="rId24" Target="fonts/font24.fntdata" Type="http://schemas.openxmlformats.org/officeDocument/2006/relationships/font"/><Relationship Id="rId25" Target="notesSlides/notesSlide3.xml" Type="http://schemas.openxmlformats.org/officeDocument/2006/relationships/notesSlide"/><Relationship Id="rId26" Target="notesSlides/notesSlide4.xml" Type="http://schemas.openxmlformats.org/officeDocument/2006/relationships/notesSlide"/><Relationship Id="rId27" Target="notesSlides/notesSlide5.xml" Type="http://schemas.openxmlformats.org/officeDocument/2006/relationships/notesSlide"/><Relationship Id="rId28" Target="notesSlides/notesSlide6.xml" Type="http://schemas.openxmlformats.org/officeDocument/2006/relationships/notes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notesSlides/notesSlide7.xml" Type="http://schemas.openxmlformats.org/officeDocument/2006/relationships/notesSlide"/><Relationship Id="rId31" Target="notesSlides/notesSlide8.xml" Type="http://schemas.openxmlformats.org/officeDocument/2006/relationships/notesSlide"/><Relationship Id="rId32" Target="notesSlides/notesSlide9.xml" Type="http://schemas.openxmlformats.org/officeDocument/2006/relationships/notesSlide"/><Relationship Id="rId33" Target="notesSlides/notesSlide10.xml" Type="http://schemas.openxmlformats.org/officeDocument/2006/relationships/notesSlide"/><Relationship Id="rId34" Target="notesSlides/notesSlide11.xml" Type="http://schemas.openxmlformats.org/officeDocument/2006/relationships/notesSlide"/><Relationship Id="rId35" Target="notesSlides/notesSlide12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2" Target="../notesSlides/notesSlide10.xml" Type="http://schemas.openxmlformats.org/officeDocument/2006/relationships/notesSlide"/><Relationship Id="rId3" Target="../media/image57.png" Type="http://schemas.openxmlformats.org/officeDocument/2006/relationships/image"/><Relationship Id="rId4" Target="../media/image58.svg" Type="http://schemas.openxmlformats.org/officeDocument/2006/relationships/image"/><Relationship Id="rId5" Target="../media/image59.png" Type="http://schemas.openxmlformats.org/officeDocument/2006/relationships/image"/><Relationship Id="rId6" Target="../media/image60.png" Type="http://schemas.openxmlformats.org/officeDocument/2006/relationships/image"/><Relationship Id="rId7" Target="../media/image61.pn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0.png" Type="http://schemas.openxmlformats.org/officeDocument/2006/relationships/image"/><Relationship Id="rId11" Target="../media/image71.png" Type="http://schemas.openxmlformats.org/officeDocument/2006/relationships/image"/><Relationship Id="rId12" Target="../media/image72.svg" Type="http://schemas.openxmlformats.org/officeDocument/2006/relationships/image"/><Relationship Id="rId2" Target="../notesSlides/notesSlide11.xml" Type="http://schemas.openxmlformats.org/officeDocument/2006/relationships/notesSlide"/><Relationship Id="rId3" Target="../media/image63.png" Type="http://schemas.openxmlformats.org/officeDocument/2006/relationships/image"/><Relationship Id="rId4" Target="../media/image64.svg" Type="http://schemas.openxmlformats.org/officeDocument/2006/relationships/image"/><Relationship Id="rId5" Target="../media/image65.png" Type="http://schemas.openxmlformats.org/officeDocument/2006/relationships/image"/><Relationship Id="rId6" Target="../media/image66.svg" Type="http://schemas.openxmlformats.org/officeDocument/2006/relationships/image"/><Relationship Id="rId7" Target="../media/image67.png" Type="http://schemas.openxmlformats.org/officeDocument/2006/relationships/image"/><Relationship Id="rId8" Target="../media/image68.svg" Type="http://schemas.openxmlformats.org/officeDocument/2006/relationships/image"/><Relationship Id="rId9" Target="../media/image6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8.svg" Type="http://schemas.openxmlformats.org/officeDocument/2006/relationships/image"/><Relationship Id="rId2" Target="../notesSlides/notesSlide12.xml" Type="http://schemas.openxmlformats.org/officeDocument/2006/relationships/notesSlid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73.png" Type="http://schemas.openxmlformats.org/officeDocument/2006/relationships/image"/><Relationship Id="rId6" Target="../media/image74.svg" Type="http://schemas.openxmlformats.org/officeDocument/2006/relationships/image"/><Relationship Id="rId7" Target="../media/image75.png" Type="http://schemas.openxmlformats.org/officeDocument/2006/relationships/image"/><Relationship Id="rId8" Target="../media/image76.svg" Type="http://schemas.openxmlformats.org/officeDocument/2006/relationships/image"/><Relationship Id="rId9" Target="../media/image7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0.pn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12" Target="../media/image28.png" Type="http://schemas.openxmlformats.org/officeDocument/2006/relationships/image"/><Relationship Id="rId13" Target="../media/image29.svg" Type="http://schemas.openxmlformats.org/officeDocument/2006/relationships/image"/><Relationship Id="rId14" Target="../media/image30.png" Type="http://schemas.openxmlformats.org/officeDocument/2006/relationships/image"/><Relationship Id="rId15" Target="../media/image31.svg" Type="http://schemas.openxmlformats.org/officeDocument/2006/relationships/image"/><Relationship Id="rId16" Target="../media/image32.png" Type="http://schemas.openxmlformats.org/officeDocument/2006/relationships/image"/><Relationship Id="rId17" Target="../media/image33.svg" Type="http://schemas.openxmlformats.org/officeDocument/2006/relationships/image"/><Relationship Id="rId18" Target="../media/image34.png" Type="http://schemas.openxmlformats.org/officeDocument/2006/relationships/image"/><Relationship Id="rId19" Target="../media/image35.svg" Type="http://schemas.openxmlformats.org/officeDocument/2006/relationships/image"/><Relationship Id="rId2" Target="../notesSlides/notesSlide6.xml" Type="http://schemas.openxmlformats.org/officeDocument/2006/relationships/notesSlide"/><Relationship Id="rId20" Target="../media/image36.png" Type="http://schemas.openxmlformats.org/officeDocument/2006/relationships/image"/><Relationship Id="rId21" Target="../media/image37.svg" Type="http://schemas.openxmlformats.org/officeDocument/2006/relationships/image"/><Relationship Id="rId22" Target="../media/image38.png" Type="http://schemas.openxmlformats.org/officeDocument/2006/relationships/image"/><Relationship Id="rId23" Target="../media/image39.svg" Type="http://schemas.openxmlformats.org/officeDocument/2006/relationships/image"/><Relationship Id="rId24" Target="../media/image40.png" Type="http://schemas.openxmlformats.org/officeDocument/2006/relationships/image"/><Relationship Id="rId25" Target="../media/image41.png" Type="http://schemas.openxmlformats.org/officeDocument/2006/relationships/image"/><Relationship Id="rId26" Target="../media/image42.svg" Type="http://schemas.openxmlformats.org/officeDocument/2006/relationships/image"/><Relationship Id="rId27" Target="../media/image43.png" Type="http://schemas.openxmlformats.org/officeDocument/2006/relationships/image"/><Relationship Id="rId28" Target="../media/image44.svg" Type="http://schemas.openxmlformats.org/officeDocument/2006/relationships/image"/><Relationship Id="rId29" Target="../media/image45.png" Type="http://schemas.openxmlformats.org/officeDocument/2006/relationships/image"/><Relationship Id="rId3" Target="../media/image5.png" Type="http://schemas.openxmlformats.org/officeDocument/2006/relationships/image"/><Relationship Id="rId30" Target="../media/image46.svg" Type="http://schemas.openxmlformats.org/officeDocument/2006/relationships/image"/><Relationship Id="rId31" Target="../media/image47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48.png" Type="http://schemas.openxmlformats.org/officeDocument/2006/relationships/image"/><Relationship Id="rId4" Target="../media/image49.svg" Type="http://schemas.openxmlformats.org/officeDocument/2006/relationships/image"/><Relationship Id="rId5" Target="../media/image50.png" Type="http://schemas.openxmlformats.org/officeDocument/2006/relationships/image"/><Relationship Id="rId6" Target="../media/image5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48.png" Type="http://schemas.openxmlformats.org/officeDocument/2006/relationships/image"/><Relationship Id="rId4" Target="../media/image49.svg" Type="http://schemas.openxmlformats.org/officeDocument/2006/relationships/image"/><Relationship Id="rId5" Target="../media/image50.png" Type="http://schemas.openxmlformats.org/officeDocument/2006/relationships/image"/><Relationship Id="rId6" Target="../media/image51.svg" Type="http://schemas.openxmlformats.org/officeDocument/2006/relationships/image"/><Relationship Id="rId7" Target="../media/image52.png" Type="http://schemas.openxmlformats.org/officeDocument/2006/relationships/image"/><Relationship Id="rId8" Target="../media/image5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54.png" Type="http://schemas.openxmlformats.org/officeDocument/2006/relationships/image"/><Relationship Id="rId4" Target="../media/image55.png" Type="http://schemas.openxmlformats.org/officeDocument/2006/relationships/image"/><Relationship Id="rId5" Target="../media/image5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39966">
                <a:alpha val="100000"/>
              </a:srgbClr>
            </a:gs>
            <a:gs pos="100000">
              <a:srgbClr val="003366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93985" y="4542064"/>
            <a:ext cx="9119981" cy="9119981"/>
          </a:xfrm>
          <a:custGeom>
            <a:avLst/>
            <a:gdLst/>
            <a:ahLst/>
            <a:cxnLst/>
            <a:rect r="r" b="b" t="t" l="l"/>
            <a:pathLst>
              <a:path h="9119981" w="9119981">
                <a:moveTo>
                  <a:pt x="0" y="0"/>
                </a:moveTo>
                <a:lnTo>
                  <a:pt x="9119981" y="0"/>
                </a:lnTo>
                <a:lnTo>
                  <a:pt x="9119981" y="9119981"/>
                </a:lnTo>
                <a:lnTo>
                  <a:pt x="0" y="9119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0" y="0"/>
            <a:ext cx="6858000" cy="10287000"/>
            <a:chOff x="0" y="0"/>
            <a:chExt cx="9144000" cy="13716000"/>
          </a:xfrm>
        </p:grpSpPr>
        <p:sp>
          <p:nvSpPr>
            <p:cNvPr name="Freeform 4" id="4" descr="preencoded.png"/>
            <p:cNvSpPr/>
            <p:nvPr/>
          </p:nvSpPr>
          <p:spPr>
            <a:xfrm flipH="false" flipV="false" rot="0">
              <a:off x="0" y="0"/>
              <a:ext cx="914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9301469" y="-931864"/>
            <a:ext cx="10201874" cy="11549291"/>
          </a:xfrm>
          <a:custGeom>
            <a:avLst/>
            <a:gdLst/>
            <a:ahLst/>
            <a:cxnLst/>
            <a:rect r="r" b="b" t="t" l="l"/>
            <a:pathLst>
              <a:path h="11549291" w="10201874">
                <a:moveTo>
                  <a:pt x="0" y="0"/>
                </a:moveTo>
                <a:lnTo>
                  <a:pt x="10201874" y="0"/>
                </a:lnTo>
                <a:lnTo>
                  <a:pt x="10201874" y="11549292"/>
                </a:lnTo>
                <a:lnTo>
                  <a:pt x="0" y="11549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5196396" y="-5432445"/>
            <a:ext cx="10010163" cy="10864890"/>
          </a:xfrm>
          <a:custGeom>
            <a:avLst/>
            <a:gdLst/>
            <a:ahLst/>
            <a:cxnLst/>
            <a:rect r="r" b="b" t="t" l="l"/>
            <a:pathLst>
              <a:path h="10864890" w="10010163">
                <a:moveTo>
                  <a:pt x="0" y="0"/>
                </a:moveTo>
                <a:lnTo>
                  <a:pt x="10010164" y="0"/>
                </a:lnTo>
                <a:lnTo>
                  <a:pt x="10010164" y="10864890"/>
                </a:lnTo>
                <a:lnTo>
                  <a:pt x="0" y="10864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858000" y="3037237"/>
            <a:ext cx="10401300" cy="1787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71"/>
              </a:lnSpc>
            </a:pPr>
            <a:r>
              <a:rPr lang="en-US" sz="9999" b="true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Big Unveiling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858000" y="4769777"/>
            <a:ext cx="10401300" cy="2511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71"/>
              </a:lnSpc>
            </a:pPr>
            <a:r>
              <a:rPr lang="en-US" b="true" sz="60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"The future of behavioral insights is here."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39966">
                <a:alpha val="100000"/>
              </a:srgbClr>
            </a:gs>
            <a:gs pos="100000">
              <a:srgbClr val="003366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66802" y="-206764"/>
            <a:ext cx="21864498" cy="16100221"/>
          </a:xfrm>
          <a:custGeom>
            <a:avLst/>
            <a:gdLst/>
            <a:ahLst/>
            <a:cxnLst/>
            <a:rect r="r" b="b" t="t" l="l"/>
            <a:pathLst>
              <a:path h="16100221" w="21864498">
                <a:moveTo>
                  <a:pt x="0" y="0"/>
                </a:moveTo>
                <a:lnTo>
                  <a:pt x="21864498" y="0"/>
                </a:lnTo>
                <a:lnTo>
                  <a:pt x="21864498" y="16100221"/>
                </a:lnTo>
                <a:lnTo>
                  <a:pt x="0" y="161002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47834" y="4258981"/>
            <a:ext cx="5338273" cy="2595753"/>
            <a:chOff x="0" y="0"/>
            <a:chExt cx="6993930" cy="340082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993890" cy="3400806"/>
            </a:xfrm>
            <a:custGeom>
              <a:avLst/>
              <a:gdLst/>
              <a:ahLst/>
              <a:cxnLst/>
              <a:rect r="r" b="b" t="t" l="l"/>
              <a:pathLst>
                <a:path h="3400806" w="699389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750050" y="0"/>
                  </a:lnTo>
                  <a:cubicBezTo>
                    <a:pt x="6884670" y="0"/>
                    <a:pt x="6993890" y="109220"/>
                    <a:pt x="6993890" y="243840"/>
                  </a:cubicBezTo>
                  <a:lnTo>
                    <a:pt x="6993890" y="3156966"/>
                  </a:lnTo>
                  <a:cubicBezTo>
                    <a:pt x="6993890" y="3291586"/>
                    <a:pt x="6884670" y="3400806"/>
                    <a:pt x="6750050" y="3400806"/>
                  </a:cubicBezTo>
                  <a:lnTo>
                    <a:pt x="243840" y="3400806"/>
                  </a:lnTo>
                  <a:cubicBezTo>
                    <a:pt x="109220" y="3400806"/>
                    <a:pt x="0" y="3291586"/>
                    <a:pt x="0" y="3156966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47834" y="4220207"/>
            <a:ext cx="5338273" cy="155097"/>
            <a:chOff x="0" y="0"/>
            <a:chExt cx="6993930" cy="20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993890" cy="203200"/>
            </a:xfrm>
            <a:custGeom>
              <a:avLst/>
              <a:gdLst/>
              <a:ahLst/>
              <a:cxnLst/>
              <a:rect r="r" b="b" t="t" l="l"/>
              <a:pathLst>
                <a:path h="203200" w="699389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lnTo>
                    <a:pt x="6892290" y="0"/>
                  </a:lnTo>
                  <a:cubicBezTo>
                    <a:pt x="6948424" y="0"/>
                    <a:pt x="6993890" y="45466"/>
                    <a:pt x="6993890" y="101600"/>
                  </a:cubicBezTo>
                  <a:cubicBezTo>
                    <a:pt x="6993890" y="157734"/>
                    <a:pt x="6948424" y="203200"/>
                    <a:pt x="6892290" y="203200"/>
                  </a:cubicBezTo>
                  <a:lnTo>
                    <a:pt x="101600" y="203200"/>
                  </a:lnTo>
                  <a:cubicBezTo>
                    <a:pt x="45466" y="203200"/>
                    <a:pt x="0" y="157734"/>
                    <a:pt x="0" y="101600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3084092" y="3826254"/>
            <a:ext cx="865604" cy="865604"/>
            <a:chOff x="0" y="0"/>
            <a:chExt cx="1134070" cy="113407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34110" cy="1134110"/>
            </a:xfrm>
            <a:custGeom>
              <a:avLst/>
              <a:gdLst/>
              <a:ahLst/>
              <a:cxnLst/>
              <a:rect r="r" b="b" t="t" l="l"/>
              <a:pathLst>
                <a:path h="1134110" w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3343697" y="4042694"/>
            <a:ext cx="346242" cy="432727"/>
            <a:chOff x="0" y="0"/>
            <a:chExt cx="453628" cy="566937"/>
          </a:xfrm>
        </p:grpSpPr>
        <p:sp>
          <p:nvSpPr>
            <p:cNvPr name="Freeform 10" id="10" descr="preencoded.png"/>
            <p:cNvSpPr/>
            <p:nvPr/>
          </p:nvSpPr>
          <p:spPr>
            <a:xfrm flipH="false" flipV="false" rot="0">
              <a:off x="0" y="0"/>
              <a:ext cx="453644" cy="566928"/>
            </a:xfrm>
            <a:custGeom>
              <a:avLst/>
              <a:gdLst/>
              <a:ahLst/>
              <a:cxnLst/>
              <a:rect r="r" b="b" t="t" l="l"/>
              <a:pathLst>
                <a:path h="566928" w="453644">
                  <a:moveTo>
                    <a:pt x="0" y="0"/>
                  </a:moveTo>
                  <a:lnTo>
                    <a:pt x="453644" y="0"/>
                  </a:lnTo>
                  <a:lnTo>
                    <a:pt x="453644" y="566928"/>
                  </a:lnTo>
                  <a:lnTo>
                    <a:pt x="0" y="566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8" r="3" b="-1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474641" y="4258981"/>
            <a:ext cx="5338273" cy="2595753"/>
            <a:chOff x="0" y="0"/>
            <a:chExt cx="6993930" cy="340082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993890" cy="3400806"/>
            </a:xfrm>
            <a:custGeom>
              <a:avLst/>
              <a:gdLst/>
              <a:ahLst/>
              <a:cxnLst/>
              <a:rect r="r" b="b" t="t" l="l"/>
              <a:pathLst>
                <a:path h="3400806" w="699389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750050" y="0"/>
                  </a:lnTo>
                  <a:cubicBezTo>
                    <a:pt x="6884670" y="0"/>
                    <a:pt x="6993890" y="109220"/>
                    <a:pt x="6993890" y="243840"/>
                  </a:cubicBezTo>
                  <a:lnTo>
                    <a:pt x="6993890" y="3156966"/>
                  </a:lnTo>
                  <a:cubicBezTo>
                    <a:pt x="6993890" y="3291586"/>
                    <a:pt x="6884670" y="3400806"/>
                    <a:pt x="6750050" y="3400806"/>
                  </a:cubicBezTo>
                  <a:lnTo>
                    <a:pt x="243840" y="3400806"/>
                  </a:lnTo>
                  <a:cubicBezTo>
                    <a:pt x="109220" y="3400806"/>
                    <a:pt x="0" y="3291586"/>
                    <a:pt x="0" y="3156966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474641" y="4220207"/>
            <a:ext cx="5338273" cy="155097"/>
            <a:chOff x="0" y="0"/>
            <a:chExt cx="6993930" cy="2032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993890" cy="203200"/>
            </a:xfrm>
            <a:custGeom>
              <a:avLst/>
              <a:gdLst/>
              <a:ahLst/>
              <a:cxnLst/>
              <a:rect r="r" b="b" t="t" l="l"/>
              <a:pathLst>
                <a:path h="203200" w="699389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lnTo>
                    <a:pt x="6892290" y="0"/>
                  </a:lnTo>
                  <a:cubicBezTo>
                    <a:pt x="6948424" y="0"/>
                    <a:pt x="6993890" y="45466"/>
                    <a:pt x="6993890" y="101600"/>
                  </a:cubicBezTo>
                  <a:cubicBezTo>
                    <a:pt x="6993890" y="157734"/>
                    <a:pt x="6948424" y="203200"/>
                    <a:pt x="6892290" y="203200"/>
                  </a:cubicBezTo>
                  <a:lnTo>
                    <a:pt x="101600" y="203200"/>
                  </a:lnTo>
                  <a:cubicBezTo>
                    <a:pt x="45466" y="203200"/>
                    <a:pt x="0" y="157734"/>
                    <a:pt x="0" y="101600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710899" y="3826254"/>
            <a:ext cx="865604" cy="865604"/>
            <a:chOff x="0" y="0"/>
            <a:chExt cx="1134070" cy="113407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34110" cy="1134110"/>
            </a:xfrm>
            <a:custGeom>
              <a:avLst/>
              <a:gdLst/>
              <a:ahLst/>
              <a:cxnLst/>
              <a:rect r="r" b="b" t="t" l="l"/>
              <a:pathLst>
                <a:path h="1134110" w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8970505" y="4042694"/>
            <a:ext cx="346242" cy="432727"/>
            <a:chOff x="0" y="0"/>
            <a:chExt cx="453628" cy="566937"/>
          </a:xfrm>
        </p:grpSpPr>
        <p:sp>
          <p:nvSpPr>
            <p:cNvPr name="Freeform 18" id="18" descr="preencoded.png"/>
            <p:cNvSpPr/>
            <p:nvPr/>
          </p:nvSpPr>
          <p:spPr>
            <a:xfrm flipH="false" flipV="false" rot="0">
              <a:off x="0" y="0"/>
              <a:ext cx="453644" cy="566928"/>
            </a:xfrm>
            <a:custGeom>
              <a:avLst/>
              <a:gdLst/>
              <a:ahLst/>
              <a:cxnLst/>
              <a:rect r="r" b="b" t="t" l="l"/>
              <a:pathLst>
                <a:path h="566928" w="453644">
                  <a:moveTo>
                    <a:pt x="0" y="0"/>
                  </a:moveTo>
                  <a:lnTo>
                    <a:pt x="453644" y="0"/>
                  </a:lnTo>
                  <a:lnTo>
                    <a:pt x="453644" y="566928"/>
                  </a:lnTo>
                  <a:lnTo>
                    <a:pt x="0" y="566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8" r="3" b="-1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2101447" y="4258981"/>
            <a:ext cx="5338273" cy="2595753"/>
            <a:chOff x="0" y="0"/>
            <a:chExt cx="6993930" cy="340082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993890" cy="3400806"/>
            </a:xfrm>
            <a:custGeom>
              <a:avLst/>
              <a:gdLst/>
              <a:ahLst/>
              <a:cxnLst/>
              <a:rect r="r" b="b" t="t" l="l"/>
              <a:pathLst>
                <a:path h="3400806" w="699389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750050" y="0"/>
                  </a:lnTo>
                  <a:cubicBezTo>
                    <a:pt x="6884670" y="0"/>
                    <a:pt x="6993890" y="109220"/>
                    <a:pt x="6993890" y="243840"/>
                  </a:cubicBezTo>
                  <a:lnTo>
                    <a:pt x="6993890" y="3156966"/>
                  </a:lnTo>
                  <a:cubicBezTo>
                    <a:pt x="6993890" y="3291586"/>
                    <a:pt x="6884670" y="3400806"/>
                    <a:pt x="6750050" y="3400806"/>
                  </a:cubicBezTo>
                  <a:lnTo>
                    <a:pt x="243840" y="3400806"/>
                  </a:lnTo>
                  <a:cubicBezTo>
                    <a:pt x="109220" y="3400806"/>
                    <a:pt x="0" y="3291586"/>
                    <a:pt x="0" y="3156966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2101447" y="4220207"/>
            <a:ext cx="5338273" cy="155097"/>
            <a:chOff x="0" y="0"/>
            <a:chExt cx="6993930" cy="2032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993890" cy="203200"/>
            </a:xfrm>
            <a:custGeom>
              <a:avLst/>
              <a:gdLst/>
              <a:ahLst/>
              <a:cxnLst/>
              <a:rect r="r" b="b" t="t" l="l"/>
              <a:pathLst>
                <a:path h="203200" w="699389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lnTo>
                    <a:pt x="6892290" y="0"/>
                  </a:lnTo>
                  <a:cubicBezTo>
                    <a:pt x="6948424" y="0"/>
                    <a:pt x="6993890" y="45466"/>
                    <a:pt x="6993890" y="101600"/>
                  </a:cubicBezTo>
                  <a:cubicBezTo>
                    <a:pt x="6993890" y="157734"/>
                    <a:pt x="6948424" y="203200"/>
                    <a:pt x="6892290" y="203200"/>
                  </a:cubicBezTo>
                  <a:lnTo>
                    <a:pt x="101600" y="203200"/>
                  </a:lnTo>
                  <a:cubicBezTo>
                    <a:pt x="45466" y="203200"/>
                    <a:pt x="0" y="157734"/>
                    <a:pt x="0" y="101600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4337707" y="3826254"/>
            <a:ext cx="865604" cy="865604"/>
            <a:chOff x="0" y="0"/>
            <a:chExt cx="1134070" cy="113407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34110" cy="1134110"/>
            </a:xfrm>
            <a:custGeom>
              <a:avLst/>
              <a:gdLst/>
              <a:ahLst/>
              <a:cxnLst/>
              <a:rect r="r" b="b" t="t" l="l"/>
              <a:pathLst>
                <a:path h="1134110" w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name="Group 25" id="25"/>
          <p:cNvGrpSpPr>
            <a:grpSpLocks noChangeAspect="true"/>
          </p:cNvGrpSpPr>
          <p:nvPr/>
        </p:nvGrpSpPr>
        <p:grpSpPr>
          <a:xfrm rot="0">
            <a:off x="14597312" y="4042694"/>
            <a:ext cx="346242" cy="432727"/>
            <a:chOff x="0" y="0"/>
            <a:chExt cx="453628" cy="566937"/>
          </a:xfrm>
        </p:grpSpPr>
        <p:sp>
          <p:nvSpPr>
            <p:cNvPr name="Freeform 26" id="26" descr="preencoded.png"/>
            <p:cNvSpPr/>
            <p:nvPr/>
          </p:nvSpPr>
          <p:spPr>
            <a:xfrm flipH="false" flipV="false" rot="0">
              <a:off x="0" y="0"/>
              <a:ext cx="453644" cy="566928"/>
            </a:xfrm>
            <a:custGeom>
              <a:avLst/>
              <a:gdLst/>
              <a:ahLst/>
              <a:cxnLst/>
              <a:rect r="r" b="b" t="t" l="l"/>
              <a:pathLst>
                <a:path h="566928" w="453644">
                  <a:moveTo>
                    <a:pt x="0" y="0"/>
                  </a:moveTo>
                  <a:lnTo>
                    <a:pt x="453644" y="0"/>
                  </a:lnTo>
                  <a:lnTo>
                    <a:pt x="453644" y="566928"/>
                  </a:lnTo>
                  <a:lnTo>
                    <a:pt x="0" y="566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8" r="3" b="-1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10205270">
            <a:off x="10574079" y="-4037339"/>
            <a:ext cx="5578935" cy="5378159"/>
          </a:xfrm>
          <a:custGeom>
            <a:avLst/>
            <a:gdLst/>
            <a:ahLst/>
            <a:cxnLst/>
            <a:rect r="r" b="b" t="t" l="l"/>
            <a:pathLst>
              <a:path h="5378159" w="5578935">
                <a:moveTo>
                  <a:pt x="0" y="0"/>
                </a:moveTo>
                <a:lnTo>
                  <a:pt x="5578935" y="0"/>
                </a:lnTo>
                <a:lnTo>
                  <a:pt x="5578935" y="5378160"/>
                </a:lnTo>
                <a:lnTo>
                  <a:pt x="0" y="53781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-424861" y="-7448550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9999"/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028700" y="838200"/>
            <a:ext cx="9939265" cy="1409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77"/>
              </a:lnSpc>
            </a:pPr>
            <a:r>
              <a:rPr lang="en-US" b="true" sz="8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Availability &amp; Packages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92014" y="1933254"/>
            <a:ext cx="16303526" cy="1070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42"/>
              </a:lnSpc>
            </a:pPr>
            <a:r>
              <a:rPr lang="en-US" sz="50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Digital Scan public access is available with: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713894" y="4853042"/>
            <a:ext cx="3606760" cy="551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16"/>
              </a:lnSpc>
            </a:pPr>
            <a:r>
              <a:rPr lang="en-US" sz="3053">
                <a:solidFill>
                  <a:srgbClr val="EFAC35"/>
                </a:solidFill>
                <a:latin typeface="Calibri (MS)"/>
                <a:ea typeface="Calibri (MS)"/>
                <a:cs typeface="Calibri (MS)"/>
                <a:sym typeface="Calibri (MS)"/>
              </a:rPr>
              <a:t>Professional Package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75143" y="5451714"/>
            <a:ext cx="4683655" cy="537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3"/>
              </a:lnSpc>
            </a:pPr>
            <a:r>
              <a:rPr lang="en-US" sz="2544">
                <a:solidFill>
                  <a:srgbClr val="3C3939"/>
                </a:solidFill>
                <a:latin typeface="Calibri (MS)"/>
                <a:ea typeface="Calibri (MS)"/>
                <a:cs typeface="Calibri (MS)"/>
                <a:sym typeface="Calibri (MS)"/>
              </a:rPr>
              <a:t>Ideal for established practices.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340701" y="4853042"/>
            <a:ext cx="4030248" cy="551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16"/>
              </a:lnSpc>
            </a:pPr>
            <a:r>
              <a:rPr lang="en-US" sz="3053">
                <a:solidFill>
                  <a:srgbClr val="EFAC35"/>
                </a:solidFill>
                <a:latin typeface="Calibri (MS)"/>
                <a:ea typeface="Calibri (MS)"/>
                <a:cs typeface="Calibri (MS)"/>
                <a:sym typeface="Calibri (MS)"/>
              </a:rPr>
              <a:t>Small Business Package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801798" y="5451714"/>
            <a:ext cx="4683655" cy="537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3"/>
              </a:lnSpc>
            </a:pPr>
            <a:r>
              <a:rPr lang="en-US" sz="2544">
                <a:solidFill>
                  <a:srgbClr val="3C3939"/>
                </a:solidFill>
                <a:latin typeface="Calibri (MS)"/>
                <a:ea typeface="Calibri (MS)"/>
                <a:cs typeface="Calibri (MS)"/>
                <a:sym typeface="Calibri (MS)"/>
              </a:rPr>
              <a:t>Tailored for growing enterprises.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967508" y="4853042"/>
            <a:ext cx="3606760" cy="551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16"/>
              </a:lnSpc>
            </a:pPr>
            <a:r>
              <a:rPr lang="en-US" sz="3053">
                <a:solidFill>
                  <a:srgbClr val="EFAC35"/>
                </a:solidFill>
                <a:latin typeface="Calibri (MS)"/>
                <a:ea typeface="Calibri (MS)"/>
                <a:cs typeface="Calibri (MS)"/>
                <a:sym typeface="Calibri (MS)"/>
              </a:rPr>
              <a:t>Enterprise Package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428606" y="5451714"/>
            <a:ext cx="4683655" cy="1060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3"/>
              </a:lnSpc>
            </a:pPr>
            <a:r>
              <a:rPr lang="en-US" sz="2544">
                <a:solidFill>
                  <a:srgbClr val="3C3939"/>
                </a:solidFill>
                <a:latin typeface="Calibri (MS)"/>
                <a:ea typeface="Calibri (MS)"/>
                <a:cs typeface="Calibri (MS)"/>
                <a:sym typeface="Calibri (MS)"/>
              </a:rPr>
              <a:t>Comprehensive solutions for large organizations.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92237" y="7419677"/>
            <a:ext cx="16303526" cy="1677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3999" b="true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Note</a:t>
            </a:r>
            <a:r>
              <a:rPr lang="en-US" sz="39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: Not included in legacy or entry-level packages.</a:t>
            </a:r>
          </a:p>
          <a:p>
            <a:pPr algn="l">
              <a:lnSpc>
                <a:spcPts val="6514"/>
              </a:lnSpc>
            </a:pPr>
            <a:r>
              <a:rPr lang="en-US" sz="39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If you need to upgrade your current package you can contact us at DNACare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91862" y="9164258"/>
            <a:ext cx="16303526" cy="636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85"/>
              </a:lnSpc>
            </a:pPr>
            <a:r>
              <a:rPr lang="en-US" sz="3000">
                <a:solidFill>
                  <a:srgbClr val="EFAC35"/>
                </a:solidFill>
                <a:latin typeface="Calibri (MS)"/>
                <a:ea typeface="Calibri (MS)"/>
                <a:cs typeface="Calibri (MS)"/>
                <a:sym typeface="Calibri (MS)"/>
              </a:rPr>
              <a:t>DNACare@dnabehavior.com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39966">
                <a:alpha val="100000"/>
              </a:srgbClr>
            </a:gs>
            <a:gs pos="100000">
              <a:srgbClr val="003366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1208" y="3243836"/>
            <a:ext cx="4251771" cy="6014464"/>
          </a:xfrm>
          <a:custGeom>
            <a:avLst/>
            <a:gdLst/>
            <a:ahLst/>
            <a:cxnLst/>
            <a:rect r="r" b="b" t="t" l="l"/>
            <a:pathLst>
              <a:path h="6014464" w="4251771">
                <a:moveTo>
                  <a:pt x="0" y="0"/>
                </a:moveTo>
                <a:lnTo>
                  <a:pt x="4251771" y="0"/>
                </a:lnTo>
                <a:lnTo>
                  <a:pt x="4251771" y="6014464"/>
                </a:lnTo>
                <a:lnTo>
                  <a:pt x="0" y="60144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42925"/>
            <a:ext cx="6524427" cy="1698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28"/>
              </a:lnSpc>
              <a:spcBef>
                <a:spcPct val="0"/>
              </a:spcBef>
            </a:pPr>
            <a:r>
              <a:rPr lang="en-US" b="true" sz="8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Gene</a:t>
            </a:r>
            <a:r>
              <a:rPr lang="en-US" b="true" sz="8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Facilitate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804422" y="3895674"/>
            <a:ext cx="10879083" cy="231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22097" indent="-211048" lvl="1">
              <a:lnSpc>
                <a:spcPts val="4558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AI facilit</a:t>
            </a:r>
            <a:r>
              <a:rPr lang="en-US" sz="27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ator tool built for everyone</a:t>
            </a:r>
          </a:p>
          <a:p>
            <a:pPr algn="l" marL="422097" indent="-211048" lvl="1">
              <a:lnSpc>
                <a:spcPts val="4558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Lets you ask questions and clarify reports/scores in real time</a:t>
            </a:r>
          </a:p>
          <a:p>
            <a:pPr algn="l" marL="422097" indent="-211048" lvl="1">
              <a:lnSpc>
                <a:spcPts val="4558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Integrated across all reports for instant support</a:t>
            </a:r>
          </a:p>
          <a:p>
            <a:pPr algn="l" marL="422097" indent="-211048" lvl="1">
              <a:lnSpc>
                <a:spcPts val="45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Recently upgraded with stronger knowledge and better performance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237659" y="6947727"/>
            <a:ext cx="10021641" cy="507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8"/>
              </a:lnSpc>
              <a:spcBef>
                <a:spcPct val="0"/>
              </a:spcBef>
            </a:pPr>
            <a:r>
              <a:rPr lang="en-US" sz="2400">
                <a:solidFill>
                  <a:srgbClr val="EFAC35"/>
                </a:solidFill>
                <a:latin typeface="Calibri (MS)"/>
                <a:ea typeface="Calibri (MS)"/>
                <a:cs typeface="Calibri (MS)"/>
                <a:sym typeface="Calibri (MS)"/>
              </a:rPr>
              <a:t>We’d love y</a:t>
            </a:r>
            <a:r>
              <a:rPr lang="en-US" sz="2400">
                <a:solidFill>
                  <a:srgbClr val="EFAC35"/>
                </a:solidFill>
                <a:latin typeface="Calibri (MS)"/>
                <a:ea typeface="Calibri (MS)"/>
                <a:cs typeface="Calibri (MS)"/>
                <a:sym typeface="Calibri (MS)"/>
              </a:rPr>
              <a:t>our feedback: send to dnacare@dnabehavior.com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39966">
                <a:alpha val="100000"/>
              </a:srgbClr>
            </a:gs>
            <a:gs pos="100000">
              <a:srgbClr val="003366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85759" y="-1539284"/>
            <a:ext cx="11059978" cy="14766287"/>
          </a:xfrm>
          <a:custGeom>
            <a:avLst/>
            <a:gdLst/>
            <a:ahLst/>
            <a:cxnLst/>
            <a:rect r="r" b="b" t="t" l="l"/>
            <a:pathLst>
              <a:path h="14766287" w="11059978">
                <a:moveTo>
                  <a:pt x="0" y="0"/>
                </a:moveTo>
                <a:lnTo>
                  <a:pt x="11059978" y="0"/>
                </a:lnTo>
                <a:lnTo>
                  <a:pt x="11059978" y="14766287"/>
                </a:lnTo>
                <a:lnTo>
                  <a:pt x="0" y="147662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78104" y="6712100"/>
            <a:ext cx="4020536" cy="5302865"/>
          </a:xfrm>
          <a:custGeom>
            <a:avLst/>
            <a:gdLst/>
            <a:ahLst/>
            <a:cxnLst/>
            <a:rect r="r" b="b" t="t" l="l"/>
            <a:pathLst>
              <a:path h="5302865" w="4020536">
                <a:moveTo>
                  <a:pt x="0" y="0"/>
                </a:moveTo>
                <a:lnTo>
                  <a:pt x="4020536" y="0"/>
                </a:lnTo>
                <a:lnTo>
                  <a:pt x="4020536" y="5302865"/>
                </a:lnTo>
                <a:lnTo>
                  <a:pt x="0" y="53028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825234">
            <a:off x="13980852" y="60425"/>
            <a:ext cx="7315200" cy="2601640"/>
          </a:xfrm>
          <a:custGeom>
            <a:avLst/>
            <a:gdLst/>
            <a:ahLst/>
            <a:cxnLst/>
            <a:rect r="r" b="b" t="t" l="l"/>
            <a:pathLst>
              <a:path h="2601640" w="7315200">
                <a:moveTo>
                  <a:pt x="0" y="0"/>
                </a:moveTo>
                <a:lnTo>
                  <a:pt x="7315200" y="0"/>
                </a:lnTo>
                <a:lnTo>
                  <a:pt x="7315200" y="2601641"/>
                </a:lnTo>
                <a:lnTo>
                  <a:pt x="0" y="26016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992238" y="3047396"/>
            <a:ext cx="8151762" cy="1134070"/>
            <a:chOff x="0" y="0"/>
            <a:chExt cx="10869017" cy="1512093"/>
          </a:xfrm>
        </p:grpSpPr>
        <p:sp>
          <p:nvSpPr>
            <p:cNvPr name="Freeform 6" id="6" descr="preencoded.png"/>
            <p:cNvSpPr/>
            <p:nvPr/>
          </p:nvSpPr>
          <p:spPr>
            <a:xfrm flipH="false" flipV="false" rot="0">
              <a:off x="0" y="0"/>
              <a:ext cx="10869041" cy="1512062"/>
            </a:xfrm>
            <a:custGeom>
              <a:avLst/>
              <a:gdLst/>
              <a:ahLst/>
              <a:cxnLst/>
              <a:rect r="r" b="b" t="t" l="l"/>
              <a:pathLst>
                <a:path h="1512062" w="10869041">
                  <a:moveTo>
                    <a:pt x="0" y="0"/>
                  </a:moveTo>
                  <a:lnTo>
                    <a:pt x="10869041" y="0"/>
                  </a:lnTo>
                  <a:lnTo>
                    <a:pt x="10869041" y="1512062"/>
                  </a:lnTo>
                  <a:lnTo>
                    <a:pt x="0" y="1512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6" t="0" r="-36" b="-2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9144000" y="3047396"/>
            <a:ext cx="8151762" cy="1134070"/>
            <a:chOff x="0" y="0"/>
            <a:chExt cx="10869017" cy="1512093"/>
          </a:xfrm>
        </p:grpSpPr>
        <p:sp>
          <p:nvSpPr>
            <p:cNvPr name="Freeform 8" id="8" descr="preencoded.png"/>
            <p:cNvSpPr/>
            <p:nvPr/>
          </p:nvSpPr>
          <p:spPr>
            <a:xfrm flipH="false" flipV="false" rot="0">
              <a:off x="0" y="0"/>
              <a:ext cx="10869041" cy="1512062"/>
            </a:xfrm>
            <a:custGeom>
              <a:avLst/>
              <a:gdLst/>
              <a:ahLst/>
              <a:cxnLst/>
              <a:rect r="r" b="b" t="t" l="l"/>
              <a:pathLst>
                <a:path h="1512062" w="10869041">
                  <a:moveTo>
                    <a:pt x="0" y="0"/>
                  </a:moveTo>
                  <a:lnTo>
                    <a:pt x="10869041" y="0"/>
                  </a:lnTo>
                  <a:lnTo>
                    <a:pt x="10869041" y="1512062"/>
                  </a:lnTo>
                  <a:lnTo>
                    <a:pt x="0" y="1512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36" t="0" r="-36" b="-2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9074219" y="9655233"/>
            <a:ext cx="7315200" cy="1263535"/>
          </a:xfrm>
          <a:custGeom>
            <a:avLst/>
            <a:gdLst/>
            <a:ahLst/>
            <a:cxnLst/>
            <a:rect r="r" b="b" t="t" l="l"/>
            <a:pathLst>
              <a:path h="1263535" w="7315200">
                <a:moveTo>
                  <a:pt x="0" y="0"/>
                </a:moveTo>
                <a:lnTo>
                  <a:pt x="7315200" y="0"/>
                </a:lnTo>
                <a:lnTo>
                  <a:pt x="7315200" y="1263534"/>
                </a:lnTo>
                <a:lnTo>
                  <a:pt x="0" y="12635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838200"/>
            <a:ext cx="7088237" cy="1409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77"/>
              </a:lnSpc>
            </a:pPr>
            <a:r>
              <a:rPr lang="en-US" b="true" sz="8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What's Next?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646465" y="4412985"/>
            <a:ext cx="4843307" cy="892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50"/>
              </a:lnSpc>
            </a:pPr>
            <a:r>
              <a:rPr lang="en-US" b="true" sz="5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Available Now!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11783" y="5533760"/>
            <a:ext cx="5577990" cy="2162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3418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Digital Scan for everyone</a:t>
            </a:r>
          </a:p>
          <a:p>
            <a:pPr algn="l" marL="453390" indent="-226695" lvl="1">
              <a:lnSpc>
                <a:spcPts val="3418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Full profile-level insights in seconds</a:t>
            </a:r>
          </a:p>
          <a:p>
            <a:pPr algn="l" marL="453390" indent="-226695" lvl="1">
              <a:lnSpc>
                <a:spcPts val="3418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Gene Facilitate for instant Q&amp;A</a:t>
            </a:r>
          </a:p>
          <a:p>
            <a:pPr algn="l" marL="453390" indent="-226695" lvl="1">
              <a:lnSpc>
                <a:spcPts val="3418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Visual dashboards and shareable reports</a:t>
            </a:r>
          </a:p>
          <a:p>
            <a:pPr algn="l">
              <a:lnSpc>
                <a:spcPts val="341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798228" y="4412985"/>
            <a:ext cx="4843307" cy="892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50"/>
              </a:lnSpc>
            </a:pPr>
            <a:r>
              <a:rPr lang="en-US" b="true" sz="5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Roadmap Ahead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936785" y="5533760"/>
            <a:ext cx="8115300" cy="2162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16573" indent="-158286" lvl="1">
              <a:lnSpc>
                <a:spcPts val="3418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Ongoing improvements to Digital Scan</a:t>
            </a:r>
          </a:p>
          <a:p>
            <a:pPr algn="l" marL="316573" indent="-158286" lvl="1">
              <a:lnSpc>
                <a:spcPts val="3418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New features to make client initiatives easier and more effective</a:t>
            </a:r>
          </a:p>
          <a:p>
            <a:pPr algn="l" marL="316573" indent="-158286" lvl="1">
              <a:lnSpc>
                <a:spcPts val="3418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Upcoming in-app experiences:</a:t>
            </a:r>
          </a:p>
          <a:p>
            <a:pPr algn="l" marL="453390" indent="-226695" lvl="1">
              <a:lnSpc>
                <a:spcPts val="3418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Guided walkthroughs to help clients onboard faster</a:t>
            </a:r>
          </a:p>
          <a:p>
            <a:pPr algn="l" marL="453390" indent="-226695" lvl="1">
              <a:lnSpc>
                <a:spcPts val="3419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Smart banners to notify clients of new features and updates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9144000" y="-702164"/>
            <a:ext cx="7315200" cy="1263535"/>
          </a:xfrm>
          <a:custGeom>
            <a:avLst/>
            <a:gdLst/>
            <a:ahLst/>
            <a:cxnLst/>
            <a:rect r="r" b="b" t="t" l="l"/>
            <a:pathLst>
              <a:path h="1263535" w="7315200">
                <a:moveTo>
                  <a:pt x="0" y="0"/>
                </a:moveTo>
                <a:lnTo>
                  <a:pt x="7315200" y="0"/>
                </a:lnTo>
                <a:lnTo>
                  <a:pt x="7315200" y="1263535"/>
                </a:lnTo>
                <a:lnTo>
                  <a:pt x="0" y="12635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39966">
                <a:alpha val="100000"/>
              </a:srgbClr>
            </a:gs>
            <a:gs pos="100000">
              <a:srgbClr val="003366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-2356306"/>
            <a:ext cx="14205760" cy="16448775"/>
          </a:xfrm>
          <a:custGeom>
            <a:avLst/>
            <a:gdLst/>
            <a:ahLst/>
            <a:cxnLst/>
            <a:rect r="r" b="b" t="t" l="l"/>
            <a:pathLst>
              <a:path h="16448775" w="14205760">
                <a:moveTo>
                  <a:pt x="0" y="0"/>
                </a:moveTo>
                <a:lnTo>
                  <a:pt x="14205760" y="0"/>
                </a:lnTo>
                <a:lnTo>
                  <a:pt x="14205760" y="16448775"/>
                </a:lnTo>
                <a:lnTo>
                  <a:pt x="0" y="16448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279014" y="0"/>
            <a:ext cx="14257817" cy="12721414"/>
          </a:xfrm>
          <a:custGeom>
            <a:avLst/>
            <a:gdLst/>
            <a:ahLst/>
            <a:cxnLst/>
            <a:rect r="r" b="b" t="t" l="l"/>
            <a:pathLst>
              <a:path h="12721414" w="14257817">
                <a:moveTo>
                  <a:pt x="0" y="0"/>
                </a:moveTo>
                <a:lnTo>
                  <a:pt x="14257817" y="0"/>
                </a:lnTo>
                <a:lnTo>
                  <a:pt x="14257817" y="12721414"/>
                </a:lnTo>
                <a:lnTo>
                  <a:pt x="0" y="12721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4987667" y="8822438"/>
            <a:ext cx="7315200" cy="3710801"/>
          </a:xfrm>
          <a:custGeom>
            <a:avLst/>
            <a:gdLst/>
            <a:ahLst/>
            <a:cxnLst/>
            <a:rect r="r" b="b" t="t" l="l"/>
            <a:pathLst>
              <a:path h="3710801" w="7315200">
                <a:moveTo>
                  <a:pt x="7315200" y="0"/>
                </a:moveTo>
                <a:lnTo>
                  <a:pt x="0" y="0"/>
                </a:lnTo>
                <a:lnTo>
                  <a:pt x="0" y="3710801"/>
                </a:lnTo>
                <a:lnTo>
                  <a:pt x="7315200" y="3710801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alphaModFix amt="3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308482" y="-2356306"/>
            <a:ext cx="4941354" cy="4114800"/>
          </a:xfrm>
          <a:custGeom>
            <a:avLst/>
            <a:gdLst/>
            <a:ahLst/>
            <a:cxnLst/>
            <a:rect r="r" b="b" t="t" l="l"/>
            <a:pathLst>
              <a:path h="4114800" w="4941354">
                <a:moveTo>
                  <a:pt x="0" y="0"/>
                </a:moveTo>
                <a:lnTo>
                  <a:pt x="4941354" y="0"/>
                </a:lnTo>
                <a:lnTo>
                  <a:pt x="49413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880882" y="9258300"/>
            <a:ext cx="4941354" cy="4114800"/>
          </a:xfrm>
          <a:custGeom>
            <a:avLst/>
            <a:gdLst/>
            <a:ahLst/>
            <a:cxnLst/>
            <a:rect r="r" b="b" t="t" l="l"/>
            <a:pathLst>
              <a:path h="4114800" w="4941354">
                <a:moveTo>
                  <a:pt x="0" y="0"/>
                </a:moveTo>
                <a:lnTo>
                  <a:pt x="4941354" y="0"/>
                </a:lnTo>
                <a:lnTo>
                  <a:pt x="49413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14066" y="3436257"/>
            <a:ext cx="12930187" cy="3241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750"/>
              </a:lnSpc>
            </a:pPr>
            <a:r>
              <a:rPr lang="en-US" b="true" sz="18241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Q&amp;A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39966">
                <a:alpha val="100000"/>
              </a:srgbClr>
            </a:gs>
            <a:gs pos="100000">
              <a:srgbClr val="003366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830573">
            <a:off x="-5713068" y="-2047187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9312183" y="0"/>
            <a:ext cx="9114524" cy="9114524"/>
            <a:chOff x="0" y="0"/>
            <a:chExt cx="3810000" cy="3810000"/>
          </a:xfrm>
        </p:grpSpPr>
        <p:sp>
          <p:nvSpPr>
            <p:cNvPr name="Freeform 4" id="4" descr="preencoded.png"/>
            <p:cNvSpPr/>
            <p:nvPr/>
          </p:nvSpPr>
          <p:spPr>
            <a:xfrm flipH="false" flipV="false" rot="0">
              <a:off x="0" y="0"/>
              <a:ext cx="3810000" cy="3810000"/>
            </a:xfrm>
            <a:custGeom>
              <a:avLst/>
              <a:gdLst/>
              <a:ahLst/>
              <a:cxnLst/>
              <a:rect r="r" b="b" t="t" l="l"/>
              <a:pathLst>
                <a:path h="3810000" w="3810000">
                  <a:moveTo>
                    <a:pt x="0" y="0"/>
                  </a:moveTo>
                  <a:lnTo>
                    <a:pt x="3810000" y="0"/>
                  </a:lnTo>
                  <a:lnTo>
                    <a:pt x="3810000" y="3810000"/>
                  </a:lnTo>
                  <a:lnTo>
                    <a:pt x="0" y="381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8999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-10800000">
            <a:off x="14726026" y="7200900"/>
            <a:ext cx="4027944" cy="4114800"/>
          </a:xfrm>
          <a:custGeom>
            <a:avLst/>
            <a:gdLst/>
            <a:ahLst/>
            <a:cxnLst/>
            <a:rect r="r" b="b" t="t" l="l"/>
            <a:pathLst>
              <a:path h="4114800" w="4027944">
                <a:moveTo>
                  <a:pt x="0" y="0"/>
                </a:moveTo>
                <a:lnTo>
                  <a:pt x="4027944" y="0"/>
                </a:lnTo>
                <a:lnTo>
                  <a:pt x="40279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838200"/>
            <a:ext cx="11730494" cy="1409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77"/>
              </a:lnSpc>
            </a:pPr>
            <a:r>
              <a:rPr lang="en-US" sz="8000" b="true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Key Updates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356677"/>
            <a:ext cx="12540005" cy="3316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2996" indent="-301498" lvl="1">
              <a:lnSpc>
                <a:spcPts val="6511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B</a:t>
            </a:r>
            <a:r>
              <a:rPr lang="en-US" sz="39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etter insights, delivered faster</a:t>
            </a:r>
          </a:p>
          <a:p>
            <a:pPr algn="l" marL="602996" indent="-301498" lvl="1">
              <a:lnSpc>
                <a:spcPts val="6511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Sharper outputs for more meaningful conversations</a:t>
            </a:r>
          </a:p>
          <a:p>
            <a:pPr algn="l" marL="602996" indent="-301498" lvl="1">
              <a:lnSpc>
                <a:spcPts val="6511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Continuous improvements from our Research Team</a:t>
            </a:r>
          </a:p>
          <a:p>
            <a:pPr algn="l" marL="602996" indent="-301498" lvl="1">
              <a:lnSpc>
                <a:spcPts val="6514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Built to keep raising the bar for clients and employees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39966">
                <a:alpha val="100000"/>
              </a:srgbClr>
            </a:gs>
            <a:gs pos="100000">
              <a:srgbClr val="003366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827195" y="-1126254"/>
            <a:ext cx="14805790" cy="16792957"/>
          </a:xfrm>
          <a:custGeom>
            <a:avLst/>
            <a:gdLst/>
            <a:ahLst/>
            <a:cxnLst/>
            <a:rect r="r" b="b" t="t" l="l"/>
            <a:pathLst>
              <a:path h="16792957" w="14805790">
                <a:moveTo>
                  <a:pt x="0" y="0"/>
                </a:moveTo>
                <a:lnTo>
                  <a:pt x="14805791" y="0"/>
                </a:lnTo>
                <a:lnTo>
                  <a:pt x="14805791" y="16792957"/>
                </a:lnTo>
                <a:lnTo>
                  <a:pt x="0" y="167929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501360" y="1569028"/>
            <a:ext cx="8757940" cy="6392355"/>
          </a:xfrm>
          <a:custGeom>
            <a:avLst/>
            <a:gdLst/>
            <a:ahLst/>
            <a:cxnLst/>
            <a:rect r="r" b="b" t="t" l="l"/>
            <a:pathLst>
              <a:path h="6392355" w="8757940">
                <a:moveTo>
                  <a:pt x="0" y="0"/>
                </a:moveTo>
                <a:lnTo>
                  <a:pt x="8757940" y="0"/>
                </a:lnTo>
                <a:lnTo>
                  <a:pt x="8757940" y="6392355"/>
                </a:lnTo>
                <a:lnTo>
                  <a:pt x="0" y="63923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022882" y="7270225"/>
            <a:ext cx="5578935" cy="5378159"/>
          </a:xfrm>
          <a:custGeom>
            <a:avLst/>
            <a:gdLst/>
            <a:ahLst/>
            <a:cxnLst/>
            <a:rect r="r" b="b" t="t" l="l"/>
            <a:pathLst>
              <a:path h="5378159" w="5578935">
                <a:moveTo>
                  <a:pt x="0" y="0"/>
                </a:moveTo>
                <a:lnTo>
                  <a:pt x="5578935" y="0"/>
                </a:lnTo>
                <a:lnTo>
                  <a:pt x="5578935" y="5378159"/>
                </a:lnTo>
                <a:lnTo>
                  <a:pt x="0" y="53781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780744" y="-4943509"/>
            <a:ext cx="8689796" cy="8229600"/>
          </a:xfrm>
          <a:custGeom>
            <a:avLst/>
            <a:gdLst/>
            <a:ahLst/>
            <a:cxnLst/>
            <a:rect r="r" b="b" t="t" l="l"/>
            <a:pathLst>
              <a:path h="8229600" w="8689796">
                <a:moveTo>
                  <a:pt x="0" y="0"/>
                </a:moveTo>
                <a:lnTo>
                  <a:pt x="8689796" y="0"/>
                </a:lnTo>
                <a:lnTo>
                  <a:pt x="86897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999"/>
            </a:blip>
            <a:stretch>
              <a:fillRect l="0" t="-2795" r="0" b="-279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710148"/>
            <a:ext cx="8605883" cy="2676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77"/>
              </a:lnSpc>
            </a:pPr>
            <a:r>
              <a:rPr lang="en-US" b="true" sz="8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Introduction to Kenyatta Turner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501360" y="7828033"/>
            <a:ext cx="8757940" cy="889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67"/>
              </a:lnSpc>
            </a:pPr>
            <a:r>
              <a:rPr lang="en-US" b="true" sz="50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CEO, Freedom Empire Consulting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39966">
                <a:alpha val="100000"/>
              </a:srgbClr>
            </a:gs>
            <a:gs pos="100000">
              <a:srgbClr val="003366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402895" y="-1188319"/>
            <a:ext cx="14805790" cy="16792957"/>
          </a:xfrm>
          <a:custGeom>
            <a:avLst/>
            <a:gdLst/>
            <a:ahLst/>
            <a:cxnLst/>
            <a:rect r="r" b="b" t="t" l="l"/>
            <a:pathLst>
              <a:path h="16792957" w="14805790">
                <a:moveTo>
                  <a:pt x="0" y="0"/>
                </a:moveTo>
                <a:lnTo>
                  <a:pt x="14805790" y="0"/>
                </a:lnTo>
                <a:lnTo>
                  <a:pt x="14805790" y="16792957"/>
                </a:lnTo>
                <a:lnTo>
                  <a:pt x="0" y="167929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8043" y="-8867227"/>
            <a:ext cx="18949797" cy="11335424"/>
          </a:xfrm>
          <a:custGeom>
            <a:avLst/>
            <a:gdLst/>
            <a:ahLst/>
            <a:cxnLst/>
            <a:rect r="r" b="b" t="t" l="l"/>
            <a:pathLst>
              <a:path h="11335424" w="18949797">
                <a:moveTo>
                  <a:pt x="0" y="0"/>
                </a:moveTo>
                <a:lnTo>
                  <a:pt x="18949797" y="0"/>
                </a:lnTo>
                <a:lnTo>
                  <a:pt x="18949797" y="11335424"/>
                </a:lnTo>
                <a:lnTo>
                  <a:pt x="0" y="11335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215002">
            <a:off x="13165322" y="5575447"/>
            <a:ext cx="6858962" cy="7941956"/>
          </a:xfrm>
          <a:custGeom>
            <a:avLst/>
            <a:gdLst/>
            <a:ahLst/>
            <a:cxnLst/>
            <a:rect r="r" b="b" t="t" l="l"/>
            <a:pathLst>
              <a:path h="7941956" w="6858962">
                <a:moveTo>
                  <a:pt x="0" y="0"/>
                </a:moveTo>
                <a:lnTo>
                  <a:pt x="6858962" y="0"/>
                </a:lnTo>
                <a:lnTo>
                  <a:pt x="6858962" y="7941955"/>
                </a:lnTo>
                <a:lnTo>
                  <a:pt x="0" y="7941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838200"/>
            <a:ext cx="7088237" cy="1409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77"/>
              </a:lnSpc>
            </a:pPr>
            <a:r>
              <a:rPr lang="en-US" b="true" sz="8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Case Study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42890" y="2153872"/>
            <a:ext cx="15616410" cy="3128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42"/>
              </a:lnSpc>
            </a:pPr>
            <a:r>
              <a:rPr lang="en-US" sz="50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"Digital Scan has revolutionized how I prep. I get to the core of my clients' needs faster, building trust and delivering measurable results almost immediately."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2468197"/>
            <a:ext cx="69842" cy="1360885"/>
            <a:chOff x="0" y="0"/>
            <a:chExt cx="93123" cy="1814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3123" cy="1814576"/>
            </a:xfrm>
            <a:custGeom>
              <a:avLst/>
              <a:gdLst/>
              <a:ahLst/>
              <a:cxnLst/>
              <a:rect r="r" b="b" t="t" l="l"/>
              <a:pathLst>
                <a:path h="1814576" w="93123">
                  <a:moveTo>
                    <a:pt x="0" y="0"/>
                  </a:moveTo>
                  <a:lnTo>
                    <a:pt x="93123" y="0"/>
                  </a:lnTo>
                  <a:lnTo>
                    <a:pt x="93123" y="1814576"/>
                  </a:lnTo>
                  <a:lnTo>
                    <a:pt x="0" y="1814576"/>
                  </a:lnTo>
                  <a:close/>
                </a:path>
              </a:pathLst>
            </a:custGeom>
            <a:solidFill>
              <a:srgbClr val="EFAC35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028700" y="5244054"/>
            <a:ext cx="15978705" cy="858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250" indent="-301625" lvl="1">
              <a:lnSpc>
                <a:spcPts val="6514"/>
              </a:lnSpc>
              <a:buFont typeface="Arial"/>
              <a:buChar char="•"/>
            </a:pPr>
            <a:r>
              <a:rPr lang="en-US" sz="3999">
                <a:solidFill>
                  <a:srgbClr val="EFAC35"/>
                </a:solidFill>
                <a:latin typeface="Calibri (MS)"/>
                <a:ea typeface="Calibri (MS)"/>
                <a:cs typeface="Calibri (MS)"/>
                <a:sym typeface="Calibri (MS)"/>
              </a:rPr>
              <a:t>Runs scans pre-coaching sessions for </a:t>
            </a:r>
            <a:r>
              <a:rPr lang="en-US" b="true" sz="3999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Behavioral SWOT Matrix Analysis</a:t>
            </a:r>
            <a:r>
              <a:rPr lang="en-US" sz="3999">
                <a:solidFill>
                  <a:srgbClr val="EFAC35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5796801"/>
            <a:ext cx="10813774" cy="858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250" indent="-301625" lvl="1">
              <a:lnSpc>
                <a:spcPts val="6514"/>
              </a:lnSpc>
              <a:buFont typeface="Arial"/>
              <a:buChar char="•"/>
            </a:pPr>
            <a:r>
              <a:rPr lang="en-US" sz="3999">
                <a:solidFill>
                  <a:srgbClr val="EFAC35"/>
                </a:solidFill>
                <a:latin typeface="Calibri (MS)"/>
                <a:ea typeface="Calibri (MS)"/>
                <a:cs typeface="Calibri (MS)"/>
                <a:sym typeface="Calibri (MS)"/>
              </a:rPr>
              <a:t>Personalizes conversations with instant insights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349549"/>
            <a:ext cx="10813774" cy="858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250" indent="-301625" lvl="1">
              <a:lnSpc>
                <a:spcPts val="6514"/>
              </a:lnSpc>
              <a:buFont typeface="Arial"/>
              <a:buChar char="•"/>
            </a:pPr>
            <a:r>
              <a:rPr lang="en-US" sz="3999">
                <a:solidFill>
                  <a:srgbClr val="EFAC35"/>
                </a:solidFill>
                <a:latin typeface="Calibri (MS)"/>
                <a:ea typeface="Calibri (MS)"/>
                <a:cs typeface="Calibri (MS)"/>
                <a:sym typeface="Calibri (MS)"/>
              </a:rPr>
              <a:t>Faster prep without sacrificing depth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98542" y="7532009"/>
            <a:ext cx="16195679" cy="1255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85"/>
              </a:lnSpc>
            </a:pPr>
            <a:r>
              <a:rPr lang="en-US" sz="3000" b="true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Impact</a:t>
            </a:r>
            <a:r>
              <a:rPr lang="en-US" sz="30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: Clients feel understood quicker, building stronger trust. Sessions go deeper, faster, with measurable results.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39966">
                <a:alpha val="100000"/>
              </a:srgbClr>
            </a:gs>
            <a:gs pos="100000">
              <a:srgbClr val="003366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93548"/>
            <a:ext cx="18288000" cy="10720248"/>
            <a:chOff x="0" y="0"/>
            <a:chExt cx="24384000" cy="1429366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4293664"/>
            </a:xfrm>
            <a:custGeom>
              <a:avLst/>
              <a:gdLst/>
              <a:ahLst/>
              <a:cxnLst/>
              <a:rect r="r" b="b" t="t" l="l"/>
              <a:pathLst>
                <a:path h="1429366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4293664"/>
                  </a:lnTo>
                  <a:lnTo>
                    <a:pt x="0" y="14293664"/>
                  </a:lnTo>
                  <a:close/>
                </a:path>
              </a:pathLst>
            </a:custGeom>
            <a:gradFill rotWithShape="true">
              <a:gsLst>
                <a:gs pos="0">
                  <a:srgbClr val="339966">
                    <a:alpha val="95000"/>
                  </a:srgbClr>
                </a:gs>
                <a:gs pos="100000">
                  <a:srgbClr val="003366">
                    <a:alpha val="95000"/>
                  </a:srgbClr>
                </a:gs>
              </a:gsLst>
              <a:lin ang="2700000"/>
            </a:gra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1144273" y="-293548"/>
            <a:ext cx="23130946" cy="13978414"/>
          </a:xfrm>
          <a:custGeom>
            <a:avLst/>
            <a:gdLst/>
            <a:ahLst/>
            <a:cxnLst/>
            <a:rect r="r" b="b" t="t" l="l"/>
            <a:pathLst>
              <a:path h="13978414" w="23130946">
                <a:moveTo>
                  <a:pt x="0" y="0"/>
                </a:moveTo>
                <a:lnTo>
                  <a:pt x="23130946" y="0"/>
                </a:lnTo>
                <a:lnTo>
                  <a:pt x="23130946" y="13978413"/>
                </a:lnTo>
                <a:lnTo>
                  <a:pt x="0" y="139784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60183" y="4030953"/>
            <a:ext cx="5530313" cy="2942848"/>
            <a:chOff x="0" y="0"/>
            <a:chExt cx="7006630" cy="37284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6350" y="6350"/>
              <a:ext cx="6993890" cy="3715766"/>
            </a:xfrm>
            <a:custGeom>
              <a:avLst/>
              <a:gdLst/>
              <a:ahLst/>
              <a:cxnLst/>
              <a:rect r="r" b="b" t="t" l="l"/>
              <a:pathLst>
                <a:path h="3715766" w="6993890">
                  <a:moveTo>
                    <a:pt x="0" y="158750"/>
                  </a:moveTo>
                  <a:cubicBezTo>
                    <a:pt x="0" y="71120"/>
                    <a:pt x="71247" y="0"/>
                    <a:pt x="159004" y="0"/>
                  </a:cubicBezTo>
                  <a:lnTo>
                    <a:pt x="6834886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3557016"/>
                  </a:lnTo>
                  <a:cubicBezTo>
                    <a:pt x="6993890" y="3644646"/>
                    <a:pt x="6922643" y="3715766"/>
                    <a:pt x="6834886" y="3715766"/>
                  </a:cubicBezTo>
                  <a:lnTo>
                    <a:pt x="159004" y="3715766"/>
                  </a:lnTo>
                  <a:cubicBezTo>
                    <a:pt x="71120" y="3715766"/>
                    <a:pt x="0" y="3644646"/>
                    <a:pt x="0" y="3557016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006590" cy="3728466"/>
            </a:xfrm>
            <a:custGeom>
              <a:avLst/>
              <a:gdLst/>
              <a:ahLst/>
              <a:cxnLst/>
              <a:rect r="r" b="b" t="t" l="l"/>
              <a:pathLst>
                <a:path h="3728466" w="7006590">
                  <a:moveTo>
                    <a:pt x="0" y="165100"/>
                  </a:moveTo>
                  <a:cubicBezTo>
                    <a:pt x="0" y="73914"/>
                    <a:pt x="74041" y="0"/>
                    <a:pt x="165354" y="0"/>
                  </a:cubicBezTo>
                  <a:lnTo>
                    <a:pt x="6841236" y="0"/>
                  </a:lnTo>
                  <a:lnTo>
                    <a:pt x="6841236" y="6350"/>
                  </a:lnTo>
                  <a:lnTo>
                    <a:pt x="6841236" y="0"/>
                  </a:lnTo>
                  <a:cubicBezTo>
                    <a:pt x="6932549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3563366"/>
                  </a:lnTo>
                  <a:lnTo>
                    <a:pt x="7000240" y="3563366"/>
                  </a:lnTo>
                  <a:lnTo>
                    <a:pt x="7006590" y="3563366"/>
                  </a:lnTo>
                  <a:cubicBezTo>
                    <a:pt x="7006590" y="3654552"/>
                    <a:pt x="6932549" y="3728466"/>
                    <a:pt x="6841236" y="3728466"/>
                  </a:cubicBezTo>
                  <a:lnTo>
                    <a:pt x="6841236" y="3722116"/>
                  </a:lnTo>
                  <a:lnTo>
                    <a:pt x="6841236" y="3728466"/>
                  </a:lnTo>
                  <a:lnTo>
                    <a:pt x="165354" y="3728466"/>
                  </a:lnTo>
                  <a:lnTo>
                    <a:pt x="165354" y="3722116"/>
                  </a:lnTo>
                  <a:lnTo>
                    <a:pt x="165354" y="3728466"/>
                  </a:lnTo>
                  <a:cubicBezTo>
                    <a:pt x="74041" y="3728466"/>
                    <a:pt x="0" y="3654552"/>
                    <a:pt x="0" y="3563366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563366"/>
                  </a:lnTo>
                  <a:lnTo>
                    <a:pt x="6350" y="3563366"/>
                  </a:lnTo>
                  <a:lnTo>
                    <a:pt x="12700" y="3563366"/>
                  </a:lnTo>
                  <a:cubicBezTo>
                    <a:pt x="12700" y="3647567"/>
                    <a:pt x="81026" y="3715766"/>
                    <a:pt x="165354" y="3715766"/>
                  </a:cubicBezTo>
                  <a:lnTo>
                    <a:pt x="6841236" y="3715766"/>
                  </a:lnTo>
                  <a:cubicBezTo>
                    <a:pt x="6925564" y="3715766"/>
                    <a:pt x="6993890" y="3647567"/>
                    <a:pt x="6993890" y="3563366"/>
                  </a:cubicBezTo>
                  <a:lnTo>
                    <a:pt x="6993890" y="165100"/>
                  </a:lnTo>
                  <a:cubicBezTo>
                    <a:pt x="6993890" y="80899"/>
                    <a:pt x="6925564" y="12700"/>
                    <a:pt x="6841236" y="12700"/>
                  </a:cubicBezTo>
                  <a:lnTo>
                    <a:pt x="165354" y="12700"/>
                  </a:lnTo>
                  <a:lnTo>
                    <a:pt x="165354" y="6350"/>
                  </a:lnTo>
                  <a:lnTo>
                    <a:pt x="165354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77780" y="4248382"/>
            <a:ext cx="895118" cy="895118"/>
            <a:chOff x="0" y="0"/>
            <a:chExt cx="1193491" cy="119349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193491" cy="1193491"/>
              <a:chOff x="0" y="0"/>
              <a:chExt cx="1134070" cy="113407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34110" cy="1134110"/>
              </a:xfrm>
              <a:custGeom>
                <a:avLst/>
                <a:gdLst/>
                <a:ahLst/>
                <a:cxnLst/>
                <a:rect r="r" b="b" t="t" l="l"/>
                <a:pathLst>
                  <a:path h="1134110" w="1134110">
                    <a:moveTo>
                      <a:pt x="0" y="567055"/>
                    </a:moveTo>
                    <a:cubicBezTo>
                      <a:pt x="0" y="253873"/>
                      <a:pt x="253873" y="0"/>
                      <a:pt x="567055" y="0"/>
                    </a:cubicBezTo>
                    <a:cubicBezTo>
                      <a:pt x="880237" y="0"/>
                      <a:pt x="1134110" y="253873"/>
                      <a:pt x="1134110" y="567055"/>
                    </a:cubicBezTo>
                    <a:cubicBezTo>
                      <a:pt x="1134110" y="880237"/>
                      <a:pt x="880237" y="1134110"/>
                      <a:pt x="567055" y="1134110"/>
                    </a:cubicBezTo>
                    <a:cubicBezTo>
                      <a:pt x="253873" y="1134110"/>
                      <a:pt x="0" y="880237"/>
                      <a:pt x="0" y="567055"/>
                    </a:cubicBezTo>
                    <a:close/>
                  </a:path>
                </a:pathLst>
              </a:custGeom>
              <a:solidFill>
                <a:srgbClr val="1B1B27"/>
              </a:solidFill>
            </p:spPr>
          </p:sp>
        </p:grpSp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328288" y="261045"/>
              <a:ext cx="536915" cy="671195"/>
              <a:chOff x="0" y="0"/>
              <a:chExt cx="510183" cy="637778"/>
            </a:xfrm>
          </p:grpSpPr>
          <p:sp>
            <p:nvSpPr>
              <p:cNvPr name="Freeform 12" id="12" descr="preencoded.png"/>
              <p:cNvSpPr/>
              <p:nvPr/>
            </p:nvSpPr>
            <p:spPr>
              <a:xfrm flipH="false" flipV="false" rot="0">
                <a:off x="0" y="0"/>
                <a:ext cx="510159" cy="637794"/>
              </a:xfrm>
              <a:custGeom>
                <a:avLst/>
                <a:gdLst/>
                <a:ahLst/>
                <a:cxnLst/>
                <a:rect r="r" b="b" t="t" l="l"/>
                <a:pathLst>
                  <a:path h="637794" w="510159">
                    <a:moveTo>
                      <a:pt x="0" y="0"/>
                    </a:moveTo>
                    <a:lnTo>
                      <a:pt x="510159" y="0"/>
                    </a:lnTo>
                    <a:lnTo>
                      <a:pt x="510159" y="637794"/>
                    </a:lnTo>
                    <a:lnTo>
                      <a:pt x="0" y="6377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3" t="0" r="-8" b="2"/>
                </a:stretch>
              </a:blipFill>
            </p:spPr>
          </p:sp>
        </p:grpSp>
      </p:grpSp>
      <p:grpSp>
        <p:nvGrpSpPr>
          <p:cNvPr name="Group 13" id="13"/>
          <p:cNvGrpSpPr/>
          <p:nvPr/>
        </p:nvGrpSpPr>
        <p:grpSpPr>
          <a:xfrm rot="0">
            <a:off x="6378844" y="4030953"/>
            <a:ext cx="5530313" cy="2942848"/>
            <a:chOff x="0" y="0"/>
            <a:chExt cx="7006630" cy="372844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6350" y="6350"/>
              <a:ext cx="6993890" cy="3715766"/>
            </a:xfrm>
            <a:custGeom>
              <a:avLst/>
              <a:gdLst/>
              <a:ahLst/>
              <a:cxnLst/>
              <a:rect r="r" b="b" t="t" l="l"/>
              <a:pathLst>
                <a:path h="3715766" w="6993890">
                  <a:moveTo>
                    <a:pt x="0" y="158750"/>
                  </a:moveTo>
                  <a:cubicBezTo>
                    <a:pt x="0" y="71120"/>
                    <a:pt x="71247" y="0"/>
                    <a:pt x="159004" y="0"/>
                  </a:cubicBezTo>
                  <a:lnTo>
                    <a:pt x="6834886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3557016"/>
                  </a:lnTo>
                  <a:cubicBezTo>
                    <a:pt x="6993890" y="3644646"/>
                    <a:pt x="6922643" y="3715766"/>
                    <a:pt x="6834886" y="3715766"/>
                  </a:cubicBezTo>
                  <a:lnTo>
                    <a:pt x="159004" y="3715766"/>
                  </a:lnTo>
                  <a:cubicBezTo>
                    <a:pt x="71120" y="3715766"/>
                    <a:pt x="0" y="3644646"/>
                    <a:pt x="0" y="3557016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006590" cy="3728466"/>
            </a:xfrm>
            <a:custGeom>
              <a:avLst/>
              <a:gdLst/>
              <a:ahLst/>
              <a:cxnLst/>
              <a:rect r="r" b="b" t="t" l="l"/>
              <a:pathLst>
                <a:path h="3728466" w="7006590">
                  <a:moveTo>
                    <a:pt x="0" y="165100"/>
                  </a:moveTo>
                  <a:cubicBezTo>
                    <a:pt x="0" y="73914"/>
                    <a:pt x="74041" y="0"/>
                    <a:pt x="165354" y="0"/>
                  </a:cubicBezTo>
                  <a:lnTo>
                    <a:pt x="6841236" y="0"/>
                  </a:lnTo>
                  <a:lnTo>
                    <a:pt x="6841236" y="6350"/>
                  </a:lnTo>
                  <a:lnTo>
                    <a:pt x="6841236" y="0"/>
                  </a:lnTo>
                  <a:cubicBezTo>
                    <a:pt x="6932549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3563366"/>
                  </a:lnTo>
                  <a:lnTo>
                    <a:pt x="7000240" y="3563366"/>
                  </a:lnTo>
                  <a:lnTo>
                    <a:pt x="7006590" y="3563366"/>
                  </a:lnTo>
                  <a:cubicBezTo>
                    <a:pt x="7006590" y="3654552"/>
                    <a:pt x="6932549" y="3728466"/>
                    <a:pt x="6841236" y="3728466"/>
                  </a:cubicBezTo>
                  <a:lnTo>
                    <a:pt x="6841236" y="3722116"/>
                  </a:lnTo>
                  <a:lnTo>
                    <a:pt x="6841236" y="3728466"/>
                  </a:lnTo>
                  <a:lnTo>
                    <a:pt x="165354" y="3728466"/>
                  </a:lnTo>
                  <a:lnTo>
                    <a:pt x="165354" y="3722116"/>
                  </a:lnTo>
                  <a:lnTo>
                    <a:pt x="165354" y="3728466"/>
                  </a:lnTo>
                  <a:cubicBezTo>
                    <a:pt x="74041" y="3728466"/>
                    <a:pt x="0" y="3654552"/>
                    <a:pt x="0" y="3563366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563366"/>
                  </a:lnTo>
                  <a:lnTo>
                    <a:pt x="6350" y="3563366"/>
                  </a:lnTo>
                  <a:lnTo>
                    <a:pt x="12700" y="3563366"/>
                  </a:lnTo>
                  <a:cubicBezTo>
                    <a:pt x="12700" y="3647567"/>
                    <a:pt x="81026" y="3715766"/>
                    <a:pt x="165354" y="3715766"/>
                  </a:cubicBezTo>
                  <a:lnTo>
                    <a:pt x="6841236" y="3715766"/>
                  </a:lnTo>
                  <a:cubicBezTo>
                    <a:pt x="6925564" y="3715766"/>
                    <a:pt x="6993890" y="3647567"/>
                    <a:pt x="6993890" y="3563366"/>
                  </a:cubicBezTo>
                  <a:lnTo>
                    <a:pt x="6993890" y="165100"/>
                  </a:lnTo>
                  <a:cubicBezTo>
                    <a:pt x="6993890" y="80899"/>
                    <a:pt x="6925564" y="12700"/>
                    <a:pt x="6841236" y="12700"/>
                  </a:cubicBezTo>
                  <a:lnTo>
                    <a:pt x="165354" y="12700"/>
                  </a:lnTo>
                  <a:lnTo>
                    <a:pt x="165354" y="6350"/>
                  </a:lnTo>
                  <a:lnTo>
                    <a:pt x="165354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8696442" y="4248382"/>
            <a:ext cx="895118" cy="895118"/>
            <a:chOff x="0" y="0"/>
            <a:chExt cx="1193491" cy="1193491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1193491" cy="1193491"/>
              <a:chOff x="0" y="0"/>
              <a:chExt cx="1134070" cy="113407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134110" cy="1134110"/>
              </a:xfrm>
              <a:custGeom>
                <a:avLst/>
                <a:gdLst/>
                <a:ahLst/>
                <a:cxnLst/>
                <a:rect r="r" b="b" t="t" l="l"/>
                <a:pathLst>
                  <a:path h="1134110" w="1134110">
                    <a:moveTo>
                      <a:pt x="0" y="567055"/>
                    </a:moveTo>
                    <a:cubicBezTo>
                      <a:pt x="0" y="253873"/>
                      <a:pt x="253873" y="0"/>
                      <a:pt x="567055" y="0"/>
                    </a:cubicBezTo>
                    <a:cubicBezTo>
                      <a:pt x="880237" y="0"/>
                      <a:pt x="1134110" y="253873"/>
                      <a:pt x="1134110" y="567055"/>
                    </a:cubicBezTo>
                    <a:cubicBezTo>
                      <a:pt x="1134110" y="880237"/>
                      <a:pt x="880237" y="1134110"/>
                      <a:pt x="567055" y="1134110"/>
                    </a:cubicBezTo>
                    <a:cubicBezTo>
                      <a:pt x="253873" y="1134110"/>
                      <a:pt x="0" y="880237"/>
                      <a:pt x="0" y="567055"/>
                    </a:cubicBezTo>
                    <a:close/>
                  </a:path>
                </a:pathLst>
              </a:custGeom>
              <a:solidFill>
                <a:srgbClr val="1B1B27"/>
              </a:solidFill>
            </p:spPr>
          </p:sp>
        </p:grpSp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0">
              <a:off x="328288" y="261045"/>
              <a:ext cx="536915" cy="671195"/>
              <a:chOff x="0" y="0"/>
              <a:chExt cx="510183" cy="637778"/>
            </a:xfrm>
          </p:grpSpPr>
          <p:sp>
            <p:nvSpPr>
              <p:cNvPr name="Freeform 20" id="20" descr="preencoded.png"/>
              <p:cNvSpPr/>
              <p:nvPr/>
            </p:nvSpPr>
            <p:spPr>
              <a:xfrm flipH="false" flipV="false" rot="0">
                <a:off x="0" y="0"/>
                <a:ext cx="510159" cy="637794"/>
              </a:xfrm>
              <a:custGeom>
                <a:avLst/>
                <a:gdLst/>
                <a:ahLst/>
                <a:cxnLst/>
                <a:rect r="r" b="b" t="t" l="l"/>
                <a:pathLst>
                  <a:path h="637794" w="510159">
                    <a:moveTo>
                      <a:pt x="0" y="0"/>
                    </a:moveTo>
                    <a:lnTo>
                      <a:pt x="510159" y="0"/>
                    </a:lnTo>
                    <a:lnTo>
                      <a:pt x="510159" y="637794"/>
                    </a:lnTo>
                    <a:lnTo>
                      <a:pt x="0" y="6377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3" t="0" r="-8" b="2"/>
                </a:stretch>
              </a:blipFill>
            </p:spPr>
          </p:sp>
        </p:grpSp>
      </p:grpSp>
      <p:grpSp>
        <p:nvGrpSpPr>
          <p:cNvPr name="Group 21" id="21"/>
          <p:cNvGrpSpPr/>
          <p:nvPr/>
        </p:nvGrpSpPr>
        <p:grpSpPr>
          <a:xfrm rot="0">
            <a:off x="12197504" y="4030953"/>
            <a:ext cx="5530313" cy="2942848"/>
            <a:chOff x="0" y="0"/>
            <a:chExt cx="7006630" cy="372844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6350" y="6350"/>
              <a:ext cx="6993890" cy="3715766"/>
            </a:xfrm>
            <a:custGeom>
              <a:avLst/>
              <a:gdLst/>
              <a:ahLst/>
              <a:cxnLst/>
              <a:rect r="r" b="b" t="t" l="l"/>
              <a:pathLst>
                <a:path h="3715766" w="6993890">
                  <a:moveTo>
                    <a:pt x="0" y="158750"/>
                  </a:moveTo>
                  <a:cubicBezTo>
                    <a:pt x="0" y="71120"/>
                    <a:pt x="71247" y="0"/>
                    <a:pt x="159004" y="0"/>
                  </a:cubicBezTo>
                  <a:lnTo>
                    <a:pt x="6834886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3557016"/>
                  </a:lnTo>
                  <a:cubicBezTo>
                    <a:pt x="6993890" y="3644646"/>
                    <a:pt x="6922643" y="3715766"/>
                    <a:pt x="6834886" y="3715766"/>
                  </a:cubicBezTo>
                  <a:lnTo>
                    <a:pt x="159004" y="3715766"/>
                  </a:lnTo>
                  <a:cubicBezTo>
                    <a:pt x="71120" y="3715766"/>
                    <a:pt x="0" y="3644646"/>
                    <a:pt x="0" y="3557016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006590" cy="3728466"/>
            </a:xfrm>
            <a:custGeom>
              <a:avLst/>
              <a:gdLst/>
              <a:ahLst/>
              <a:cxnLst/>
              <a:rect r="r" b="b" t="t" l="l"/>
              <a:pathLst>
                <a:path h="3728466" w="7006590">
                  <a:moveTo>
                    <a:pt x="0" y="165100"/>
                  </a:moveTo>
                  <a:cubicBezTo>
                    <a:pt x="0" y="73914"/>
                    <a:pt x="74041" y="0"/>
                    <a:pt x="165354" y="0"/>
                  </a:cubicBezTo>
                  <a:lnTo>
                    <a:pt x="6841236" y="0"/>
                  </a:lnTo>
                  <a:lnTo>
                    <a:pt x="6841236" y="6350"/>
                  </a:lnTo>
                  <a:lnTo>
                    <a:pt x="6841236" y="0"/>
                  </a:lnTo>
                  <a:cubicBezTo>
                    <a:pt x="6932549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3563366"/>
                  </a:lnTo>
                  <a:lnTo>
                    <a:pt x="7000240" y="3563366"/>
                  </a:lnTo>
                  <a:lnTo>
                    <a:pt x="7006590" y="3563366"/>
                  </a:lnTo>
                  <a:cubicBezTo>
                    <a:pt x="7006590" y="3654552"/>
                    <a:pt x="6932549" y="3728466"/>
                    <a:pt x="6841236" y="3728466"/>
                  </a:cubicBezTo>
                  <a:lnTo>
                    <a:pt x="6841236" y="3722116"/>
                  </a:lnTo>
                  <a:lnTo>
                    <a:pt x="6841236" y="3728466"/>
                  </a:lnTo>
                  <a:lnTo>
                    <a:pt x="165354" y="3728466"/>
                  </a:lnTo>
                  <a:lnTo>
                    <a:pt x="165354" y="3722116"/>
                  </a:lnTo>
                  <a:lnTo>
                    <a:pt x="165354" y="3728466"/>
                  </a:lnTo>
                  <a:cubicBezTo>
                    <a:pt x="74041" y="3728466"/>
                    <a:pt x="0" y="3654552"/>
                    <a:pt x="0" y="3563366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563366"/>
                  </a:lnTo>
                  <a:lnTo>
                    <a:pt x="6350" y="3563366"/>
                  </a:lnTo>
                  <a:lnTo>
                    <a:pt x="12700" y="3563366"/>
                  </a:lnTo>
                  <a:cubicBezTo>
                    <a:pt x="12700" y="3647567"/>
                    <a:pt x="81026" y="3715766"/>
                    <a:pt x="165354" y="3715766"/>
                  </a:cubicBezTo>
                  <a:lnTo>
                    <a:pt x="6841236" y="3715766"/>
                  </a:lnTo>
                  <a:cubicBezTo>
                    <a:pt x="6925564" y="3715766"/>
                    <a:pt x="6993890" y="3647567"/>
                    <a:pt x="6993890" y="3563366"/>
                  </a:cubicBezTo>
                  <a:lnTo>
                    <a:pt x="6993890" y="165100"/>
                  </a:lnTo>
                  <a:cubicBezTo>
                    <a:pt x="6993890" y="80899"/>
                    <a:pt x="6925564" y="12700"/>
                    <a:pt x="6841236" y="12700"/>
                  </a:cubicBezTo>
                  <a:lnTo>
                    <a:pt x="165354" y="12700"/>
                  </a:lnTo>
                  <a:lnTo>
                    <a:pt x="165354" y="6350"/>
                  </a:lnTo>
                  <a:lnTo>
                    <a:pt x="165354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4515103" y="4248382"/>
            <a:ext cx="895118" cy="895118"/>
            <a:chOff x="0" y="0"/>
            <a:chExt cx="1193491" cy="1193491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1193491" cy="1193491"/>
              <a:chOff x="0" y="0"/>
              <a:chExt cx="1134070" cy="113407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134110" cy="1134110"/>
              </a:xfrm>
              <a:custGeom>
                <a:avLst/>
                <a:gdLst/>
                <a:ahLst/>
                <a:cxnLst/>
                <a:rect r="r" b="b" t="t" l="l"/>
                <a:pathLst>
                  <a:path h="1134110" w="1134110">
                    <a:moveTo>
                      <a:pt x="0" y="567055"/>
                    </a:moveTo>
                    <a:cubicBezTo>
                      <a:pt x="0" y="253873"/>
                      <a:pt x="253873" y="0"/>
                      <a:pt x="567055" y="0"/>
                    </a:cubicBezTo>
                    <a:cubicBezTo>
                      <a:pt x="880237" y="0"/>
                      <a:pt x="1134110" y="253873"/>
                      <a:pt x="1134110" y="567055"/>
                    </a:cubicBezTo>
                    <a:cubicBezTo>
                      <a:pt x="1134110" y="880237"/>
                      <a:pt x="880237" y="1134110"/>
                      <a:pt x="567055" y="1134110"/>
                    </a:cubicBezTo>
                    <a:cubicBezTo>
                      <a:pt x="253873" y="1134110"/>
                      <a:pt x="0" y="880237"/>
                      <a:pt x="0" y="567055"/>
                    </a:cubicBezTo>
                    <a:close/>
                  </a:path>
                </a:pathLst>
              </a:custGeom>
              <a:solidFill>
                <a:srgbClr val="1B1B27"/>
              </a:solidFill>
            </p:spPr>
          </p:sp>
        </p:grpSp>
        <p:grpSp>
          <p:nvGrpSpPr>
            <p:cNvPr name="Group 27" id="27"/>
            <p:cNvGrpSpPr>
              <a:grpSpLocks noChangeAspect="true"/>
            </p:cNvGrpSpPr>
            <p:nvPr/>
          </p:nvGrpSpPr>
          <p:grpSpPr>
            <a:xfrm rot="0">
              <a:off x="328288" y="261045"/>
              <a:ext cx="536915" cy="671195"/>
              <a:chOff x="0" y="0"/>
              <a:chExt cx="510183" cy="637778"/>
            </a:xfrm>
          </p:grpSpPr>
          <p:sp>
            <p:nvSpPr>
              <p:cNvPr name="Freeform 28" id="28" descr="preencoded.png"/>
              <p:cNvSpPr/>
              <p:nvPr/>
            </p:nvSpPr>
            <p:spPr>
              <a:xfrm flipH="false" flipV="false" rot="0">
                <a:off x="0" y="0"/>
                <a:ext cx="510159" cy="637794"/>
              </a:xfrm>
              <a:custGeom>
                <a:avLst/>
                <a:gdLst/>
                <a:ahLst/>
                <a:cxnLst/>
                <a:rect r="r" b="b" t="t" l="l"/>
                <a:pathLst>
                  <a:path h="637794" w="510159">
                    <a:moveTo>
                      <a:pt x="0" y="0"/>
                    </a:moveTo>
                    <a:lnTo>
                      <a:pt x="510159" y="0"/>
                    </a:lnTo>
                    <a:lnTo>
                      <a:pt x="510159" y="637794"/>
                    </a:lnTo>
                    <a:lnTo>
                      <a:pt x="0" y="6377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3" t="0" r="-8" b="2"/>
                </a:stretch>
              </a:blipFill>
            </p:spPr>
          </p:sp>
        </p:grpSp>
      </p:grpSp>
      <p:sp>
        <p:nvSpPr>
          <p:cNvPr name="Freeform 29" id="29"/>
          <p:cNvSpPr/>
          <p:nvPr/>
        </p:nvSpPr>
        <p:spPr>
          <a:xfrm flipH="false" flipV="false" rot="0">
            <a:off x="-1144273" y="9258300"/>
            <a:ext cx="4027944" cy="4114800"/>
          </a:xfrm>
          <a:custGeom>
            <a:avLst/>
            <a:gdLst/>
            <a:ahLst/>
            <a:cxnLst/>
            <a:rect r="r" b="b" t="t" l="l"/>
            <a:pathLst>
              <a:path h="4114800" w="4027944">
                <a:moveTo>
                  <a:pt x="0" y="0"/>
                </a:moveTo>
                <a:lnTo>
                  <a:pt x="4027944" y="0"/>
                </a:lnTo>
                <a:lnTo>
                  <a:pt x="40279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028700" y="828675"/>
            <a:ext cx="13486403" cy="1414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16"/>
              </a:lnSpc>
            </a:pPr>
            <a:r>
              <a:rPr lang="en-US" b="true" sz="8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Digital Scan is Going Public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-10800000">
            <a:off x="14515103" y="-1452810"/>
            <a:ext cx="4027944" cy="4114800"/>
          </a:xfrm>
          <a:custGeom>
            <a:avLst/>
            <a:gdLst/>
            <a:ahLst/>
            <a:cxnLst/>
            <a:rect r="r" b="b" t="t" l="l"/>
            <a:pathLst>
              <a:path h="4114800" w="4027944">
                <a:moveTo>
                  <a:pt x="0" y="0"/>
                </a:moveTo>
                <a:lnTo>
                  <a:pt x="4027944" y="0"/>
                </a:lnTo>
                <a:lnTo>
                  <a:pt x="40279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10800000">
            <a:off x="-2769146" y="-3510210"/>
            <a:ext cx="4027944" cy="4114800"/>
          </a:xfrm>
          <a:custGeom>
            <a:avLst/>
            <a:gdLst/>
            <a:ahLst/>
            <a:cxnLst/>
            <a:rect r="r" b="b" t="t" l="l"/>
            <a:pathLst>
              <a:path h="4114800" w="4027944">
                <a:moveTo>
                  <a:pt x="0" y="0"/>
                </a:moveTo>
                <a:lnTo>
                  <a:pt x="4027944" y="0"/>
                </a:lnTo>
                <a:lnTo>
                  <a:pt x="40279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1460470" y="5426177"/>
            <a:ext cx="3729738" cy="515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7"/>
              </a:lnSpc>
            </a:pPr>
            <a:r>
              <a:rPr lang="en-US" b="true" sz="2894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New Era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873592" y="6030596"/>
            <a:ext cx="4903495" cy="530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4"/>
              </a:lnSpc>
            </a:pPr>
            <a:r>
              <a:rPr lang="en-US" sz="2502">
                <a:solidFill>
                  <a:srgbClr val="3C3939"/>
                </a:solidFill>
                <a:latin typeface="Calibri (MS)"/>
                <a:ea typeface="Calibri (MS)"/>
                <a:cs typeface="Calibri (MS)"/>
                <a:sym typeface="Calibri (MS)"/>
              </a:rPr>
              <a:t>Advanced insights for everyone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279131" y="5426177"/>
            <a:ext cx="3729738" cy="515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7"/>
              </a:lnSpc>
            </a:pPr>
            <a:r>
              <a:rPr lang="en-US" b="true" sz="2894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Client Access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692253" y="6030596"/>
            <a:ext cx="4903495" cy="530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4"/>
              </a:lnSpc>
            </a:pPr>
            <a:r>
              <a:rPr lang="en-US" sz="2502">
                <a:solidFill>
                  <a:srgbClr val="3C3939"/>
                </a:solidFill>
                <a:latin typeface="Calibri (MS)"/>
                <a:ea typeface="Calibri (MS)"/>
                <a:cs typeface="Calibri (MS)"/>
                <a:sym typeface="Calibri (MS)"/>
              </a:rPr>
              <a:t>Available to all eligible clients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3097792" y="5426177"/>
            <a:ext cx="3729738" cy="515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7"/>
              </a:lnSpc>
            </a:pPr>
            <a:r>
              <a:rPr lang="en-US" b="true" sz="2894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Built In-House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510914" y="6030596"/>
            <a:ext cx="4903495" cy="530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4"/>
              </a:lnSpc>
            </a:pPr>
            <a:r>
              <a:rPr lang="en-US" sz="2502">
                <a:solidFill>
                  <a:srgbClr val="3C3939"/>
                </a:solidFill>
                <a:latin typeface="Calibri (MS)"/>
                <a:ea typeface="Calibri (MS)"/>
                <a:cs typeface="Calibri (MS)"/>
                <a:sym typeface="Calibri (MS)"/>
              </a:rPr>
              <a:t>Streamlining your workflow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39966">
                <a:alpha val="100000"/>
              </a:srgbClr>
            </a:gs>
            <a:gs pos="100000">
              <a:srgbClr val="003366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830573">
            <a:off x="-5658567" y="-2060813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9127" y="838200"/>
            <a:ext cx="11730494" cy="1409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77"/>
              </a:lnSpc>
            </a:pPr>
            <a:r>
              <a:rPr lang="en-US" b="true" sz="8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is Digital Scan?</a:t>
            </a:r>
          </a:p>
        </p:txBody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9312183" y="0"/>
            <a:ext cx="9114524" cy="9114524"/>
            <a:chOff x="0" y="0"/>
            <a:chExt cx="3810000" cy="3810000"/>
          </a:xfrm>
        </p:grpSpPr>
        <p:sp>
          <p:nvSpPr>
            <p:cNvPr name="Freeform 5" id="5" descr="preencoded.png"/>
            <p:cNvSpPr/>
            <p:nvPr/>
          </p:nvSpPr>
          <p:spPr>
            <a:xfrm flipH="false" flipV="false" rot="0">
              <a:off x="0" y="0"/>
              <a:ext cx="3810000" cy="3810000"/>
            </a:xfrm>
            <a:custGeom>
              <a:avLst/>
              <a:gdLst/>
              <a:ahLst/>
              <a:cxnLst/>
              <a:rect r="r" b="b" t="t" l="l"/>
              <a:pathLst>
                <a:path h="3810000" w="3810000">
                  <a:moveTo>
                    <a:pt x="0" y="0"/>
                  </a:moveTo>
                  <a:lnTo>
                    <a:pt x="3810000" y="0"/>
                  </a:lnTo>
                  <a:lnTo>
                    <a:pt x="3810000" y="3810000"/>
                  </a:lnTo>
                  <a:lnTo>
                    <a:pt x="0" y="381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8999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-10800000">
            <a:off x="14726026" y="7200900"/>
            <a:ext cx="4027944" cy="4114800"/>
          </a:xfrm>
          <a:custGeom>
            <a:avLst/>
            <a:gdLst/>
            <a:ahLst/>
            <a:cxnLst/>
            <a:rect r="r" b="b" t="t" l="l"/>
            <a:pathLst>
              <a:path h="4114800" w="4027944">
                <a:moveTo>
                  <a:pt x="0" y="0"/>
                </a:moveTo>
                <a:lnTo>
                  <a:pt x="4027944" y="0"/>
                </a:lnTo>
                <a:lnTo>
                  <a:pt x="40279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687972" y="4702139"/>
            <a:ext cx="1414661" cy="1702787"/>
            <a:chOff x="0" y="0"/>
            <a:chExt cx="1886215" cy="2270382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886215" cy="2270382"/>
              <a:chOff x="0" y="0"/>
              <a:chExt cx="683914" cy="823208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83915" cy="823208"/>
              </a:xfrm>
              <a:custGeom>
                <a:avLst/>
                <a:gdLst/>
                <a:ahLst/>
                <a:cxnLst/>
                <a:rect r="r" b="b" t="t" l="l"/>
                <a:pathLst>
                  <a:path h="823208" w="683915">
                    <a:moveTo>
                      <a:pt x="83778" y="0"/>
                    </a:moveTo>
                    <a:lnTo>
                      <a:pt x="600137" y="0"/>
                    </a:lnTo>
                    <a:cubicBezTo>
                      <a:pt x="646406" y="0"/>
                      <a:pt x="683915" y="37509"/>
                      <a:pt x="683915" y="83778"/>
                    </a:cubicBezTo>
                    <a:lnTo>
                      <a:pt x="683915" y="739430"/>
                    </a:lnTo>
                    <a:cubicBezTo>
                      <a:pt x="683915" y="785699"/>
                      <a:pt x="646406" y="823208"/>
                      <a:pt x="600137" y="823208"/>
                    </a:cubicBezTo>
                    <a:lnTo>
                      <a:pt x="83778" y="823208"/>
                    </a:lnTo>
                    <a:cubicBezTo>
                      <a:pt x="37509" y="823208"/>
                      <a:pt x="0" y="785699"/>
                      <a:pt x="0" y="739430"/>
                    </a:cubicBezTo>
                    <a:lnTo>
                      <a:pt x="0" y="83778"/>
                    </a:lnTo>
                    <a:cubicBezTo>
                      <a:pt x="0" y="37509"/>
                      <a:pt x="37509" y="0"/>
                      <a:pt x="837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E9E9E9"/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95250"/>
                <a:ext cx="683914" cy="918458"/>
              </a:xfrm>
              <a:prstGeom prst="rect">
                <a:avLst/>
              </a:prstGeom>
            </p:spPr>
            <p:txBody>
              <a:bodyPr anchor="ctr" rtlCol="false" tIns="54235" lIns="54235" bIns="54235" rIns="54235"/>
              <a:lstStyle/>
              <a:p>
                <a:pPr algn="ctr">
                  <a:lnSpc>
                    <a:spcPts val="3233"/>
                  </a:lnSpc>
                </a:pPr>
              </a:p>
            </p:txBody>
          </p:sp>
        </p:grpSp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316780" y="677000"/>
              <a:ext cx="1252655" cy="1252655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FAC35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284320" y="415956"/>
                <a:ext cx="5781360" cy="5518089"/>
              </a:xfrm>
              <a:custGeom>
                <a:avLst/>
                <a:gdLst/>
                <a:ahLst/>
                <a:cxnLst/>
                <a:rect r="r" b="b" t="t" l="l"/>
                <a:pathLst>
                  <a:path h="5518089" w="5781360">
                    <a:moveTo>
                      <a:pt x="2890680" y="4414"/>
                    </a:moveTo>
                    <a:cubicBezTo>
                      <a:pt x="1903611" y="0"/>
                      <a:pt x="989627" y="524062"/>
                      <a:pt x="494813" y="1378160"/>
                    </a:cubicBezTo>
                    <a:cubicBezTo>
                      <a:pt x="0" y="2232259"/>
                      <a:pt x="0" y="3285829"/>
                      <a:pt x="494813" y="4139928"/>
                    </a:cubicBezTo>
                    <a:cubicBezTo>
                      <a:pt x="989627" y="4994026"/>
                      <a:pt x="1903611" y="5518088"/>
                      <a:pt x="2890680" y="5513674"/>
                    </a:cubicBezTo>
                    <a:cubicBezTo>
                      <a:pt x="3877749" y="5518088"/>
                      <a:pt x="4791733" y="4994026"/>
                      <a:pt x="5286547" y="4139928"/>
                    </a:cubicBezTo>
                    <a:cubicBezTo>
                      <a:pt x="5781360" y="3285829"/>
                      <a:pt x="5781360" y="2232259"/>
                      <a:pt x="5286547" y="1378161"/>
                    </a:cubicBezTo>
                    <a:cubicBezTo>
                      <a:pt x="4791733" y="524062"/>
                      <a:pt x="3877749" y="0"/>
                      <a:pt x="2890680" y="4414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35EFAC">
                      <a:alpha val="100000"/>
                    </a:srgbClr>
                  </a:gs>
                  <a:gs pos="50000">
                    <a:srgbClr val="57CAF0">
                      <a:alpha val="100000"/>
                    </a:srgbClr>
                  </a:gs>
                  <a:gs pos="100000">
                    <a:srgbClr val="003366">
                      <a:alpha val="100000"/>
                    </a:srgbClr>
                  </a:gs>
                </a:gsLst>
                <a:path path="circle">
                  <a:fillToRect l="50000" r="50000" t="50000" b="50000"/>
                </a:path>
              </a:gra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316780" y="71815"/>
              <a:ext cx="1252655" cy="545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228" b="true">
                  <a:solidFill>
                    <a:srgbClr val="33333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Lead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166151" y="5444840"/>
            <a:ext cx="253677" cy="253677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33333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5081" lIns="55081" bIns="55081" rIns="55081"/>
            <a:lstStyle/>
            <a:p>
              <a:pPr algn="ctr">
                <a:lnSpc>
                  <a:spcPts val="2644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7968219" y="173855"/>
            <a:ext cx="8649541" cy="8981111"/>
          </a:xfrm>
          <a:custGeom>
            <a:avLst/>
            <a:gdLst/>
            <a:ahLst/>
            <a:cxnLst/>
            <a:rect r="r" b="b" t="t" l="l"/>
            <a:pathLst>
              <a:path h="8981111" w="8649541">
                <a:moveTo>
                  <a:pt x="0" y="0"/>
                </a:moveTo>
                <a:lnTo>
                  <a:pt x="8649541" y="0"/>
                </a:lnTo>
                <a:lnTo>
                  <a:pt x="8649541" y="8981111"/>
                </a:lnTo>
                <a:lnTo>
                  <a:pt x="0" y="89811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6000"/>
            </a:blip>
            <a:stretch>
              <a:fillRect l="0" t="-6707" r="0" b="-6707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653828" y="3077424"/>
            <a:ext cx="5074759" cy="4988509"/>
          </a:xfrm>
          <a:custGeom>
            <a:avLst/>
            <a:gdLst/>
            <a:ahLst/>
            <a:cxnLst/>
            <a:rect r="r" b="b" t="t" l="l"/>
            <a:pathLst>
              <a:path h="4988509" w="5074759">
                <a:moveTo>
                  <a:pt x="0" y="0"/>
                </a:moveTo>
                <a:lnTo>
                  <a:pt x="5074758" y="0"/>
                </a:lnTo>
                <a:lnTo>
                  <a:pt x="5074758" y="4988509"/>
                </a:lnTo>
                <a:lnTo>
                  <a:pt x="0" y="49885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8836" t="-52425" r="-49147" b="-12991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-10800000">
            <a:off x="10542396" y="3190786"/>
            <a:ext cx="832788" cy="4840886"/>
            <a:chOff x="0" y="0"/>
            <a:chExt cx="821724" cy="477657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21724" cy="4776575"/>
            </a:xfrm>
            <a:custGeom>
              <a:avLst/>
              <a:gdLst/>
              <a:ahLst/>
              <a:cxnLst/>
              <a:rect r="r" b="b" t="t" l="l"/>
              <a:pathLst>
                <a:path h="4776575" w="821724">
                  <a:moveTo>
                    <a:pt x="821724" y="2388287"/>
                  </a:moveTo>
                  <a:cubicBezTo>
                    <a:pt x="821724" y="3707291"/>
                    <a:pt x="637766" y="4776575"/>
                    <a:pt x="410862" y="4776575"/>
                  </a:cubicBezTo>
                  <a:cubicBezTo>
                    <a:pt x="183959" y="4776575"/>
                    <a:pt x="0" y="3707291"/>
                    <a:pt x="0" y="2388287"/>
                  </a:cubicBezTo>
                  <a:cubicBezTo>
                    <a:pt x="0" y="1069284"/>
                    <a:pt x="183959" y="0"/>
                    <a:pt x="410862" y="0"/>
                  </a:cubicBezTo>
                  <a:cubicBezTo>
                    <a:pt x="637766" y="0"/>
                    <a:pt x="821724" y="1069284"/>
                    <a:pt x="821724" y="2388287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5EFAC">
                    <a:alpha val="100000"/>
                  </a:srgbClr>
                </a:gs>
                <a:gs pos="50000">
                  <a:srgbClr val="57CAF0">
                    <a:alpha val="100000"/>
                  </a:srgbClr>
                </a:gs>
                <a:gs pos="100000">
                  <a:srgbClr val="003366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14642105" y="5186238"/>
            <a:ext cx="865250" cy="860296"/>
            <a:chOff x="0" y="0"/>
            <a:chExt cx="126951" cy="12622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6951" cy="126224"/>
            </a:xfrm>
            <a:custGeom>
              <a:avLst/>
              <a:gdLst/>
              <a:ahLst/>
              <a:cxnLst/>
              <a:rect r="r" b="b" t="t" l="l"/>
              <a:pathLst>
                <a:path h="126224" w="126951">
                  <a:moveTo>
                    <a:pt x="0" y="0"/>
                  </a:moveTo>
                  <a:lnTo>
                    <a:pt x="126951" y="0"/>
                  </a:lnTo>
                  <a:lnTo>
                    <a:pt x="126951" y="126224"/>
                  </a:lnTo>
                  <a:lnTo>
                    <a:pt x="0" y="126224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0"/>
              <a:ext cx="126951" cy="221474"/>
            </a:xfrm>
            <a:prstGeom prst="rect">
              <a:avLst/>
            </a:prstGeom>
          </p:spPr>
          <p:txBody>
            <a:bodyPr anchor="ctr" rtlCol="false" tIns="43225" lIns="43225" bIns="43225" rIns="43225"/>
            <a:lstStyle/>
            <a:p>
              <a:pPr algn="ctr">
                <a:lnSpc>
                  <a:spcPts val="3233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2496879" y="5261086"/>
            <a:ext cx="850043" cy="621185"/>
          </a:xfrm>
          <a:custGeom>
            <a:avLst/>
            <a:gdLst/>
            <a:ahLst/>
            <a:cxnLst/>
            <a:rect r="r" b="b" t="t" l="l"/>
            <a:pathLst>
              <a:path h="621185" w="850043">
                <a:moveTo>
                  <a:pt x="0" y="0"/>
                </a:moveTo>
                <a:lnTo>
                  <a:pt x="850043" y="0"/>
                </a:lnTo>
                <a:lnTo>
                  <a:pt x="850043" y="621185"/>
                </a:lnTo>
                <a:lnTo>
                  <a:pt x="0" y="6211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4131" t="-64818" r="-33748" b="-64911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3555083" y="5261086"/>
            <a:ext cx="882061" cy="676681"/>
            <a:chOff x="0" y="0"/>
            <a:chExt cx="129418" cy="9928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9418" cy="99284"/>
            </a:xfrm>
            <a:custGeom>
              <a:avLst/>
              <a:gdLst/>
              <a:ahLst/>
              <a:cxnLst/>
              <a:rect r="r" b="b" t="t" l="l"/>
              <a:pathLst>
                <a:path h="99284" w="129418">
                  <a:moveTo>
                    <a:pt x="0" y="0"/>
                  </a:moveTo>
                  <a:lnTo>
                    <a:pt x="129418" y="0"/>
                  </a:lnTo>
                  <a:lnTo>
                    <a:pt x="129418" y="99284"/>
                  </a:lnTo>
                  <a:lnTo>
                    <a:pt x="0" y="99284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0"/>
              <a:ext cx="129418" cy="194534"/>
            </a:xfrm>
            <a:prstGeom prst="rect">
              <a:avLst/>
            </a:prstGeom>
          </p:spPr>
          <p:txBody>
            <a:bodyPr anchor="ctr" rtlCol="false" tIns="43225" lIns="43225" bIns="43225" rIns="43225"/>
            <a:lstStyle/>
            <a:p>
              <a:pPr algn="ctr">
                <a:lnSpc>
                  <a:spcPts val="3233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3626759" y="5422856"/>
            <a:ext cx="735508" cy="387061"/>
          </a:xfrm>
          <a:custGeom>
            <a:avLst/>
            <a:gdLst/>
            <a:ahLst/>
            <a:cxnLst/>
            <a:rect r="r" b="b" t="t" l="l"/>
            <a:pathLst>
              <a:path h="387061" w="735508">
                <a:moveTo>
                  <a:pt x="0" y="0"/>
                </a:moveTo>
                <a:lnTo>
                  <a:pt x="735508" y="0"/>
                </a:lnTo>
                <a:lnTo>
                  <a:pt x="735508" y="387061"/>
                </a:lnTo>
                <a:lnTo>
                  <a:pt x="0" y="3870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2685407" y="4272729"/>
            <a:ext cx="362590" cy="362590"/>
          </a:xfrm>
          <a:custGeom>
            <a:avLst/>
            <a:gdLst/>
            <a:ahLst/>
            <a:cxnLst/>
            <a:rect r="r" b="b" t="t" l="l"/>
            <a:pathLst>
              <a:path h="362590" w="362590">
                <a:moveTo>
                  <a:pt x="0" y="0"/>
                </a:moveTo>
                <a:lnTo>
                  <a:pt x="362590" y="0"/>
                </a:lnTo>
                <a:lnTo>
                  <a:pt x="362590" y="362590"/>
                </a:lnTo>
                <a:lnTo>
                  <a:pt x="0" y="3625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1528822" y="3669857"/>
            <a:ext cx="365383" cy="365383"/>
          </a:xfrm>
          <a:custGeom>
            <a:avLst/>
            <a:gdLst/>
            <a:ahLst/>
            <a:cxnLst/>
            <a:rect r="r" b="b" t="t" l="l"/>
            <a:pathLst>
              <a:path h="365383" w="365383">
                <a:moveTo>
                  <a:pt x="0" y="0"/>
                </a:moveTo>
                <a:lnTo>
                  <a:pt x="365383" y="0"/>
                </a:lnTo>
                <a:lnTo>
                  <a:pt x="365383" y="365383"/>
                </a:lnTo>
                <a:lnTo>
                  <a:pt x="0" y="36538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3782016" y="4629481"/>
            <a:ext cx="363678" cy="363678"/>
          </a:xfrm>
          <a:custGeom>
            <a:avLst/>
            <a:gdLst/>
            <a:ahLst/>
            <a:cxnLst/>
            <a:rect r="r" b="b" t="t" l="l"/>
            <a:pathLst>
              <a:path h="363678" w="363678">
                <a:moveTo>
                  <a:pt x="0" y="0"/>
                </a:moveTo>
                <a:lnTo>
                  <a:pt x="363678" y="0"/>
                </a:lnTo>
                <a:lnTo>
                  <a:pt x="363678" y="363678"/>
                </a:lnTo>
                <a:lnTo>
                  <a:pt x="0" y="36367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4869195" y="4811478"/>
            <a:ext cx="363363" cy="363363"/>
          </a:xfrm>
          <a:custGeom>
            <a:avLst/>
            <a:gdLst/>
            <a:ahLst/>
            <a:cxnLst/>
            <a:rect r="r" b="b" t="t" l="l"/>
            <a:pathLst>
              <a:path h="363363" w="363363">
                <a:moveTo>
                  <a:pt x="0" y="0"/>
                </a:moveTo>
                <a:lnTo>
                  <a:pt x="363363" y="0"/>
                </a:lnTo>
                <a:lnTo>
                  <a:pt x="363363" y="363363"/>
                </a:lnTo>
                <a:lnTo>
                  <a:pt x="0" y="36336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4810250" y="5330049"/>
            <a:ext cx="528958" cy="538754"/>
          </a:xfrm>
          <a:custGeom>
            <a:avLst/>
            <a:gdLst/>
            <a:ahLst/>
            <a:cxnLst/>
            <a:rect r="r" b="b" t="t" l="l"/>
            <a:pathLst>
              <a:path h="538754" w="528958">
                <a:moveTo>
                  <a:pt x="0" y="0"/>
                </a:moveTo>
                <a:lnTo>
                  <a:pt x="528959" y="0"/>
                </a:lnTo>
                <a:lnTo>
                  <a:pt x="528959" y="538754"/>
                </a:lnTo>
                <a:lnTo>
                  <a:pt x="0" y="53875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1271182" y="4791436"/>
            <a:ext cx="965176" cy="1560485"/>
          </a:xfrm>
          <a:custGeom>
            <a:avLst/>
            <a:gdLst/>
            <a:ahLst/>
            <a:cxnLst/>
            <a:rect r="r" b="b" t="t" l="l"/>
            <a:pathLst>
              <a:path h="1560485" w="965176">
                <a:moveTo>
                  <a:pt x="0" y="0"/>
                </a:moveTo>
                <a:lnTo>
                  <a:pt x="965176" y="0"/>
                </a:lnTo>
                <a:lnTo>
                  <a:pt x="965176" y="1560485"/>
                </a:lnTo>
                <a:lnTo>
                  <a:pt x="0" y="156048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-69" r="0" b="-69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2079287" y="5587143"/>
            <a:ext cx="209432" cy="209432"/>
          </a:xfrm>
          <a:custGeom>
            <a:avLst/>
            <a:gdLst/>
            <a:ahLst/>
            <a:cxnLst/>
            <a:rect r="r" b="b" t="t" l="l"/>
            <a:pathLst>
              <a:path h="209432" w="209432">
                <a:moveTo>
                  <a:pt x="0" y="0"/>
                </a:moveTo>
                <a:lnTo>
                  <a:pt x="209432" y="0"/>
                </a:lnTo>
                <a:lnTo>
                  <a:pt x="209432" y="209432"/>
                </a:lnTo>
                <a:lnTo>
                  <a:pt x="0" y="20943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1849064" y="5416337"/>
            <a:ext cx="310683" cy="310683"/>
          </a:xfrm>
          <a:custGeom>
            <a:avLst/>
            <a:gdLst/>
            <a:ahLst/>
            <a:cxnLst/>
            <a:rect r="r" b="b" t="t" l="l"/>
            <a:pathLst>
              <a:path h="310683" w="310683">
                <a:moveTo>
                  <a:pt x="0" y="0"/>
                </a:moveTo>
                <a:lnTo>
                  <a:pt x="310683" y="0"/>
                </a:lnTo>
                <a:lnTo>
                  <a:pt x="310683" y="310683"/>
                </a:lnTo>
                <a:lnTo>
                  <a:pt x="0" y="310683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2079287" y="5396461"/>
            <a:ext cx="157071" cy="157071"/>
          </a:xfrm>
          <a:custGeom>
            <a:avLst/>
            <a:gdLst/>
            <a:ahLst/>
            <a:cxnLst/>
            <a:rect r="r" b="b" t="t" l="l"/>
            <a:pathLst>
              <a:path h="157071" w="157071">
                <a:moveTo>
                  <a:pt x="0" y="0"/>
                </a:moveTo>
                <a:lnTo>
                  <a:pt x="157071" y="0"/>
                </a:lnTo>
                <a:lnTo>
                  <a:pt x="157071" y="157071"/>
                </a:lnTo>
                <a:lnTo>
                  <a:pt x="0" y="15707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6110054" y="8219764"/>
            <a:ext cx="1789520" cy="1789520"/>
          </a:xfrm>
          <a:custGeom>
            <a:avLst/>
            <a:gdLst/>
            <a:ahLst/>
            <a:cxnLst/>
            <a:rect r="r" b="b" t="t" l="l"/>
            <a:pathLst>
              <a:path h="1789520" w="1789520">
                <a:moveTo>
                  <a:pt x="0" y="0"/>
                </a:moveTo>
                <a:lnTo>
                  <a:pt x="1789521" y="0"/>
                </a:lnTo>
                <a:lnTo>
                  <a:pt x="1789521" y="1789520"/>
                </a:lnTo>
                <a:lnTo>
                  <a:pt x="0" y="1789520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AutoShape 40" id="40"/>
          <p:cNvSpPr/>
          <p:nvPr/>
        </p:nvSpPr>
        <p:spPr>
          <a:xfrm>
            <a:off x="9558643" y="5590728"/>
            <a:ext cx="765113" cy="0"/>
          </a:xfrm>
          <a:prstGeom prst="line">
            <a:avLst/>
          </a:prstGeom>
          <a:ln cap="flat" w="38100">
            <a:solidFill>
              <a:srgbClr val="333333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41" id="41"/>
          <p:cNvSpPr txBox="true"/>
          <p:nvPr/>
        </p:nvSpPr>
        <p:spPr>
          <a:xfrm rot="0">
            <a:off x="15871621" y="4726433"/>
            <a:ext cx="2266387" cy="1644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Elevated Client</a:t>
            </a:r>
            <a:r>
              <a:rPr lang="en-US" sz="25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b="true" sz="25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Engagement</a:t>
            </a:r>
            <a:r>
              <a:rPr lang="en-US" sz="2500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 </a:t>
            </a:r>
          </a:p>
          <a:p>
            <a:pPr algn="ctr">
              <a:lnSpc>
                <a:spcPts val="2500"/>
              </a:lnSpc>
            </a:pPr>
            <a:r>
              <a:rPr lang="en-US" sz="2500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+</a:t>
            </a:r>
          </a:p>
          <a:p>
            <a:pPr algn="ctr">
              <a:lnSpc>
                <a:spcPts val="2500"/>
              </a:lnSpc>
            </a:pPr>
            <a:r>
              <a:rPr lang="en-US" sz="2500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Increased </a:t>
            </a:r>
            <a:r>
              <a:rPr lang="en-US" b="true" sz="25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Referrals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19127" y="3349819"/>
            <a:ext cx="5978517" cy="636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2437" indent="-226219" lvl="1">
              <a:lnSpc>
                <a:spcPts val="4885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Same deep insights as full profiles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19127" y="4341292"/>
            <a:ext cx="5978517" cy="636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2437" indent="-226219" lvl="1">
              <a:lnSpc>
                <a:spcPts val="4885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No lengthy questionnaires needed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419127" y="5513741"/>
            <a:ext cx="6321417" cy="2706023"/>
            <a:chOff x="0" y="0"/>
            <a:chExt cx="8428556" cy="3608031"/>
          </a:xfrm>
        </p:grpSpPr>
        <p:sp>
          <p:nvSpPr>
            <p:cNvPr name="TextBox 45" id="45"/>
            <p:cNvSpPr txBox="true"/>
            <p:nvPr/>
          </p:nvSpPr>
          <p:spPr>
            <a:xfrm rot="0">
              <a:off x="0" y="-180975"/>
              <a:ext cx="7971356" cy="7887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2437" indent="-226219" lvl="1">
                <a:lnSpc>
                  <a:spcPts val="4885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Designed to simplify your work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457200" y="816298"/>
              <a:ext cx="7971356" cy="7887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2437" indent="-226219" lvl="1">
                <a:lnSpc>
                  <a:spcPts val="4885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Onboarding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457200" y="1817784"/>
              <a:ext cx="7971356" cy="7887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2437" indent="-226219" lvl="1">
                <a:lnSpc>
                  <a:spcPts val="4885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Advisor - Client Matching</a:t>
              </a:r>
            </a:p>
          </p:txBody>
        </p:sp>
        <p:sp>
          <p:nvSpPr>
            <p:cNvPr name="TextBox 48" id="48"/>
            <p:cNvSpPr txBox="true"/>
            <p:nvPr/>
          </p:nvSpPr>
          <p:spPr>
            <a:xfrm rot="0">
              <a:off x="457200" y="2819270"/>
              <a:ext cx="7971356" cy="7887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2437" indent="-226219" lvl="1">
                <a:lnSpc>
                  <a:spcPts val="4885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Conference and Event Planning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39966">
                <a:alpha val="100000"/>
              </a:srgbClr>
            </a:gs>
            <a:gs pos="100000">
              <a:srgbClr val="003366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03999" y="3559084"/>
            <a:ext cx="8489673" cy="40382"/>
            <a:chOff x="0" y="0"/>
            <a:chExt cx="10679907" cy="50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79938" cy="50800"/>
            </a:xfrm>
            <a:custGeom>
              <a:avLst/>
              <a:gdLst/>
              <a:ahLst/>
              <a:cxnLst/>
              <a:rect r="r" b="b" t="t" l="l"/>
              <a:pathLst>
                <a:path h="50800" w="10679938">
                  <a:moveTo>
                    <a:pt x="0" y="0"/>
                  </a:moveTo>
                  <a:lnTo>
                    <a:pt x="10679938" y="0"/>
                  </a:lnTo>
                  <a:lnTo>
                    <a:pt x="10679938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1B1B2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294170" y="3559084"/>
            <a:ext cx="8489831" cy="40382"/>
            <a:chOff x="0" y="0"/>
            <a:chExt cx="10680105" cy="50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680065" cy="50800"/>
            </a:xfrm>
            <a:custGeom>
              <a:avLst/>
              <a:gdLst/>
              <a:ahLst/>
              <a:cxnLst/>
              <a:rect r="r" b="b" t="t" l="l"/>
              <a:pathLst>
                <a:path h="50800" w="10680065">
                  <a:moveTo>
                    <a:pt x="0" y="0"/>
                  </a:moveTo>
                  <a:lnTo>
                    <a:pt x="10680065" y="0"/>
                  </a:lnTo>
                  <a:lnTo>
                    <a:pt x="10680065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1B1B27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503999" y="5916695"/>
            <a:ext cx="8489673" cy="40382"/>
            <a:chOff x="0" y="0"/>
            <a:chExt cx="10679907" cy="50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79938" cy="50800"/>
            </a:xfrm>
            <a:custGeom>
              <a:avLst/>
              <a:gdLst/>
              <a:ahLst/>
              <a:cxnLst/>
              <a:rect r="r" b="b" t="t" l="l"/>
              <a:pathLst>
                <a:path h="50800" w="10679938">
                  <a:moveTo>
                    <a:pt x="0" y="0"/>
                  </a:moveTo>
                  <a:lnTo>
                    <a:pt x="10679938" y="0"/>
                  </a:lnTo>
                  <a:lnTo>
                    <a:pt x="10679938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1B1B2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294170" y="5916695"/>
            <a:ext cx="8489831" cy="40382"/>
            <a:chOff x="0" y="0"/>
            <a:chExt cx="10680105" cy="50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80065" cy="50800"/>
            </a:xfrm>
            <a:custGeom>
              <a:avLst/>
              <a:gdLst/>
              <a:ahLst/>
              <a:cxnLst/>
              <a:rect r="r" b="b" t="t" l="l"/>
              <a:pathLst>
                <a:path h="50800" w="10680065">
                  <a:moveTo>
                    <a:pt x="0" y="0"/>
                  </a:moveTo>
                  <a:lnTo>
                    <a:pt x="10680065" y="0"/>
                  </a:lnTo>
                  <a:lnTo>
                    <a:pt x="10680065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1B1B27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534418" y="-1028700"/>
            <a:ext cx="19338291" cy="19257715"/>
          </a:xfrm>
          <a:custGeom>
            <a:avLst/>
            <a:gdLst/>
            <a:ahLst/>
            <a:cxnLst/>
            <a:rect r="r" b="b" t="t" l="l"/>
            <a:pathLst>
              <a:path h="19257715" w="19338291">
                <a:moveTo>
                  <a:pt x="0" y="0"/>
                </a:moveTo>
                <a:lnTo>
                  <a:pt x="19338291" y="0"/>
                </a:lnTo>
                <a:lnTo>
                  <a:pt x="19338291" y="19257715"/>
                </a:lnTo>
                <a:lnTo>
                  <a:pt x="0" y="192577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562463">
            <a:off x="14958570" y="-2236814"/>
            <a:ext cx="4094226" cy="4114800"/>
          </a:xfrm>
          <a:custGeom>
            <a:avLst/>
            <a:gdLst/>
            <a:ahLst/>
            <a:cxnLst/>
            <a:rect r="r" b="b" t="t" l="l"/>
            <a:pathLst>
              <a:path h="4114800" w="4094226">
                <a:moveTo>
                  <a:pt x="0" y="0"/>
                </a:moveTo>
                <a:lnTo>
                  <a:pt x="4094226" y="0"/>
                </a:lnTo>
                <a:lnTo>
                  <a:pt x="4094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838200"/>
            <a:ext cx="7088237" cy="1409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77"/>
              </a:lnSpc>
            </a:pPr>
            <a:r>
              <a:rPr lang="en-US" b="true" sz="8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It Works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03999" y="2917246"/>
            <a:ext cx="501688" cy="570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5"/>
              </a:lnSpc>
            </a:pPr>
            <a:r>
              <a:rPr lang="en-US" b="true" sz="264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01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03999" y="3704292"/>
            <a:ext cx="4061067" cy="560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4"/>
              </a:lnSpc>
            </a:pPr>
            <a:r>
              <a:rPr lang="en-US" b="true" sz="3179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Navigate to Users Page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03999" y="4268307"/>
            <a:ext cx="8489673" cy="57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5"/>
              </a:lnSpc>
            </a:pPr>
            <a:r>
              <a:rPr lang="en-US" sz="264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Your central hub for client management.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294170" y="2917246"/>
            <a:ext cx="501688" cy="570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5"/>
              </a:lnSpc>
            </a:pPr>
            <a:r>
              <a:rPr lang="en-US" b="true" sz="264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02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94170" y="3704292"/>
            <a:ext cx="3756309" cy="560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4"/>
              </a:lnSpc>
            </a:pPr>
            <a:r>
              <a:rPr lang="en-US" b="true" sz="3179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Click "Scan" Button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294170" y="4268307"/>
            <a:ext cx="8489831" cy="57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5"/>
              </a:lnSpc>
            </a:pPr>
            <a:r>
              <a:rPr lang="en-US" sz="264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Initiate the rapid analysis process.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3999" y="5274859"/>
            <a:ext cx="501688" cy="570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5"/>
              </a:lnSpc>
            </a:pPr>
            <a:r>
              <a:rPr lang="en-US" b="true" sz="264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03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03999" y="6061905"/>
            <a:ext cx="3756309" cy="560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4"/>
              </a:lnSpc>
            </a:pPr>
            <a:r>
              <a:rPr lang="en-US" b="true" sz="3179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Enter Client Info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03999" y="6625918"/>
            <a:ext cx="8489673" cy="57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5"/>
              </a:lnSpc>
            </a:pPr>
            <a:r>
              <a:rPr lang="en-US" sz="264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Quick data entry, minimal fuss.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294170" y="5274859"/>
            <a:ext cx="587912" cy="570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5"/>
              </a:lnSpc>
            </a:pPr>
            <a:r>
              <a:rPr lang="en-US" b="true" sz="264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04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294170" y="6061905"/>
            <a:ext cx="3756309" cy="560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4"/>
              </a:lnSpc>
            </a:pPr>
            <a:r>
              <a:rPr lang="en-US" b="true" sz="3179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Profile Appears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294170" y="6625918"/>
            <a:ext cx="8489831" cy="57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5"/>
              </a:lnSpc>
            </a:pPr>
            <a:r>
              <a:rPr lang="en-US" sz="264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Instant, comprehensive behavioral insights.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39966">
                <a:alpha val="100000"/>
              </a:srgbClr>
            </a:gs>
            <a:gs pos="100000">
              <a:srgbClr val="003366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272107" y="-5199677"/>
            <a:ext cx="19338291" cy="19257715"/>
          </a:xfrm>
          <a:custGeom>
            <a:avLst/>
            <a:gdLst/>
            <a:ahLst/>
            <a:cxnLst/>
            <a:rect r="r" b="b" t="t" l="l"/>
            <a:pathLst>
              <a:path h="19257715" w="19338291">
                <a:moveTo>
                  <a:pt x="19338291" y="0"/>
                </a:moveTo>
                <a:lnTo>
                  <a:pt x="0" y="0"/>
                </a:lnTo>
                <a:lnTo>
                  <a:pt x="0" y="19257716"/>
                </a:lnTo>
                <a:lnTo>
                  <a:pt x="19338291" y="19257716"/>
                </a:lnTo>
                <a:lnTo>
                  <a:pt x="19338291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62463">
            <a:off x="-2241258" y="-3080507"/>
            <a:ext cx="4094226" cy="4114800"/>
          </a:xfrm>
          <a:custGeom>
            <a:avLst/>
            <a:gdLst/>
            <a:ahLst/>
            <a:cxnLst/>
            <a:rect r="r" b="b" t="t" l="l"/>
            <a:pathLst>
              <a:path h="4114800" w="4094226">
                <a:moveTo>
                  <a:pt x="0" y="0"/>
                </a:moveTo>
                <a:lnTo>
                  <a:pt x="4094226" y="0"/>
                </a:lnTo>
                <a:lnTo>
                  <a:pt x="4094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599662">
            <a:off x="-1775006" y="7477540"/>
            <a:ext cx="4094226" cy="4114800"/>
          </a:xfrm>
          <a:custGeom>
            <a:avLst/>
            <a:gdLst/>
            <a:ahLst/>
            <a:cxnLst/>
            <a:rect r="r" b="b" t="t" l="l"/>
            <a:pathLst>
              <a:path h="4114800" w="4094226">
                <a:moveTo>
                  <a:pt x="0" y="0"/>
                </a:moveTo>
                <a:lnTo>
                  <a:pt x="4094226" y="0"/>
                </a:lnTo>
                <a:lnTo>
                  <a:pt x="4094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056985" y="-2476661"/>
            <a:ext cx="4387170" cy="4114800"/>
          </a:xfrm>
          <a:custGeom>
            <a:avLst/>
            <a:gdLst/>
            <a:ahLst/>
            <a:cxnLst/>
            <a:rect r="r" b="b" t="t" l="l"/>
            <a:pathLst>
              <a:path h="4114800" w="4387170">
                <a:moveTo>
                  <a:pt x="0" y="0"/>
                </a:moveTo>
                <a:lnTo>
                  <a:pt x="4387170" y="0"/>
                </a:lnTo>
                <a:lnTo>
                  <a:pt x="43871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838200"/>
            <a:ext cx="7088237" cy="1409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77"/>
              </a:lnSpc>
            </a:pPr>
            <a:r>
              <a:rPr lang="en-US" b="true" sz="8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Key Features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38795" y="3206930"/>
            <a:ext cx="5254973" cy="1503183"/>
            <a:chOff x="0" y="0"/>
            <a:chExt cx="7006630" cy="200424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" y="4511"/>
              <a:ext cx="6993890" cy="1995215"/>
            </a:xfrm>
            <a:custGeom>
              <a:avLst/>
              <a:gdLst/>
              <a:ahLst/>
              <a:cxnLst/>
              <a:rect r="r" b="b" t="t" l="l"/>
              <a:pathLst>
                <a:path h="1995215" w="6993890">
                  <a:moveTo>
                    <a:pt x="0" y="644561"/>
                  </a:moveTo>
                  <a:cubicBezTo>
                    <a:pt x="0" y="288627"/>
                    <a:pt x="407289" y="0"/>
                    <a:pt x="909701" y="0"/>
                  </a:cubicBezTo>
                  <a:lnTo>
                    <a:pt x="6084189" y="0"/>
                  </a:lnTo>
                  <a:cubicBezTo>
                    <a:pt x="6586601" y="0"/>
                    <a:pt x="6993890" y="288627"/>
                    <a:pt x="6993890" y="644561"/>
                  </a:cubicBezTo>
                  <a:lnTo>
                    <a:pt x="6993890" y="1350655"/>
                  </a:lnTo>
                  <a:cubicBezTo>
                    <a:pt x="6993890" y="1706679"/>
                    <a:pt x="6586601" y="1995215"/>
                    <a:pt x="6084189" y="1995215"/>
                  </a:cubicBezTo>
                  <a:lnTo>
                    <a:pt x="909701" y="1995215"/>
                  </a:lnTo>
                  <a:cubicBezTo>
                    <a:pt x="407289" y="1995215"/>
                    <a:pt x="0" y="1706679"/>
                    <a:pt x="0" y="1350655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006590" cy="2004238"/>
            </a:xfrm>
            <a:custGeom>
              <a:avLst/>
              <a:gdLst/>
              <a:ahLst/>
              <a:cxnLst/>
              <a:rect r="r" b="b" t="t" l="l"/>
              <a:pathLst>
                <a:path h="2004238" w="7006590">
                  <a:moveTo>
                    <a:pt x="0" y="649072"/>
                  </a:moveTo>
                  <a:cubicBezTo>
                    <a:pt x="0" y="290612"/>
                    <a:pt x="410210" y="0"/>
                    <a:pt x="916051" y="0"/>
                  </a:cubicBezTo>
                  <a:lnTo>
                    <a:pt x="6090539" y="0"/>
                  </a:lnTo>
                  <a:lnTo>
                    <a:pt x="6090539" y="4511"/>
                  </a:lnTo>
                  <a:lnTo>
                    <a:pt x="6090539" y="0"/>
                  </a:lnTo>
                  <a:cubicBezTo>
                    <a:pt x="6596507" y="0"/>
                    <a:pt x="7006590" y="290612"/>
                    <a:pt x="7006590" y="649072"/>
                  </a:cubicBezTo>
                  <a:lnTo>
                    <a:pt x="7000240" y="649072"/>
                  </a:lnTo>
                  <a:lnTo>
                    <a:pt x="7006590" y="649072"/>
                  </a:lnTo>
                  <a:lnTo>
                    <a:pt x="7006590" y="1355166"/>
                  </a:lnTo>
                  <a:lnTo>
                    <a:pt x="7000240" y="1355166"/>
                  </a:lnTo>
                  <a:lnTo>
                    <a:pt x="7006590" y="1355166"/>
                  </a:lnTo>
                  <a:cubicBezTo>
                    <a:pt x="7006590" y="1713626"/>
                    <a:pt x="6596380" y="2004238"/>
                    <a:pt x="6090539" y="2004238"/>
                  </a:cubicBezTo>
                  <a:lnTo>
                    <a:pt x="6090539" y="1999726"/>
                  </a:lnTo>
                  <a:lnTo>
                    <a:pt x="6090539" y="2004238"/>
                  </a:lnTo>
                  <a:lnTo>
                    <a:pt x="916051" y="2004238"/>
                  </a:lnTo>
                  <a:lnTo>
                    <a:pt x="916051" y="1999726"/>
                  </a:lnTo>
                  <a:lnTo>
                    <a:pt x="916051" y="2004238"/>
                  </a:lnTo>
                  <a:cubicBezTo>
                    <a:pt x="410210" y="2004238"/>
                    <a:pt x="0" y="1713626"/>
                    <a:pt x="0" y="1355166"/>
                  </a:cubicBezTo>
                  <a:lnTo>
                    <a:pt x="0" y="649072"/>
                  </a:lnTo>
                  <a:lnTo>
                    <a:pt x="6350" y="649072"/>
                  </a:lnTo>
                  <a:lnTo>
                    <a:pt x="0" y="649072"/>
                  </a:lnTo>
                  <a:moveTo>
                    <a:pt x="12700" y="649072"/>
                  </a:moveTo>
                  <a:lnTo>
                    <a:pt x="12700" y="1355166"/>
                  </a:lnTo>
                  <a:lnTo>
                    <a:pt x="6350" y="1355166"/>
                  </a:lnTo>
                  <a:lnTo>
                    <a:pt x="12700" y="1355166"/>
                  </a:lnTo>
                  <a:cubicBezTo>
                    <a:pt x="12700" y="1708664"/>
                    <a:pt x="417195" y="1995215"/>
                    <a:pt x="916051" y="1995215"/>
                  </a:cubicBezTo>
                  <a:lnTo>
                    <a:pt x="6090539" y="1995215"/>
                  </a:lnTo>
                  <a:cubicBezTo>
                    <a:pt x="6589522" y="1995215"/>
                    <a:pt x="6993890" y="1708664"/>
                    <a:pt x="6993890" y="1355166"/>
                  </a:cubicBezTo>
                  <a:lnTo>
                    <a:pt x="6993890" y="649072"/>
                  </a:lnTo>
                  <a:cubicBezTo>
                    <a:pt x="6993890" y="295574"/>
                    <a:pt x="6589522" y="9022"/>
                    <a:pt x="6090539" y="9022"/>
                  </a:cubicBezTo>
                  <a:lnTo>
                    <a:pt x="916051" y="9022"/>
                  </a:lnTo>
                  <a:lnTo>
                    <a:pt x="916051" y="4511"/>
                  </a:lnTo>
                  <a:lnTo>
                    <a:pt x="916051" y="9022"/>
                  </a:lnTo>
                  <a:cubicBezTo>
                    <a:pt x="417195" y="9022"/>
                    <a:pt x="12700" y="295574"/>
                    <a:pt x="12700" y="649072"/>
                  </a:cubicBezTo>
                  <a:close/>
                </a:path>
              </a:pathLst>
            </a:custGeom>
            <a:solidFill>
              <a:srgbClr val="EFAC35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694259" y="3374808"/>
            <a:ext cx="3544044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b="true" sz="3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Instant Results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36600" y="3967218"/>
            <a:ext cx="4659362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Calibri (MS)"/>
                <a:ea typeface="Calibri (MS)"/>
                <a:cs typeface="Calibri (MS)"/>
                <a:sym typeface="Calibri (MS)"/>
              </a:rPr>
              <a:t>Insights in seconds, not hours.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6367760" y="3206930"/>
            <a:ext cx="5254973" cy="1503183"/>
            <a:chOff x="0" y="0"/>
            <a:chExt cx="7006630" cy="200424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6350" y="4511"/>
              <a:ext cx="6993890" cy="1995215"/>
            </a:xfrm>
            <a:custGeom>
              <a:avLst/>
              <a:gdLst/>
              <a:ahLst/>
              <a:cxnLst/>
              <a:rect r="r" b="b" t="t" l="l"/>
              <a:pathLst>
                <a:path h="1995215" w="6993890">
                  <a:moveTo>
                    <a:pt x="0" y="644561"/>
                  </a:moveTo>
                  <a:cubicBezTo>
                    <a:pt x="0" y="288627"/>
                    <a:pt x="407289" y="0"/>
                    <a:pt x="909701" y="0"/>
                  </a:cubicBezTo>
                  <a:lnTo>
                    <a:pt x="6084189" y="0"/>
                  </a:lnTo>
                  <a:cubicBezTo>
                    <a:pt x="6586601" y="0"/>
                    <a:pt x="6993890" y="288627"/>
                    <a:pt x="6993890" y="644561"/>
                  </a:cubicBezTo>
                  <a:lnTo>
                    <a:pt x="6993890" y="1350655"/>
                  </a:lnTo>
                  <a:cubicBezTo>
                    <a:pt x="6993890" y="1706679"/>
                    <a:pt x="6586601" y="1995215"/>
                    <a:pt x="6084189" y="1995215"/>
                  </a:cubicBezTo>
                  <a:lnTo>
                    <a:pt x="909701" y="1995215"/>
                  </a:lnTo>
                  <a:cubicBezTo>
                    <a:pt x="407289" y="1995215"/>
                    <a:pt x="0" y="1706679"/>
                    <a:pt x="0" y="1350655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006590" cy="2004238"/>
            </a:xfrm>
            <a:custGeom>
              <a:avLst/>
              <a:gdLst/>
              <a:ahLst/>
              <a:cxnLst/>
              <a:rect r="r" b="b" t="t" l="l"/>
              <a:pathLst>
                <a:path h="2004238" w="7006590">
                  <a:moveTo>
                    <a:pt x="0" y="649072"/>
                  </a:moveTo>
                  <a:cubicBezTo>
                    <a:pt x="0" y="290612"/>
                    <a:pt x="410210" y="0"/>
                    <a:pt x="916051" y="0"/>
                  </a:cubicBezTo>
                  <a:lnTo>
                    <a:pt x="6090539" y="0"/>
                  </a:lnTo>
                  <a:lnTo>
                    <a:pt x="6090539" y="4511"/>
                  </a:lnTo>
                  <a:lnTo>
                    <a:pt x="6090539" y="0"/>
                  </a:lnTo>
                  <a:cubicBezTo>
                    <a:pt x="6596507" y="0"/>
                    <a:pt x="7006590" y="290612"/>
                    <a:pt x="7006590" y="649072"/>
                  </a:cubicBezTo>
                  <a:lnTo>
                    <a:pt x="7000240" y="649072"/>
                  </a:lnTo>
                  <a:lnTo>
                    <a:pt x="7006590" y="649072"/>
                  </a:lnTo>
                  <a:lnTo>
                    <a:pt x="7006590" y="1355166"/>
                  </a:lnTo>
                  <a:lnTo>
                    <a:pt x="7000240" y="1355166"/>
                  </a:lnTo>
                  <a:lnTo>
                    <a:pt x="7006590" y="1355166"/>
                  </a:lnTo>
                  <a:cubicBezTo>
                    <a:pt x="7006590" y="1713626"/>
                    <a:pt x="6596380" y="2004238"/>
                    <a:pt x="6090539" y="2004238"/>
                  </a:cubicBezTo>
                  <a:lnTo>
                    <a:pt x="6090539" y="1999726"/>
                  </a:lnTo>
                  <a:lnTo>
                    <a:pt x="6090539" y="2004238"/>
                  </a:lnTo>
                  <a:lnTo>
                    <a:pt x="916051" y="2004238"/>
                  </a:lnTo>
                  <a:lnTo>
                    <a:pt x="916051" y="1999726"/>
                  </a:lnTo>
                  <a:lnTo>
                    <a:pt x="916051" y="2004238"/>
                  </a:lnTo>
                  <a:cubicBezTo>
                    <a:pt x="410210" y="2004238"/>
                    <a:pt x="0" y="1713626"/>
                    <a:pt x="0" y="1355166"/>
                  </a:cubicBezTo>
                  <a:lnTo>
                    <a:pt x="0" y="649072"/>
                  </a:lnTo>
                  <a:lnTo>
                    <a:pt x="6350" y="649072"/>
                  </a:lnTo>
                  <a:lnTo>
                    <a:pt x="0" y="649072"/>
                  </a:lnTo>
                  <a:moveTo>
                    <a:pt x="12700" y="649072"/>
                  </a:moveTo>
                  <a:lnTo>
                    <a:pt x="12700" y="1355166"/>
                  </a:lnTo>
                  <a:lnTo>
                    <a:pt x="6350" y="1355166"/>
                  </a:lnTo>
                  <a:lnTo>
                    <a:pt x="12700" y="1355166"/>
                  </a:lnTo>
                  <a:cubicBezTo>
                    <a:pt x="12700" y="1708664"/>
                    <a:pt x="417195" y="1995215"/>
                    <a:pt x="916051" y="1995215"/>
                  </a:cubicBezTo>
                  <a:lnTo>
                    <a:pt x="6090539" y="1995215"/>
                  </a:lnTo>
                  <a:cubicBezTo>
                    <a:pt x="6589522" y="1995215"/>
                    <a:pt x="6993890" y="1708664"/>
                    <a:pt x="6993890" y="1355166"/>
                  </a:cubicBezTo>
                  <a:lnTo>
                    <a:pt x="6993890" y="649072"/>
                  </a:lnTo>
                  <a:cubicBezTo>
                    <a:pt x="6993890" y="295574"/>
                    <a:pt x="6589522" y="9022"/>
                    <a:pt x="6090539" y="9022"/>
                  </a:cubicBezTo>
                  <a:lnTo>
                    <a:pt x="916051" y="9022"/>
                  </a:lnTo>
                  <a:lnTo>
                    <a:pt x="916051" y="4511"/>
                  </a:lnTo>
                  <a:lnTo>
                    <a:pt x="916051" y="9022"/>
                  </a:lnTo>
                  <a:cubicBezTo>
                    <a:pt x="417195" y="9022"/>
                    <a:pt x="12700" y="295574"/>
                    <a:pt x="12700" y="649072"/>
                  </a:cubicBezTo>
                  <a:close/>
                </a:path>
              </a:pathLst>
            </a:custGeom>
            <a:solidFill>
              <a:srgbClr val="EFAC35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7223224" y="3374300"/>
            <a:ext cx="3544044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b="true" sz="3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Full Insights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65565" y="3743381"/>
            <a:ext cx="4659362" cy="909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Calibri (MS)"/>
                <a:ea typeface="Calibri (MS)"/>
                <a:cs typeface="Calibri (MS)"/>
                <a:sym typeface="Calibri (MS)"/>
              </a:rPr>
              <a:t>Equivalent to 46-question Discovery with Less Reliability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2194233" y="3206930"/>
            <a:ext cx="5254973" cy="1503183"/>
            <a:chOff x="0" y="0"/>
            <a:chExt cx="7006630" cy="200424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6350" y="4511"/>
              <a:ext cx="6993890" cy="1995215"/>
            </a:xfrm>
            <a:custGeom>
              <a:avLst/>
              <a:gdLst/>
              <a:ahLst/>
              <a:cxnLst/>
              <a:rect r="r" b="b" t="t" l="l"/>
              <a:pathLst>
                <a:path h="1995215" w="6993890">
                  <a:moveTo>
                    <a:pt x="0" y="644561"/>
                  </a:moveTo>
                  <a:cubicBezTo>
                    <a:pt x="0" y="288627"/>
                    <a:pt x="407289" y="0"/>
                    <a:pt x="909701" y="0"/>
                  </a:cubicBezTo>
                  <a:lnTo>
                    <a:pt x="6084189" y="0"/>
                  </a:lnTo>
                  <a:cubicBezTo>
                    <a:pt x="6586601" y="0"/>
                    <a:pt x="6993890" y="288627"/>
                    <a:pt x="6993890" y="644561"/>
                  </a:cubicBezTo>
                  <a:lnTo>
                    <a:pt x="6993890" y="1350655"/>
                  </a:lnTo>
                  <a:cubicBezTo>
                    <a:pt x="6993890" y="1706679"/>
                    <a:pt x="6586601" y="1995215"/>
                    <a:pt x="6084189" y="1995215"/>
                  </a:cubicBezTo>
                  <a:lnTo>
                    <a:pt x="909701" y="1995215"/>
                  </a:lnTo>
                  <a:cubicBezTo>
                    <a:pt x="407289" y="1995215"/>
                    <a:pt x="0" y="1706679"/>
                    <a:pt x="0" y="1350655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006590" cy="2004238"/>
            </a:xfrm>
            <a:custGeom>
              <a:avLst/>
              <a:gdLst/>
              <a:ahLst/>
              <a:cxnLst/>
              <a:rect r="r" b="b" t="t" l="l"/>
              <a:pathLst>
                <a:path h="2004238" w="7006590">
                  <a:moveTo>
                    <a:pt x="0" y="649072"/>
                  </a:moveTo>
                  <a:cubicBezTo>
                    <a:pt x="0" y="290612"/>
                    <a:pt x="410210" y="0"/>
                    <a:pt x="916051" y="0"/>
                  </a:cubicBezTo>
                  <a:lnTo>
                    <a:pt x="6090539" y="0"/>
                  </a:lnTo>
                  <a:lnTo>
                    <a:pt x="6090539" y="4511"/>
                  </a:lnTo>
                  <a:lnTo>
                    <a:pt x="6090539" y="0"/>
                  </a:lnTo>
                  <a:cubicBezTo>
                    <a:pt x="6596507" y="0"/>
                    <a:pt x="7006590" y="290612"/>
                    <a:pt x="7006590" y="649072"/>
                  </a:cubicBezTo>
                  <a:lnTo>
                    <a:pt x="7000240" y="649072"/>
                  </a:lnTo>
                  <a:lnTo>
                    <a:pt x="7006590" y="649072"/>
                  </a:lnTo>
                  <a:lnTo>
                    <a:pt x="7006590" y="1355166"/>
                  </a:lnTo>
                  <a:lnTo>
                    <a:pt x="7000240" y="1355166"/>
                  </a:lnTo>
                  <a:lnTo>
                    <a:pt x="7006590" y="1355166"/>
                  </a:lnTo>
                  <a:cubicBezTo>
                    <a:pt x="7006590" y="1713626"/>
                    <a:pt x="6596380" y="2004238"/>
                    <a:pt x="6090539" y="2004238"/>
                  </a:cubicBezTo>
                  <a:lnTo>
                    <a:pt x="6090539" y="1999726"/>
                  </a:lnTo>
                  <a:lnTo>
                    <a:pt x="6090539" y="2004238"/>
                  </a:lnTo>
                  <a:lnTo>
                    <a:pt x="916051" y="2004238"/>
                  </a:lnTo>
                  <a:lnTo>
                    <a:pt x="916051" y="1999726"/>
                  </a:lnTo>
                  <a:lnTo>
                    <a:pt x="916051" y="2004238"/>
                  </a:lnTo>
                  <a:cubicBezTo>
                    <a:pt x="410210" y="2004238"/>
                    <a:pt x="0" y="1713626"/>
                    <a:pt x="0" y="1355166"/>
                  </a:cubicBezTo>
                  <a:lnTo>
                    <a:pt x="0" y="649072"/>
                  </a:lnTo>
                  <a:lnTo>
                    <a:pt x="6350" y="649072"/>
                  </a:lnTo>
                  <a:lnTo>
                    <a:pt x="0" y="649072"/>
                  </a:lnTo>
                  <a:moveTo>
                    <a:pt x="12700" y="649072"/>
                  </a:moveTo>
                  <a:lnTo>
                    <a:pt x="12700" y="1355166"/>
                  </a:lnTo>
                  <a:lnTo>
                    <a:pt x="6350" y="1355166"/>
                  </a:lnTo>
                  <a:lnTo>
                    <a:pt x="12700" y="1355166"/>
                  </a:lnTo>
                  <a:cubicBezTo>
                    <a:pt x="12700" y="1708664"/>
                    <a:pt x="417195" y="1995215"/>
                    <a:pt x="916051" y="1995215"/>
                  </a:cubicBezTo>
                  <a:lnTo>
                    <a:pt x="6090539" y="1995215"/>
                  </a:lnTo>
                  <a:cubicBezTo>
                    <a:pt x="6589522" y="1995215"/>
                    <a:pt x="6993890" y="1708664"/>
                    <a:pt x="6993890" y="1355166"/>
                  </a:cubicBezTo>
                  <a:lnTo>
                    <a:pt x="6993890" y="649072"/>
                  </a:lnTo>
                  <a:cubicBezTo>
                    <a:pt x="6993890" y="295574"/>
                    <a:pt x="6589522" y="9022"/>
                    <a:pt x="6090539" y="9022"/>
                  </a:cubicBezTo>
                  <a:lnTo>
                    <a:pt x="916051" y="9022"/>
                  </a:lnTo>
                  <a:lnTo>
                    <a:pt x="916051" y="4511"/>
                  </a:lnTo>
                  <a:lnTo>
                    <a:pt x="916051" y="9022"/>
                  </a:lnTo>
                  <a:cubicBezTo>
                    <a:pt x="417195" y="9022"/>
                    <a:pt x="12700" y="295574"/>
                    <a:pt x="12700" y="649072"/>
                  </a:cubicBezTo>
                  <a:close/>
                </a:path>
              </a:pathLst>
            </a:custGeom>
            <a:solidFill>
              <a:srgbClr val="EFAC35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3049697" y="3374300"/>
            <a:ext cx="3544044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b="true" sz="3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Meeting Prep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492039" y="3984408"/>
            <a:ext cx="4659362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Calibri (MS)"/>
                <a:ea typeface="Calibri (MS)"/>
                <a:cs typeface="Calibri (MS)"/>
                <a:sym typeface="Calibri (MS)"/>
              </a:rPr>
              <a:t>Tailored insights for every interaction.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3442467" y="5576888"/>
            <a:ext cx="5254973" cy="1503183"/>
            <a:chOff x="0" y="0"/>
            <a:chExt cx="7006630" cy="200424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4161" y="5742"/>
              <a:ext cx="6998329" cy="1992810"/>
            </a:xfrm>
            <a:custGeom>
              <a:avLst/>
              <a:gdLst/>
              <a:ahLst/>
              <a:cxnLst/>
              <a:rect r="r" b="b" t="t" l="l"/>
              <a:pathLst>
                <a:path h="1992810" w="6998329">
                  <a:moveTo>
                    <a:pt x="0" y="820461"/>
                  </a:moveTo>
                  <a:cubicBezTo>
                    <a:pt x="0" y="367393"/>
                    <a:pt x="267387" y="0"/>
                    <a:pt x="597272" y="0"/>
                  </a:cubicBezTo>
                  <a:lnTo>
                    <a:pt x="6401057" y="0"/>
                  </a:lnTo>
                  <a:cubicBezTo>
                    <a:pt x="6730942" y="0"/>
                    <a:pt x="6998329" y="367393"/>
                    <a:pt x="6998329" y="820461"/>
                  </a:cubicBezTo>
                  <a:lnTo>
                    <a:pt x="6998329" y="1172234"/>
                  </a:lnTo>
                  <a:cubicBezTo>
                    <a:pt x="6998329" y="1625417"/>
                    <a:pt x="6730942" y="1992695"/>
                    <a:pt x="6401057" y="1992695"/>
                  </a:cubicBezTo>
                  <a:lnTo>
                    <a:pt x="597272" y="1992695"/>
                  </a:lnTo>
                  <a:cubicBezTo>
                    <a:pt x="267387" y="1992810"/>
                    <a:pt x="0" y="1625417"/>
                    <a:pt x="0" y="1172234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7006661" cy="2004299"/>
            </a:xfrm>
            <a:custGeom>
              <a:avLst/>
              <a:gdLst/>
              <a:ahLst/>
              <a:cxnLst/>
              <a:rect r="r" b="b" t="t" l="l"/>
              <a:pathLst>
                <a:path h="2004299" w="7006661">
                  <a:moveTo>
                    <a:pt x="0" y="826203"/>
                  </a:moveTo>
                  <a:cubicBezTo>
                    <a:pt x="0" y="369919"/>
                    <a:pt x="269301" y="0"/>
                    <a:pt x="601433" y="0"/>
                  </a:cubicBezTo>
                  <a:lnTo>
                    <a:pt x="6405218" y="0"/>
                  </a:lnTo>
                  <a:lnTo>
                    <a:pt x="6405218" y="5742"/>
                  </a:lnTo>
                  <a:lnTo>
                    <a:pt x="6405218" y="0"/>
                  </a:lnTo>
                  <a:cubicBezTo>
                    <a:pt x="6737350" y="0"/>
                    <a:pt x="7006661" y="369919"/>
                    <a:pt x="7006661" y="826203"/>
                  </a:cubicBezTo>
                  <a:lnTo>
                    <a:pt x="7002490" y="826203"/>
                  </a:lnTo>
                  <a:lnTo>
                    <a:pt x="7006661" y="826203"/>
                  </a:lnTo>
                  <a:lnTo>
                    <a:pt x="7006661" y="1177976"/>
                  </a:lnTo>
                  <a:lnTo>
                    <a:pt x="7002490" y="1177976"/>
                  </a:lnTo>
                  <a:lnTo>
                    <a:pt x="7006661" y="1177976"/>
                  </a:lnTo>
                  <a:cubicBezTo>
                    <a:pt x="7006661" y="1634260"/>
                    <a:pt x="6737350" y="2004179"/>
                    <a:pt x="6405218" y="2004179"/>
                  </a:cubicBezTo>
                  <a:lnTo>
                    <a:pt x="6405218" y="1998437"/>
                  </a:lnTo>
                  <a:lnTo>
                    <a:pt x="6405218" y="2004179"/>
                  </a:lnTo>
                  <a:lnTo>
                    <a:pt x="601433" y="2004179"/>
                  </a:lnTo>
                  <a:lnTo>
                    <a:pt x="601433" y="1998437"/>
                  </a:lnTo>
                  <a:lnTo>
                    <a:pt x="601433" y="2004179"/>
                  </a:lnTo>
                  <a:cubicBezTo>
                    <a:pt x="269301" y="2004299"/>
                    <a:pt x="0" y="1634375"/>
                    <a:pt x="0" y="1177976"/>
                  </a:cubicBezTo>
                  <a:lnTo>
                    <a:pt x="0" y="826203"/>
                  </a:lnTo>
                  <a:lnTo>
                    <a:pt x="4161" y="826203"/>
                  </a:lnTo>
                  <a:lnTo>
                    <a:pt x="0" y="826203"/>
                  </a:lnTo>
                  <a:moveTo>
                    <a:pt x="8322" y="826203"/>
                  </a:moveTo>
                  <a:lnTo>
                    <a:pt x="8322" y="1177976"/>
                  </a:lnTo>
                  <a:lnTo>
                    <a:pt x="4161" y="1177976"/>
                  </a:lnTo>
                  <a:lnTo>
                    <a:pt x="8322" y="1177976"/>
                  </a:lnTo>
                  <a:cubicBezTo>
                    <a:pt x="8322" y="1627943"/>
                    <a:pt x="273878" y="1992695"/>
                    <a:pt x="601433" y="1992695"/>
                  </a:cubicBezTo>
                  <a:lnTo>
                    <a:pt x="6405218" y="1992695"/>
                  </a:lnTo>
                  <a:cubicBezTo>
                    <a:pt x="6732773" y="1992695"/>
                    <a:pt x="6998329" y="1627943"/>
                    <a:pt x="6998329" y="1177976"/>
                  </a:cubicBezTo>
                  <a:lnTo>
                    <a:pt x="6998329" y="826203"/>
                  </a:lnTo>
                  <a:cubicBezTo>
                    <a:pt x="6998329" y="376236"/>
                    <a:pt x="6732773" y="11485"/>
                    <a:pt x="6405217" y="11485"/>
                  </a:cubicBezTo>
                  <a:lnTo>
                    <a:pt x="601433" y="11485"/>
                  </a:lnTo>
                  <a:lnTo>
                    <a:pt x="601433" y="5742"/>
                  </a:lnTo>
                  <a:lnTo>
                    <a:pt x="601433" y="11485"/>
                  </a:lnTo>
                  <a:cubicBezTo>
                    <a:pt x="273878" y="11485"/>
                    <a:pt x="8322" y="376236"/>
                    <a:pt x="8322" y="826203"/>
                  </a:cubicBezTo>
                  <a:close/>
                </a:path>
              </a:pathLst>
            </a:custGeom>
            <a:solidFill>
              <a:srgbClr val="EFAC35"/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4921338" y="5754598"/>
            <a:ext cx="2801693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000" b="true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70-</a:t>
            </a:r>
            <a:r>
              <a:rPr lang="en-US" b="true" sz="3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75% Accuracy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650164" y="6364198"/>
            <a:ext cx="4839579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Calibri (MS)"/>
                <a:ea typeface="Calibri (MS)"/>
                <a:cs typeface="Calibri (MS)"/>
                <a:sym typeface="Calibri (MS)"/>
              </a:rPr>
              <a:t>Validated and highly reliable.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9566746" y="5576888"/>
            <a:ext cx="5254973" cy="1503183"/>
            <a:chOff x="0" y="0"/>
            <a:chExt cx="7006630" cy="200424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4161" y="5742"/>
              <a:ext cx="6998329" cy="1992810"/>
            </a:xfrm>
            <a:custGeom>
              <a:avLst/>
              <a:gdLst/>
              <a:ahLst/>
              <a:cxnLst/>
              <a:rect r="r" b="b" t="t" l="l"/>
              <a:pathLst>
                <a:path h="1992810" w="6998329">
                  <a:moveTo>
                    <a:pt x="0" y="820461"/>
                  </a:moveTo>
                  <a:cubicBezTo>
                    <a:pt x="0" y="367393"/>
                    <a:pt x="267387" y="0"/>
                    <a:pt x="597272" y="0"/>
                  </a:cubicBezTo>
                  <a:lnTo>
                    <a:pt x="6401057" y="0"/>
                  </a:lnTo>
                  <a:cubicBezTo>
                    <a:pt x="6730942" y="0"/>
                    <a:pt x="6998329" y="367393"/>
                    <a:pt x="6998329" y="820461"/>
                  </a:cubicBezTo>
                  <a:lnTo>
                    <a:pt x="6998329" y="1172234"/>
                  </a:lnTo>
                  <a:cubicBezTo>
                    <a:pt x="6998329" y="1625417"/>
                    <a:pt x="6730942" y="1992695"/>
                    <a:pt x="6401057" y="1992695"/>
                  </a:cubicBezTo>
                  <a:lnTo>
                    <a:pt x="597272" y="1992695"/>
                  </a:lnTo>
                  <a:cubicBezTo>
                    <a:pt x="267387" y="1992810"/>
                    <a:pt x="0" y="1625417"/>
                    <a:pt x="0" y="1172234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006661" cy="2004299"/>
            </a:xfrm>
            <a:custGeom>
              <a:avLst/>
              <a:gdLst/>
              <a:ahLst/>
              <a:cxnLst/>
              <a:rect r="r" b="b" t="t" l="l"/>
              <a:pathLst>
                <a:path h="2004299" w="7006661">
                  <a:moveTo>
                    <a:pt x="0" y="826203"/>
                  </a:moveTo>
                  <a:cubicBezTo>
                    <a:pt x="0" y="369919"/>
                    <a:pt x="269301" y="0"/>
                    <a:pt x="601433" y="0"/>
                  </a:cubicBezTo>
                  <a:lnTo>
                    <a:pt x="6405218" y="0"/>
                  </a:lnTo>
                  <a:lnTo>
                    <a:pt x="6405218" y="5742"/>
                  </a:lnTo>
                  <a:lnTo>
                    <a:pt x="6405218" y="0"/>
                  </a:lnTo>
                  <a:cubicBezTo>
                    <a:pt x="6737350" y="0"/>
                    <a:pt x="7006661" y="369919"/>
                    <a:pt x="7006661" y="826203"/>
                  </a:cubicBezTo>
                  <a:lnTo>
                    <a:pt x="7002490" y="826203"/>
                  </a:lnTo>
                  <a:lnTo>
                    <a:pt x="7006661" y="826203"/>
                  </a:lnTo>
                  <a:lnTo>
                    <a:pt x="7006661" y="1177976"/>
                  </a:lnTo>
                  <a:lnTo>
                    <a:pt x="7002490" y="1177976"/>
                  </a:lnTo>
                  <a:lnTo>
                    <a:pt x="7006661" y="1177976"/>
                  </a:lnTo>
                  <a:cubicBezTo>
                    <a:pt x="7006661" y="1634260"/>
                    <a:pt x="6737350" y="2004179"/>
                    <a:pt x="6405218" y="2004179"/>
                  </a:cubicBezTo>
                  <a:lnTo>
                    <a:pt x="6405218" y="1998437"/>
                  </a:lnTo>
                  <a:lnTo>
                    <a:pt x="6405218" y="2004179"/>
                  </a:lnTo>
                  <a:lnTo>
                    <a:pt x="601433" y="2004179"/>
                  </a:lnTo>
                  <a:lnTo>
                    <a:pt x="601433" y="1998437"/>
                  </a:lnTo>
                  <a:lnTo>
                    <a:pt x="601433" y="2004179"/>
                  </a:lnTo>
                  <a:cubicBezTo>
                    <a:pt x="269301" y="2004299"/>
                    <a:pt x="0" y="1634375"/>
                    <a:pt x="0" y="1177976"/>
                  </a:cubicBezTo>
                  <a:lnTo>
                    <a:pt x="0" y="826203"/>
                  </a:lnTo>
                  <a:lnTo>
                    <a:pt x="4161" y="826203"/>
                  </a:lnTo>
                  <a:lnTo>
                    <a:pt x="0" y="826203"/>
                  </a:lnTo>
                  <a:moveTo>
                    <a:pt x="8322" y="826203"/>
                  </a:moveTo>
                  <a:lnTo>
                    <a:pt x="8322" y="1177976"/>
                  </a:lnTo>
                  <a:lnTo>
                    <a:pt x="4161" y="1177976"/>
                  </a:lnTo>
                  <a:lnTo>
                    <a:pt x="8322" y="1177976"/>
                  </a:lnTo>
                  <a:cubicBezTo>
                    <a:pt x="8322" y="1627943"/>
                    <a:pt x="273878" y="1992695"/>
                    <a:pt x="601433" y="1992695"/>
                  </a:cubicBezTo>
                  <a:lnTo>
                    <a:pt x="6405218" y="1992695"/>
                  </a:lnTo>
                  <a:cubicBezTo>
                    <a:pt x="6732773" y="1992695"/>
                    <a:pt x="6998329" y="1627943"/>
                    <a:pt x="6998329" y="1177976"/>
                  </a:cubicBezTo>
                  <a:lnTo>
                    <a:pt x="6998329" y="826203"/>
                  </a:lnTo>
                  <a:cubicBezTo>
                    <a:pt x="6998329" y="376236"/>
                    <a:pt x="6732773" y="11485"/>
                    <a:pt x="6405217" y="11485"/>
                  </a:cubicBezTo>
                  <a:lnTo>
                    <a:pt x="601433" y="11485"/>
                  </a:lnTo>
                  <a:lnTo>
                    <a:pt x="601433" y="5742"/>
                  </a:lnTo>
                  <a:lnTo>
                    <a:pt x="601433" y="11485"/>
                  </a:lnTo>
                  <a:cubicBezTo>
                    <a:pt x="273878" y="11485"/>
                    <a:pt x="8322" y="376236"/>
                    <a:pt x="8322" y="826203"/>
                  </a:cubicBezTo>
                  <a:close/>
                </a:path>
              </a:pathLst>
            </a:custGeom>
            <a:solidFill>
              <a:srgbClr val="EFAC35"/>
            </a:solid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10401567" y="5744258"/>
            <a:ext cx="368594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b="true" sz="3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Plug-and-Play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941253" y="6354366"/>
            <a:ext cx="4505960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Calibri (MS)"/>
                <a:ea typeface="Calibri (MS)"/>
                <a:cs typeface="Calibri (MS)"/>
                <a:sym typeface="Calibri (MS)"/>
              </a:rPr>
              <a:t>Seamlessly integrates into workflows.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39966">
                <a:alpha val="100000"/>
              </a:srgbClr>
            </a:gs>
            <a:gs pos="100000">
              <a:srgbClr val="003366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207" y="0"/>
            <a:ext cx="19864608" cy="15916517"/>
          </a:xfrm>
          <a:custGeom>
            <a:avLst/>
            <a:gdLst/>
            <a:ahLst/>
            <a:cxnLst/>
            <a:rect r="r" b="b" t="t" l="l"/>
            <a:pathLst>
              <a:path h="15916517" w="19864608">
                <a:moveTo>
                  <a:pt x="0" y="0"/>
                </a:moveTo>
                <a:lnTo>
                  <a:pt x="19864608" y="0"/>
                </a:lnTo>
                <a:lnTo>
                  <a:pt x="19864608" y="15916517"/>
                </a:lnTo>
                <a:lnTo>
                  <a:pt x="0" y="15916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91756" y="-3142613"/>
            <a:ext cx="7295632" cy="5544680"/>
          </a:xfrm>
          <a:custGeom>
            <a:avLst/>
            <a:gdLst/>
            <a:ahLst/>
            <a:cxnLst/>
            <a:rect r="r" b="b" t="t" l="l"/>
            <a:pathLst>
              <a:path h="5544680" w="7295632">
                <a:moveTo>
                  <a:pt x="0" y="0"/>
                </a:moveTo>
                <a:lnTo>
                  <a:pt x="7295632" y="0"/>
                </a:lnTo>
                <a:lnTo>
                  <a:pt x="7295632" y="5544680"/>
                </a:lnTo>
                <a:lnTo>
                  <a:pt x="0" y="55446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96456" y="3963607"/>
            <a:ext cx="5663136" cy="2359787"/>
            <a:chOff x="0" y="0"/>
            <a:chExt cx="7044730" cy="293548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400" y="25400"/>
              <a:ext cx="6994017" cy="2884678"/>
            </a:xfrm>
            <a:custGeom>
              <a:avLst/>
              <a:gdLst/>
              <a:ahLst/>
              <a:cxnLst/>
              <a:rect r="r" b="b" t="t" l="l"/>
              <a:pathLst>
                <a:path h="2884678" w="6994017">
                  <a:moveTo>
                    <a:pt x="0" y="243840"/>
                  </a:moveTo>
                  <a:cubicBezTo>
                    <a:pt x="0" y="109220"/>
                    <a:pt x="110236" y="0"/>
                    <a:pt x="246380" y="0"/>
                  </a:cubicBezTo>
                  <a:lnTo>
                    <a:pt x="6747637" y="0"/>
                  </a:lnTo>
                  <a:cubicBezTo>
                    <a:pt x="6883654" y="0"/>
                    <a:pt x="6994017" y="109220"/>
                    <a:pt x="6994017" y="243840"/>
                  </a:cubicBezTo>
                  <a:lnTo>
                    <a:pt x="6994017" y="2640838"/>
                  </a:lnTo>
                  <a:cubicBezTo>
                    <a:pt x="6994017" y="2775458"/>
                    <a:pt x="6883781" y="2884678"/>
                    <a:pt x="6747637" y="2884678"/>
                  </a:cubicBezTo>
                  <a:lnTo>
                    <a:pt x="246380" y="2884678"/>
                  </a:lnTo>
                  <a:cubicBezTo>
                    <a:pt x="110363" y="2884678"/>
                    <a:pt x="0" y="2775458"/>
                    <a:pt x="0" y="2640838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044817" cy="2935478"/>
            </a:xfrm>
            <a:custGeom>
              <a:avLst/>
              <a:gdLst/>
              <a:ahLst/>
              <a:cxnLst/>
              <a:rect r="r" b="b" t="t" l="l"/>
              <a:pathLst>
                <a:path h="2935478" w="7044817">
                  <a:moveTo>
                    <a:pt x="0" y="269240"/>
                  </a:moveTo>
                  <a:cubicBezTo>
                    <a:pt x="0" y="120269"/>
                    <a:pt x="121920" y="0"/>
                    <a:pt x="271780" y="0"/>
                  </a:cubicBezTo>
                  <a:lnTo>
                    <a:pt x="6773037" y="0"/>
                  </a:lnTo>
                  <a:lnTo>
                    <a:pt x="6773037" y="25400"/>
                  </a:lnTo>
                  <a:lnTo>
                    <a:pt x="6773037" y="0"/>
                  </a:lnTo>
                  <a:cubicBezTo>
                    <a:pt x="6922897" y="0"/>
                    <a:pt x="7044817" y="120269"/>
                    <a:pt x="7044817" y="269240"/>
                  </a:cubicBezTo>
                  <a:lnTo>
                    <a:pt x="7019417" y="269240"/>
                  </a:lnTo>
                  <a:lnTo>
                    <a:pt x="7044817" y="269240"/>
                  </a:lnTo>
                  <a:lnTo>
                    <a:pt x="7044817" y="2666238"/>
                  </a:lnTo>
                  <a:lnTo>
                    <a:pt x="7019417" y="2666238"/>
                  </a:lnTo>
                  <a:lnTo>
                    <a:pt x="7044817" y="2666238"/>
                  </a:lnTo>
                  <a:cubicBezTo>
                    <a:pt x="7044817" y="2815209"/>
                    <a:pt x="6922897" y="2935478"/>
                    <a:pt x="6773037" y="2935478"/>
                  </a:cubicBezTo>
                  <a:lnTo>
                    <a:pt x="6773037" y="2910078"/>
                  </a:lnTo>
                  <a:lnTo>
                    <a:pt x="6773037" y="2935478"/>
                  </a:lnTo>
                  <a:lnTo>
                    <a:pt x="271780" y="2935478"/>
                  </a:lnTo>
                  <a:lnTo>
                    <a:pt x="271780" y="2910078"/>
                  </a:lnTo>
                  <a:lnTo>
                    <a:pt x="271780" y="2935478"/>
                  </a:lnTo>
                  <a:cubicBezTo>
                    <a:pt x="121920" y="2935478"/>
                    <a:pt x="0" y="2815209"/>
                    <a:pt x="0" y="2666238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2666238"/>
                  </a:lnTo>
                  <a:lnTo>
                    <a:pt x="25400" y="2666238"/>
                  </a:lnTo>
                  <a:lnTo>
                    <a:pt x="50800" y="2666238"/>
                  </a:lnTo>
                  <a:cubicBezTo>
                    <a:pt x="50800" y="2786634"/>
                    <a:pt x="149479" y="2884678"/>
                    <a:pt x="271780" y="2884678"/>
                  </a:cubicBezTo>
                  <a:lnTo>
                    <a:pt x="6773037" y="2884678"/>
                  </a:lnTo>
                  <a:cubicBezTo>
                    <a:pt x="6895338" y="2884678"/>
                    <a:pt x="6994017" y="2786634"/>
                    <a:pt x="6994017" y="2666238"/>
                  </a:cubicBezTo>
                  <a:lnTo>
                    <a:pt x="6994017" y="269240"/>
                  </a:lnTo>
                  <a:cubicBezTo>
                    <a:pt x="6994017" y="148844"/>
                    <a:pt x="6895338" y="50800"/>
                    <a:pt x="6773037" y="50800"/>
                  </a:cubicBezTo>
                  <a:lnTo>
                    <a:pt x="271780" y="50800"/>
                  </a:lnTo>
                  <a:lnTo>
                    <a:pt x="271780" y="25400"/>
                  </a:lnTo>
                  <a:lnTo>
                    <a:pt x="271780" y="50800"/>
                  </a:lnTo>
                  <a:cubicBezTo>
                    <a:pt x="149479" y="50800"/>
                    <a:pt x="50800" y="148844"/>
                    <a:pt x="50800" y="269240"/>
                  </a:cubicBezTo>
                  <a:close/>
                </a:path>
              </a:pathLst>
            </a:custGeom>
            <a:solidFill>
              <a:srgbClr val="EFAC35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376038" y="3984025"/>
            <a:ext cx="163349" cy="2318950"/>
            <a:chOff x="0" y="0"/>
            <a:chExt cx="203200" cy="288468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3200" cy="2884678"/>
            </a:xfrm>
            <a:custGeom>
              <a:avLst/>
              <a:gdLst/>
              <a:ahLst/>
              <a:cxnLst/>
              <a:rect r="r" b="b" t="t" l="l"/>
              <a:pathLst>
                <a:path h="2884678" w="20320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cubicBezTo>
                    <a:pt x="157734" y="0"/>
                    <a:pt x="203200" y="45466"/>
                    <a:pt x="203200" y="101600"/>
                  </a:cubicBezTo>
                  <a:lnTo>
                    <a:pt x="203200" y="2783078"/>
                  </a:lnTo>
                  <a:cubicBezTo>
                    <a:pt x="203200" y="2839212"/>
                    <a:pt x="157734" y="2884678"/>
                    <a:pt x="101600" y="2884678"/>
                  </a:cubicBezTo>
                  <a:cubicBezTo>
                    <a:pt x="45466" y="2884678"/>
                    <a:pt x="0" y="2839212"/>
                    <a:pt x="0" y="278307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322642" y="3963607"/>
            <a:ext cx="5663136" cy="2359787"/>
            <a:chOff x="0" y="0"/>
            <a:chExt cx="7044730" cy="29354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25400" y="25400"/>
              <a:ext cx="6994017" cy="2884678"/>
            </a:xfrm>
            <a:custGeom>
              <a:avLst/>
              <a:gdLst/>
              <a:ahLst/>
              <a:cxnLst/>
              <a:rect r="r" b="b" t="t" l="l"/>
              <a:pathLst>
                <a:path h="2884678" w="6994017">
                  <a:moveTo>
                    <a:pt x="0" y="243840"/>
                  </a:moveTo>
                  <a:cubicBezTo>
                    <a:pt x="0" y="109220"/>
                    <a:pt x="110236" y="0"/>
                    <a:pt x="246380" y="0"/>
                  </a:cubicBezTo>
                  <a:lnTo>
                    <a:pt x="6747637" y="0"/>
                  </a:lnTo>
                  <a:cubicBezTo>
                    <a:pt x="6883654" y="0"/>
                    <a:pt x="6994017" y="109220"/>
                    <a:pt x="6994017" y="243840"/>
                  </a:cubicBezTo>
                  <a:lnTo>
                    <a:pt x="6994017" y="2640838"/>
                  </a:lnTo>
                  <a:cubicBezTo>
                    <a:pt x="6994017" y="2775458"/>
                    <a:pt x="6883781" y="2884678"/>
                    <a:pt x="6747637" y="2884678"/>
                  </a:cubicBezTo>
                  <a:lnTo>
                    <a:pt x="246380" y="2884678"/>
                  </a:lnTo>
                  <a:cubicBezTo>
                    <a:pt x="110363" y="2884678"/>
                    <a:pt x="0" y="2775458"/>
                    <a:pt x="0" y="2640838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044817" cy="2935478"/>
            </a:xfrm>
            <a:custGeom>
              <a:avLst/>
              <a:gdLst/>
              <a:ahLst/>
              <a:cxnLst/>
              <a:rect r="r" b="b" t="t" l="l"/>
              <a:pathLst>
                <a:path h="2935478" w="7044817">
                  <a:moveTo>
                    <a:pt x="0" y="269240"/>
                  </a:moveTo>
                  <a:cubicBezTo>
                    <a:pt x="0" y="120269"/>
                    <a:pt x="121920" y="0"/>
                    <a:pt x="271780" y="0"/>
                  </a:cubicBezTo>
                  <a:lnTo>
                    <a:pt x="6773037" y="0"/>
                  </a:lnTo>
                  <a:lnTo>
                    <a:pt x="6773037" y="25400"/>
                  </a:lnTo>
                  <a:lnTo>
                    <a:pt x="6773037" y="0"/>
                  </a:lnTo>
                  <a:cubicBezTo>
                    <a:pt x="6922897" y="0"/>
                    <a:pt x="7044817" y="120269"/>
                    <a:pt x="7044817" y="269240"/>
                  </a:cubicBezTo>
                  <a:lnTo>
                    <a:pt x="7019417" y="269240"/>
                  </a:lnTo>
                  <a:lnTo>
                    <a:pt x="7044817" y="269240"/>
                  </a:lnTo>
                  <a:lnTo>
                    <a:pt x="7044817" y="2666238"/>
                  </a:lnTo>
                  <a:lnTo>
                    <a:pt x="7019417" y="2666238"/>
                  </a:lnTo>
                  <a:lnTo>
                    <a:pt x="7044817" y="2666238"/>
                  </a:lnTo>
                  <a:cubicBezTo>
                    <a:pt x="7044817" y="2815209"/>
                    <a:pt x="6922897" y="2935478"/>
                    <a:pt x="6773037" y="2935478"/>
                  </a:cubicBezTo>
                  <a:lnTo>
                    <a:pt x="6773037" y="2910078"/>
                  </a:lnTo>
                  <a:lnTo>
                    <a:pt x="6773037" y="2935478"/>
                  </a:lnTo>
                  <a:lnTo>
                    <a:pt x="271780" y="2935478"/>
                  </a:lnTo>
                  <a:lnTo>
                    <a:pt x="271780" y="2910078"/>
                  </a:lnTo>
                  <a:lnTo>
                    <a:pt x="271780" y="2935478"/>
                  </a:lnTo>
                  <a:cubicBezTo>
                    <a:pt x="121920" y="2935478"/>
                    <a:pt x="0" y="2815209"/>
                    <a:pt x="0" y="2666238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2666238"/>
                  </a:lnTo>
                  <a:lnTo>
                    <a:pt x="25400" y="2666238"/>
                  </a:lnTo>
                  <a:lnTo>
                    <a:pt x="50800" y="2666238"/>
                  </a:lnTo>
                  <a:cubicBezTo>
                    <a:pt x="50800" y="2786634"/>
                    <a:pt x="149479" y="2884678"/>
                    <a:pt x="271780" y="2884678"/>
                  </a:cubicBezTo>
                  <a:lnTo>
                    <a:pt x="6773037" y="2884678"/>
                  </a:lnTo>
                  <a:cubicBezTo>
                    <a:pt x="6895338" y="2884678"/>
                    <a:pt x="6994017" y="2786634"/>
                    <a:pt x="6994017" y="2666238"/>
                  </a:cubicBezTo>
                  <a:lnTo>
                    <a:pt x="6994017" y="269240"/>
                  </a:lnTo>
                  <a:cubicBezTo>
                    <a:pt x="6994017" y="148844"/>
                    <a:pt x="6895338" y="50800"/>
                    <a:pt x="6773037" y="50800"/>
                  </a:cubicBezTo>
                  <a:lnTo>
                    <a:pt x="271780" y="50800"/>
                  </a:lnTo>
                  <a:lnTo>
                    <a:pt x="271780" y="25400"/>
                  </a:lnTo>
                  <a:lnTo>
                    <a:pt x="271780" y="50800"/>
                  </a:lnTo>
                  <a:cubicBezTo>
                    <a:pt x="149479" y="50800"/>
                    <a:pt x="50800" y="148844"/>
                    <a:pt x="50800" y="269240"/>
                  </a:cubicBezTo>
                  <a:close/>
                </a:path>
              </a:pathLst>
            </a:custGeom>
            <a:solidFill>
              <a:srgbClr val="EFAC35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6302223" y="3984025"/>
            <a:ext cx="163349" cy="2318950"/>
            <a:chOff x="0" y="0"/>
            <a:chExt cx="203200" cy="288468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3200" cy="2884678"/>
            </a:xfrm>
            <a:custGeom>
              <a:avLst/>
              <a:gdLst/>
              <a:ahLst/>
              <a:cxnLst/>
              <a:rect r="r" b="b" t="t" l="l"/>
              <a:pathLst>
                <a:path h="2884678" w="20320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cubicBezTo>
                    <a:pt x="157734" y="0"/>
                    <a:pt x="203200" y="45466"/>
                    <a:pt x="203200" y="101600"/>
                  </a:cubicBezTo>
                  <a:lnTo>
                    <a:pt x="203200" y="2783078"/>
                  </a:lnTo>
                  <a:cubicBezTo>
                    <a:pt x="203200" y="2839212"/>
                    <a:pt x="157734" y="2884678"/>
                    <a:pt x="101600" y="2884678"/>
                  </a:cubicBezTo>
                  <a:cubicBezTo>
                    <a:pt x="45466" y="2884678"/>
                    <a:pt x="0" y="2839212"/>
                    <a:pt x="0" y="278307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2248826" y="3963607"/>
            <a:ext cx="5663136" cy="2359787"/>
            <a:chOff x="0" y="0"/>
            <a:chExt cx="7044730" cy="293548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25400" y="25400"/>
              <a:ext cx="6994017" cy="2884678"/>
            </a:xfrm>
            <a:custGeom>
              <a:avLst/>
              <a:gdLst/>
              <a:ahLst/>
              <a:cxnLst/>
              <a:rect r="r" b="b" t="t" l="l"/>
              <a:pathLst>
                <a:path h="2884678" w="6994017">
                  <a:moveTo>
                    <a:pt x="0" y="243840"/>
                  </a:moveTo>
                  <a:cubicBezTo>
                    <a:pt x="0" y="109220"/>
                    <a:pt x="110236" y="0"/>
                    <a:pt x="246380" y="0"/>
                  </a:cubicBezTo>
                  <a:lnTo>
                    <a:pt x="6747637" y="0"/>
                  </a:lnTo>
                  <a:cubicBezTo>
                    <a:pt x="6883654" y="0"/>
                    <a:pt x="6994017" y="109220"/>
                    <a:pt x="6994017" y="243840"/>
                  </a:cubicBezTo>
                  <a:lnTo>
                    <a:pt x="6994017" y="2640838"/>
                  </a:lnTo>
                  <a:cubicBezTo>
                    <a:pt x="6994017" y="2775458"/>
                    <a:pt x="6883781" y="2884678"/>
                    <a:pt x="6747637" y="2884678"/>
                  </a:cubicBezTo>
                  <a:lnTo>
                    <a:pt x="246380" y="2884678"/>
                  </a:lnTo>
                  <a:cubicBezTo>
                    <a:pt x="110363" y="2884678"/>
                    <a:pt x="0" y="2775458"/>
                    <a:pt x="0" y="2640838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044817" cy="2935478"/>
            </a:xfrm>
            <a:custGeom>
              <a:avLst/>
              <a:gdLst/>
              <a:ahLst/>
              <a:cxnLst/>
              <a:rect r="r" b="b" t="t" l="l"/>
              <a:pathLst>
                <a:path h="2935478" w="7044817">
                  <a:moveTo>
                    <a:pt x="0" y="269240"/>
                  </a:moveTo>
                  <a:cubicBezTo>
                    <a:pt x="0" y="120269"/>
                    <a:pt x="121920" y="0"/>
                    <a:pt x="271780" y="0"/>
                  </a:cubicBezTo>
                  <a:lnTo>
                    <a:pt x="6773037" y="0"/>
                  </a:lnTo>
                  <a:lnTo>
                    <a:pt x="6773037" y="25400"/>
                  </a:lnTo>
                  <a:lnTo>
                    <a:pt x="6773037" y="0"/>
                  </a:lnTo>
                  <a:cubicBezTo>
                    <a:pt x="6922897" y="0"/>
                    <a:pt x="7044817" y="120269"/>
                    <a:pt x="7044817" y="269240"/>
                  </a:cubicBezTo>
                  <a:lnTo>
                    <a:pt x="7019417" y="269240"/>
                  </a:lnTo>
                  <a:lnTo>
                    <a:pt x="7044817" y="269240"/>
                  </a:lnTo>
                  <a:lnTo>
                    <a:pt x="7044817" y="2666238"/>
                  </a:lnTo>
                  <a:lnTo>
                    <a:pt x="7019417" y="2666238"/>
                  </a:lnTo>
                  <a:lnTo>
                    <a:pt x="7044817" y="2666238"/>
                  </a:lnTo>
                  <a:cubicBezTo>
                    <a:pt x="7044817" y="2815209"/>
                    <a:pt x="6922897" y="2935478"/>
                    <a:pt x="6773037" y="2935478"/>
                  </a:cubicBezTo>
                  <a:lnTo>
                    <a:pt x="6773037" y="2910078"/>
                  </a:lnTo>
                  <a:lnTo>
                    <a:pt x="6773037" y="2935478"/>
                  </a:lnTo>
                  <a:lnTo>
                    <a:pt x="271780" y="2935478"/>
                  </a:lnTo>
                  <a:lnTo>
                    <a:pt x="271780" y="2910078"/>
                  </a:lnTo>
                  <a:lnTo>
                    <a:pt x="271780" y="2935478"/>
                  </a:lnTo>
                  <a:cubicBezTo>
                    <a:pt x="121920" y="2935478"/>
                    <a:pt x="0" y="2815209"/>
                    <a:pt x="0" y="2666238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2666238"/>
                  </a:lnTo>
                  <a:lnTo>
                    <a:pt x="25400" y="2666238"/>
                  </a:lnTo>
                  <a:lnTo>
                    <a:pt x="50800" y="2666238"/>
                  </a:lnTo>
                  <a:cubicBezTo>
                    <a:pt x="50800" y="2786634"/>
                    <a:pt x="149479" y="2884678"/>
                    <a:pt x="271780" y="2884678"/>
                  </a:cubicBezTo>
                  <a:lnTo>
                    <a:pt x="6773037" y="2884678"/>
                  </a:lnTo>
                  <a:cubicBezTo>
                    <a:pt x="6895338" y="2884678"/>
                    <a:pt x="6994017" y="2786634"/>
                    <a:pt x="6994017" y="2666238"/>
                  </a:cubicBezTo>
                  <a:lnTo>
                    <a:pt x="6994017" y="269240"/>
                  </a:lnTo>
                  <a:cubicBezTo>
                    <a:pt x="6994017" y="148844"/>
                    <a:pt x="6895338" y="50800"/>
                    <a:pt x="6773037" y="50800"/>
                  </a:cubicBezTo>
                  <a:lnTo>
                    <a:pt x="271780" y="50800"/>
                  </a:lnTo>
                  <a:lnTo>
                    <a:pt x="271780" y="25400"/>
                  </a:lnTo>
                  <a:lnTo>
                    <a:pt x="271780" y="50800"/>
                  </a:lnTo>
                  <a:cubicBezTo>
                    <a:pt x="149479" y="50800"/>
                    <a:pt x="50800" y="148844"/>
                    <a:pt x="50800" y="269240"/>
                  </a:cubicBezTo>
                  <a:close/>
                </a:path>
              </a:pathLst>
            </a:custGeom>
            <a:solidFill>
              <a:srgbClr val="EFAC35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2228407" y="3984025"/>
            <a:ext cx="163349" cy="2318950"/>
            <a:chOff x="0" y="0"/>
            <a:chExt cx="203200" cy="288468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03200" cy="2884678"/>
            </a:xfrm>
            <a:custGeom>
              <a:avLst/>
              <a:gdLst/>
              <a:ahLst/>
              <a:cxnLst/>
              <a:rect r="r" b="b" t="t" l="l"/>
              <a:pathLst>
                <a:path h="2884678" w="20320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cubicBezTo>
                    <a:pt x="157734" y="0"/>
                    <a:pt x="203200" y="45466"/>
                    <a:pt x="203200" y="101600"/>
                  </a:cubicBezTo>
                  <a:lnTo>
                    <a:pt x="203200" y="2783078"/>
                  </a:lnTo>
                  <a:cubicBezTo>
                    <a:pt x="203200" y="2839212"/>
                    <a:pt x="157734" y="2884678"/>
                    <a:pt x="101600" y="2884678"/>
                  </a:cubicBezTo>
                  <a:cubicBezTo>
                    <a:pt x="45466" y="2884678"/>
                    <a:pt x="0" y="2839212"/>
                    <a:pt x="0" y="278307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106537" y="838200"/>
            <a:ext cx="8037462" cy="1409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77"/>
              </a:lnSpc>
            </a:pPr>
            <a:r>
              <a:rPr lang="en-US" b="true" sz="8000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Benefits for Clients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84110" y="4252549"/>
            <a:ext cx="3798660" cy="566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19"/>
              </a:lnSpc>
            </a:pPr>
            <a:r>
              <a:rPr lang="en-US" b="true" sz="3215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Save Hours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84110" y="4823888"/>
            <a:ext cx="4810340" cy="1118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3"/>
              </a:lnSpc>
            </a:pPr>
            <a:r>
              <a:rPr lang="en-US" sz="2679">
                <a:solidFill>
                  <a:srgbClr val="333333"/>
                </a:solidFill>
                <a:latin typeface="Calibri (MS)"/>
                <a:ea typeface="Calibri (MS)"/>
                <a:cs typeface="Calibri (MS)"/>
                <a:sym typeface="Calibri (MS)"/>
              </a:rPr>
              <a:t>Maximize your productivity and focus on clients.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810296" y="4252549"/>
            <a:ext cx="3798660" cy="566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19"/>
              </a:lnSpc>
            </a:pPr>
            <a:r>
              <a:rPr lang="en-US" b="true" sz="3215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Unlock Insights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810296" y="4823888"/>
            <a:ext cx="4810340" cy="1118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3"/>
              </a:lnSpc>
            </a:pPr>
            <a:r>
              <a:rPr lang="en-US" sz="2679">
                <a:solidFill>
                  <a:srgbClr val="333333"/>
                </a:solidFill>
                <a:latin typeface="Calibri (MS)"/>
                <a:ea typeface="Calibri (MS)"/>
                <a:cs typeface="Calibri (MS)"/>
                <a:sym typeface="Calibri (MS)"/>
              </a:rPr>
              <a:t>Deep behavioral understanding across your teams.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736481" y="4252549"/>
            <a:ext cx="3798660" cy="566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19"/>
              </a:lnSpc>
            </a:pPr>
            <a:r>
              <a:rPr lang="en-US" b="true" sz="3215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Impactful Meetings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736481" y="4823888"/>
            <a:ext cx="4810340" cy="1118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3"/>
              </a:lnSpc>
            </a:pPr>
            <a:r>
              <a:rPr lang="en-US" sz="2679">
                <a:solidFill>
                  <a:srgbClr val="333333"/>
                </a:solidFill>
                <a:latin typeface="Calibri (MS)"/>
                <a:ea typeface="Calibri (MS)"/>
                <a:cs typeface="Calibri (MS)"/>
                <a:sym typeface="Calibri (MS)"/>
              </a:rPr>
              <a:t>Data-driven conversations, every time.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6394107" y="7167390"/>
            <a:ext cx="5663136" cy="2480634"/>
            <a:chOff x="0" y="0"/>
            <a:chExt cx="7044730" cy="308581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25400" y="26701"/>
              <a:ext cx="6994017" cy="3032405"/>
            </a:xfrm>
            <a:custGeom>
              <a:avLst/>
              <a:gdLst/>
              <a:ahLst/>
              <a:cxnLst/>
              <a:rect r="r" b="b" t="t" l="l"/>
              <a:pathLst>
                <a:path h="3032405" w="6994017">
                  <a:moveTo>
                    <a:pt x="0" y="256327"/>
                  </a:moveTo>
                  <a:cubicBezTo>
                    <a:pt x="0" y="114813"/>
                    <a:pt x="110236" y="0"/>
                    <a:pt x="246380" y="0"/>
                  </a:cubicBezTo>
                  <a:lnTo>
                    <a:pt x="6747637" y="0"/>
                  </a:lnTo>
                  <a:cubicBezTo>
                    <a:pt x="6883654" y="0"/>
                    <a:pt x="6994017" y="114813"/>
                    <a:pt x="6994017" y="256327"/>
                  </a:cubicBezTo>
                  <a:lnTo>
                    <a:pt x="6994017" y="2776078"/>
                  </a:lnTo>
                  <a:cubicBezTo>
                    <a:pt x="6994017" y="2917592"/>
                    <a:pt x="6883781" y="3032405"/>
                    <a:pt x="6747637" y="3032405"/>
                  </a:cubicBezTo>
                  <a:lnTo>
                    <a:pt x="246380" y="3032405"/>
                  </a:lnTo>
                  <a:cubicBezTo>
                    <a:pt x="110363" y="3032405"/>
                    <a:pt x="0" y="2917592"/>
                    <a:pt x="0" y="2776078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7044817" cy="3085807"/>
            </a:xfrm>
            <a:custGeom>
              <a:avLst/>
              <a:gdLst/>
              <a:ahLst/>
              <a:cxnLst/>
              <a:rect r="r" b="b" t="t" l="l"/>
              <a:pathLst>
                <a:path h="3085807" w="7044817">
                  <a:moveTo>
                    <a:pt x="0" y="283028"/>
                  </a:moveTo>
                  <a:cubicBezTo>
                    <a:pt x="0" y="126428"/>
                    <a:pt x="121920" y="0"/>
                    <a:pt x="271780" y="0"/>
                  </a:cubicBezTo>
                  <a:lnTo>
                    <a:pt x="6773037" y="0"/>
                  </a:lnTo>
                  <a:lnTo>
                    <a:pt x="6773037" y="26701"/>
                  </a:lnTo>
                  <a:lnTo>
                    <a:pt x="6773037" y="0"/>
                  </a:lnTo>
                  <a:cubicBezTo>
                    <a:pt x="6922897" y="0"/>
                    <a:pt x="7044817" y="126428"/>
                    <a:pt x="7044817" y="283028"/>
                  </a:cubicBezTo>
                  <a:lnTo>
                    <a:pt x="7019417" y="283028"/>
                  </a:lnTo>
                  <a:lnTo>
                    <a:pt x="7044817" y="283028"/>
                  </a:lnTo>
                  <a:lnTo>
                    <a:pt x="7044817" y="2802779"/>
                  </a:lnTo>
                  <a:lnTo>
                    <a:pt x="7019417" y="2802779"/>
                  </a:lnTo>
                  <a:lnTo>
                    <a:pt x="7044817" y="2802779"/>
                  </a:lnTo>
                  <a:cubicBezTo>
                    <a:pt x="7044817" y="2959378"/>
                    <a:pt x="6922897" y="3085807"/>
                    <a:pt x="6773037" y="3085807"/>
                  </a:cubicBezTo>
                  <a:lnTo>
                    <a:pt x="6773037" y="3059106"/>
                  </a:lnTo>
                  <a:lnTo>
                    <a:pt x="6773037" y="3085807"/>
                  </a:lnTo>
                  <a:lnTo>
                    <a:pt x="271780" y="3085807"/>
                  </a:lnTo>
                  <a:lnTo>
                    <a:pt x="271780" y="3059106"/>
                  </a:lnTo>
                  <a:lnTo>
                    <a:pt x="271780" y="3085807"/>
                  </a:lnTo>
                  <a:cubicBezTo>
                    <a:pt x="121920" y="3085807"/>
                    <a:pt x="0" y="2959378"/>
                    <a:pt x="0" y="2802779"/>
                  </a:cubicBezTo>
                  <a:lnTo>
                    <a:pt x="0" y="283028"/>
                  </a:lnTo>
                  <a:lnTo>
                    <a:pt x="25400" y="283028"/>
                  </a:lnTo>
                  <a:lnTo>
                    <a:pt x="0" y="283028"/>
                  </a:lnTo>
                  <a:moveTo>
                    <a:pt x="50800" y="283028"/>
                  </a:moveTo>
                  <a:lnTo>
                    <a:pt x="50800" y="2802779"/>
                  </a:lnTo>
                  <a:lnTo>
                    <a:pt x="25400" y="2802779"/>
                  </a:lnTo>
                  <a:lnTo>
                    <a:pt x="50800" y="2802779"/>
                  </a:lnTo>
                  <a:cubicBezTo>
                    <a:pt x="50800" y="2929340"/>
                    <a:pt x="149479" y="3032405"/>
                    <a:pt x="271780" y="3032405"/>
                  </a:cubicBezTo>
                  <a:lnTo>
                    <a:pt x="6773037" y="3032405"/>
                  </a:lnTo>
                  <a:cubicBezTo>
                    <a:pt x="6895338" y="3032405"/>
                    <a:pt x="6994017" y="2929340"/>
                    <a:pt x="6994017" y="2802779"/>
                  </a:cubicBezTo>
                  <a:lnTo>
                    <a:pt x="6994017" y="283028"/>
                  </a:lnTo>
                  <a:cubicBezTo>
                    <a:pt x="6994017" y="156466"/>
                    <a:pt x="6895338" y="53402"/>
                    <a:pt x="6773037" y="53402"/>
                  </a:cubicBezTo>
                  <a:lnTo>
                    <a:pt x="271780" y="53402"/>
                  </a:lnTo>
                  <a:lnTo>
                    <a:pt x="271780" y="26701"/>
                  </a:lnTo>
                  <a:lnTo>
                    <a:pt x="271780" y="53402"/>
                  </a:lnTo>
                  <a:cubicBezTo>
                    <a:pt x="149479" y="53402"/>
                    <a:pt x="50800" y="156466"/>
                    <a:pt x="50800" y="283028"/>
                  </a:cubicBezTo>
                  <a:close/>
                </a:path>
              </a:pathLst>
            </a:custGeom>
            <a:solidFill>
              <a:srgbClr val="EFAC35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6383898" y="7187808"/>
            <a:ext cx="173300" cy="2460215"/>
            <a:chOff x="0" y="0"/>
            <a:chExt cx="203200" cy="288468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03200" cy="2884678"/>
            </a:xfrm>
            <a:custGeom>
              <a:avLst/>
              <a:gdLst/>
              <a:ahLst/>
              <a:cxnLst/>
              <a:rect r="r" b="b" t="t" l="l"/>
              <a:pathLst>
                <a:path h="2884678" w="20320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cubicBezTo>
                    <a:pt x="157734" y="0"/>
                    <a:pt x="203200" y="45466"/>
                    <a:pt x="203200" y="101600"/>
                  </a:cubicBezTo>
                  <a:lnTo>
                    <a:pt x="203200" y="2783078"/>
                  </a:lnTo>
                  <a:cubicBezTo>
                    <a:pt x="203200" y="2839212"/>
                    <a:pt x="157734" y="2884678"/>
                    <a:pt x="101600" y="2884678"/>
                  </a:cubicBezTo>
                  <a:cubicBezTo>
                    <a:pt x="45466" y="2884678"/>
                    <a:pt x="0" y="2839212"/>
                    <a:pt x="0" y="278307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6810296" y="7330994"/>
            <a:ext cx="4738874" cy="1076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19"/>
              </a:lnSpc>
            </a:pPr>
            <a:r>
              <a:rPr lang="en-US" sz="3215" b="true">
                <a:solidFill>
                  <a:srgbClr val="EFAC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Building Trust-Forward Relationship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810296" y="8388075"/>
            <a:ext cx="4810340" cy="1118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3"/>
              </a:lnSpc>
            </a:pPr>
            <a:r>
              <a:rPr lang="en-US" sz="2679">
                <a:solidFill>
                  <a:srgbClr val="333333"/>
                </a:solidFill>
                <a:latin typeface="Calibri (MS)"/>
                <a:ea typeface="Calibri (MS)"/>
                <a:cs typeface="Calibri (MS)"/>
                <a:sym typeface="Calibri (MS)"/>
              </a:rPr>
              <a:t>Building Trust Forward Relationship using Digital Scan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DAGzR4YjXaI</dc:identifier>
  <dcterms:modified xsi:type="dcterms:W3CDTF">2011-08-01T06:04:30Z</dcterms:modified>
  <cp:revision>1</cp:revision>
  <dc:title>Digital-Scan-Launch.pptx</dc:title>
</cp:coreProperties>
</file>