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2"/>
  </p:notesMasterIdLst>
  <p:sldIdLst>
    <p:sldId id="676" r:id="rId2"/>
    <p:sldId id="723" r:id="rId3"/>
    <p:sldId id="678" r:id="rId4"/>
    <p:sldId id="680" r:id="rId5"/>
    <p:sldId id="681" r:id="rId6"/>
    <p:sldId id="682" r:id="rId7"/>
    <p:sldId id="683" r:id="rId8"/>
    <p:sldId id="686" r:id="rId9"/>
    <p:sldId id="687" r:id="rId10"/>
    <p:sldId id="706" r:id="rId11"/>
    <p:sldId id="705" r:id="rId12"/>
    <p:sldId id="691" r:id="rId13"/>
    <p:sldId id="727" r:id="rId14"/>
    <p:sldId id="724" r:id="rId15"/>
    <p:sldId id="728" r:id="rId16"/>
    <p:sldId id="714" r:id="rId17"/>
    <p:sldId id="707" r:id="rId18"/>
    <p:sldId id="708" r:id="rId19"/>
    <p:sldId id="710" r:id="rId20"/>
    <p:sldId id="709" r:id="rId21"/>
    <p:sldId id="711" r:id="rId22"/>
    <p:sldId id="713" r:id="rId23"/>
    <p:sldId id="725" r:id="rId24"/>
    <p:sldId id="726" r:id="rId25"/>
    <p:sldId id="719" r:id="rId26"/>
    <p:sldId id="715" r:id="rId27"/>
    <p:sldId id="720" r:id="rId28"/>
    <p:sldId id="722" r:id="rId29"/>
    <p:sldId id="698" r:id="rId30"/>
    <p:sldId id="674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088"/>
    <a:srgbClr val="DEE7D1"/>
    <a:srgbClr val="333333"/>
    <a:srgbClr val="BDDEFF"/>
    <a:srgbClr val="339966"/>
    <a:srgbClr val="92D14F"/>
    <a:srgbClr val="4F1F69"/>
    <a:srgbClr val="003366"/>
    <a:srgbClr val="C2D2FE"/>
    <a:srgbClr val="C6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2186" autoAdjust="0"/>
  </p:normalViewPr>
  <p:slideViewPr>
    <p:cSldViewPr>
      <p:cViewPr varScale="1">
        <p:scale>
          <a:sx n="85" d="100"/>
          <a:sy n="85" d="100"/>
        </p:scale>
        <p:origin x="-1818" y="-7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87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93FDC-F93C-4235-BC3A-C973EEC7535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746D8AC-EA38-44DA-8EEF-DB8DD65E287A}">
      <dgm:prSet phldrT="[Text]" custT="1"/>
      <dgm:spPr/>
      <dgm:t>
        <a:bodyPr lIns="0" rIns="0"/>
        <a:lstStyle/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Sales Conversion</a:t>
          </a:r>
        </a:p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dirty="0">
            <a:latin typeface="Calibri" panose="020F0502020204030204" pitchFamily="34" charset="0"/>
            <a:cs typeface="Arial" pitchFamily="34" charset="0"/>
          </a:endParaRPr>
        </a:p>
      </dgm:t>
    </dgm:pt>
    <dgm:pt modelId="{86C2344A-5047-4952-B82D-10150560D38A}" type="parTrans" cxnId="{05794417-88C5-408E-8922-E2592F98DA9E}">
      <dgm:prSet/>
      <dgm:spPr/>
      <dgm:t>
        <a:bodyPr/>
        <a:lstStyle/>
        <a:p>
          <a:endParaRPr lang="en-AU"/>
        </a:p>
      </dgm:t>
    </dgm:pt>
    <dgm:pt modelId="{0CE1F710-D425-46B4-8C05-252C2D005E51}" type="sibTrans" cxnId="{05794417-88C5-408E-8922-E2592F98DA9E}">
      <dgm:prSet/>
      <dgm:spPr/>
      <dgm:t>
        <a:bodyPr/>
        <a:lstStyle/>
        <a:p>
          <a:endParaRPr lang="en-AU"/>
        </a:p>
      </dgm:t>
    </dgm:pt>
    <dgm:pt modelId="{4DA321EC-D486-4F58-B22E-E58169CAC552}">
      <dgm:prSet phldrT="[Text]" custT="1"/>
      <dgm:spPr/>
      <dgm:t>
        <a:bodyPr lIns="0" rIns="0"/>
        <a:lstStyle/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Client Engagement</a:t>
          </a:r>
        </a:p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dirty="0">
            <a:latin typeface="Calibri" panose="020F0502020204030204" pitchFamily="34" charset="0"/>
            <a:cs typeface="Arial" pitchFamily="34" charset="0"/>
          </a:endParaRPr>
        </a:p>
      </dgm:t>
    </dgm:pt>
    <dgm:pt modelId="{54B46331-83D5-4496-96AA-BE937FEA9AFA}" type="parTrans" cxnId="{584E3514-A21F-4789-9CD3-6E401F1D12DF}">
      <dgm:prSet/>
      <dgm:spPr/>
      <dgm:t>
        <a:bodyPr/>
        <a:lstStyle/>
        <a:p>
          <a:endParaRPr lang="en-AU"/>
        </a:p>
      </dgm:t>
    </dgm:pt>
    <dgm:pt modelId="{780856FE-FF50-4D6A-ACB2-77A435690336}" type="sibTrans" cxnId="{584E3514-A21F-4789-9CD3-6E401F1D12DF}">
      <dgm:prSet/>
      <dgm:spPr/>
      <dgm:t>
        <a:bodyPr/>
        <a:lstStyle/>
        <a:p>
          <a:endParaRPr lang="en-AU"/>
        </a:p>
      </dgm:t>
    </dgm:pt>
    <dgm:pt modelId="{B2375D8E-06E5-46B1-A0B6-525F8BEAF86D}">
      <dgm:prSet phldrT="[Text]" custT="1"/>
      <dgm:spPr/>
      <dgm:t>
        <a:bodyPr lIns="0" rIns="0"/>
        <a:lstStyle/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Employee Retention &amp; Productivity</a:t>
          </a:r>
        </a:p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dirty="0">
            <a:latin typeface="Calibri" panose="020F0502020204030204" pitchFamily="34" charset="0"/>
            <a:cs typeface="Arial" pitchFamily="34" charset="0"/>
          </a:endParaRPr>
        </a:p>
      </dgm:t>
    </dgm:pt>
    <dgm:pt modelId="{EEDFDFFB-E91F-4044-BE37-7EB994C7C86E}" type="parTrans" cxnId="{86AF1643-C77C-47EB-B877-8B2DCBF8D9D7}">
      <dgm:prSet/>
      <dgm:spPr/>
      <dgm:t>
        <a:bodyPr/>
        <a:lstStyle/>
        <a:p>
          <a:endParaRPr lang="en-AU"/>
        </a:p>
      </dgm:t>
    </dgm:pt>
    <dgm:pt modelId="{701E0A16-5CA9-483F-834E-3F55A50EB752}" type="sibTrans" cxnId="{86AF1643-C77C-47EB-B877-8B2DCBF8D9D7}">
      <dgm:prSet/>
      <dgm:spPr/>
      <dgm:t>
        <a:bodyPr/>
        <a:lstStyle/>
        <a:p>
          <a:endParaRPr lang="en-AU"/>
        </a:p>
      </dgm:t>
    </dgm:pt>
    <dgm:pt modelId="{485C6730-B1F9-4AAE-A166-4670949363E2}">
      <dgm:prSet phldrT="[Text]" custT="1"/>
      <dgm:spPr/>
      <dgm:t>
        <a:bodyPr lIns="0" rIns="0"/>
        <a:lstStyle/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Operational Execution</a:t>
          </a:r>
        </a:p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dirty="0">
            <a:latin typeface="Calibri" panose="020F0502020204030204" pitchFamily="34" charset="0"/>
            <a:cs typeface="Arial" pitchFamily="34" charset="0"/>
          </a:endParaRPr>
        </a:p>
      </dgm:t>
    </dgm:pt>
    <dgm:pt modelId="{86D070D2-22E6-438B-A518-F49F16656E96}" type="parTrans" cxnId="{E40140C6-ABC7-4916-9003-E51B2AA39B66}">
      <dgm:prSet/>
      <dgm:spPr/>
      <dgm:t>
        <a:bodyPr/>
        <a:lstStyle/>
        <a:p>
          <a:endParaRPr lang="en-AU"/>
        </a:p>
      </dgm:t>
    </dgm:pt>
    <dgm:pt modelId="{ED6FC694-120A-460C-86B0-4E32E48C5F1D}" type="sibTrans" cxnId="{E40140C6-ABC7-4916-9003-E51B2AA39B66}">
      <dgm:prSet/>
      <dgm:spPr/>
      <dgm:t>
        <a:bodyPr/>
        <a:lstStyle/>
        <a:p>
          <a:endParaRPr lang="en-AU"/>
        </a:p>
      </dgm:t>
    </dgm:pt>
    <dgm:pt modelId="{C1C04930-923B-4B08-BF53-D7F56ABF7B46}" type="pres">
      <dgm:prSet presAssocID="{B4F93FDC-F93C-4235-BC3A-C973EEC7535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200CE4-F936-477E-8DF2-DC3B8E27EB4B}" type="pres">
      <dgm:prSet presAssocID="{B4F93FDC-F93C-4235-BC3A-C973EEC7535F}" presName="cycle" presStyleCnt="0"/>
      <dgm:spPr/>
    </dgm:pt>
    <dgm:pt modelId="{552AB02D-9E82-4CB9-A015-AEEE087FB1C8}" type="pres">
      <dgm:prSet presAssocID="{B4F93FDC-F93C-4235-BC3A-C973EEC7535F}" presName="centerShape" presStyleCnt="0"/>
      <dgm:spPr/>
    </dgm:pt>
    <dgm:pt modelId="{FC4907B1-A7FE-41EC-9785-ECA6BFEC66CA}" type="pres">
      <dgm:prSet presAssocID="{B4F93FDC-F93C-4235-BC3A-C973EEC7535F}" presName="connSite" presStyleLbl="node1" presStyleIdx="0" presStyleCnt="5"/>
      <dgm:spPr/>
    </dgm:pt>
    <dgm:pt modelId="{66979613-1A1F-4922-B105-C6A1998D30DC}" type="pres">
      <dgm:prSet presAssocID="{B4F93FDC-F93C-4235-BC3A-C973EEC7535F}" presName="visible" presStyleLbl="node1" presStyleIdx="0" presStyleCnt="5" custLinFactNeighborX="8095" custLinFactNeighborY="888"/>
      <dgm:spPr/>
    </dgm:pt>
    <dgm:pt modelId="{135322EC-A11F-41B8-9A87-A42D9ADDB50D}" type="pres">
      <dgm:prSet presAssocID="{86C2344A-5047-4952-B82D-10150560D38A}" presName="Name25" presStyleLbl="parChTrans1D1" presStyleIdx="0" presStyleCnt="4"/>
      <dgm:spPr/>
      <dgm:t>
        <a:bodyPr/>
        <a:lstStyle/>
        <a:p>
          <a:endParaRPr lang="en-US"/>
        </a:p>
      </dgm:t>
    </dgm:pt>
    <dgm:pt modelId="{9F87CE2C-7A56-446C-A10E-7989373E5E2A}" type="pres">
      <dgm:prSet presAssocID="{D746D8AC-EA38-44DA-8EEF-DB8DD65E287A}" presName="node" presStyleCnt="0"/>
      <dgm:spPr/>
    </dgm:pt>
    <dgm:pt modelId="{D7D007E9-9F8C-4353-BCB3-B91F89E7C8A1}" type="pres">
      <dgm:prSet presAssocID="{D746D8AC-EA38-44DA-8EEF-DB8DD65E287A}" presName="parentNode" presStyleLbl="node1" presStyleIdx="1" presStyleCnt="5" custScaleX="118173" custScaleY="1180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D8DCB-94EC-435D-B182-BBA396799670}" type="pres">
      <dgm:prSet presAssocID="{D746D8AC-EA38-44DA-8EEF-DB8DD65E287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93950F1-BE3C-4BE3-B133-DC8910712802}" type="pres">
      <dgm:prSet presAssocID="{54B46331-83D5-4496-96AA-BE937FEA9AFA}" presName="Name25" presStyleLbl="parChTrans1D1" presStyleIdx="1" presStyleCnt="4"/>
      <dgm:spPr/>
      <dgm:t>
        <a:bodyPr/>
        <a:lstStyle/>
        <a:p>
          <a:endParaRPr lang="en-US"/>
        </a:p>
      </dgm:t>
    </dgm:pt>
    <dgm:pt modelId="{5519E5A6-74AE-49C1-B6C1-944188F68E46}" type="pres">
      <dgm:prSet presAssocID="{4DA321EC-D486-4F58-B22E-E58169CAC552}" presName="node" presStyleCnt="0"/>
      <dgm:spPr/>
    </dgm:pt>
    <dgm:pt modelId="{DB5F062A-5331-4DB3-B93E-4529441ABF33}" type="pres">
      <dgm:prSet presAssocID="{4DA321EC-D486-4F58-B22E-E58169CAC552}" presName="parentNode" presStyleLbl="node1" presStyleIdx="2" presStyleCnt="5" custScaleX="118173" custScaleY="1180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040E9-99F4-4D75-B1CE-9C4BE7734545}" type="pres">
      <dgm:prSet presAssocID="{4DA321EC-D486-4F58-B22E-E58169CAC55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B91C52-2498-4277-A5F8-C67E27EFD27A}" type="pres">
      <dgm:prSet presAssocID="{EEDFDFFB-E91F-4044-BE37-7EB994C7C86E}" presName="Name25" presStyleLbl="parChTrans1D1" presStyleIdx="2" presStyleCnt="4"/>
      <dgm:spPr/>
      <dgm:t>
        <a:bodyPr/>
        <a:lstStyle/>
        <a:p>
          <a:endParaRPr lang="en-US"/>
        </a:p>
      </dgm:t>
    </dgm:pt>
    <dgm:pt modelId="{EA9FC52E-A31D-4FC4-96EE-E00FDA2046F5}" type="pres">
      <dgm:prSet presAssocID="{B2375D8E-06E5-46B1-A0B6-525F8BEAF86D}" presName="node" presStyleCnt="0"/>
      <dgm:spPr/>
    </dgm:pt>
    <dgm:pt modelId="{2BE5A9EF-7D71-45A4-B76C-AE4903D778B0}" type="pres">
      <dgm:prSet presAssocID="{B2375D8E-06E5-46B1-A0B6-525F8BEAF86D}" presName="parentNode" presStyleLbl="node1" presStyleIdx="3" presStyleCnt="5" custScaleX="118173" custScaleY="1180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6A861-CD46-4C8F-84A0-F40981B18C74}" type="pres">
      <dgm:prSet presAssocID="{B2375D8E-06E5-46B1-A0B6-525F8BEAF86D}" presName="childNode" presStyleLbl="revTx" presStyleIdx="0" presStyleCnt="0">
        <dgm:presLayoutVars>
          <dgm:bulletEnabled val="1"/>
        </dgm:presLayoutVars>
      </dgm:prSet>
      <dgm:spPr/>
    </dgm:pt>
    <dgm:pt modelId="{F2B82FA0-933C-4096-8BF9-295C54B5B1F6}" type="pres">
      <dgm:prSet presAssocID="{86D070D2-22E6-438B-A518-F49F16656E96}" presName="Name25" presStyleLbl="parChTrans1D1" presStyleIdx="3" presStyleCnt="4"/>
      <dgm:spPr/>
      <dgm:t>
        <a:bodyPr/>
        <a:lstStyle/>
        <a:p>
          <a:endParaRPr lang="en-US"/>
        </a:p>
      </dgm:t>
    </dgm:pt>
    <dgm:pt modelId="{57997DB7-1361-4652-8000-9904ADDC9637}" type="pres">
      <dgm:prSet presAssocID="{485C6730-B1F9-4AAE-A166-4670949363E2}" presName="node" presStyleCnt="0"/>
      <dgm:spPr/>
    </dgm:pt>
    <dgm:pt modelId="{BC71C7E8-1F25-47AE-AC40-8C47B7D944D1}" type="pres">
      <dgm:prSet presAssocID="{485C6730-B1F9-4AAE-A166-4670949363E2}" presName="parentNode" presStyleLbl="node1" presStyleIdx="4" presStyleCnt="5" custScaleX="118173" custScaleY="1180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6174A-12B1-4BF7-9DF0-9D1A7CBE3F9C}" type="pres">
      <dgm:prSet presAssocID="{485C6730-B1F9-4AAE-A166-4670949363E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40140C6-ABC7-4916-9003-E51B2AA39B66}" srcId="{B4F93FDC-F93C-4235-BC3A-C973EEC7535F}" destId="{485C6730-B1F9-4AAE-A166-4670949363E2}" srcOrd="3" destOrd="0" parTransId="{86D070D2-22E6-438B-A518-F49F16656E96}" sibTransId="{ED6FC694-120A-460C-86B0-4E32E48C5F1D}"/>
    <dgm:cxn modelId="{1DDEE9FE-87BA-4E59-B136-0DF4D53DDF99}" type="presOf" srcId="{B4F93FDC-F93C-4235-BC3A-C973EEC7535F}" destId="{C1C04930-923B-4B08-BF53-D7F56ABF7B46}" srcOrd="0" destOrd="0" presId="urn:microsoft.com/office/officeart/2005/8/layout/radial2"/>
    <dgm:cxn modelId="{1C133185-6CD7-4A0A-B4C3-60BC5AA5CDB7}" type="presOf" srcId="{86D070D2-22E6-438B-A518-F49F16656E96}" destId="{F2B82FA0-933C-4096-8BF9-295C54B5B1F6}" srcOrd="0" destOrd="0" presId="urn:microsoft.com/office/officeart/2005/8/layout/radial2"/>
    <dgm:cxn modelId="{CDF65E0A-08F1-4E5B-8EEF-313C52D53BB9}" type="presOf" srcId="{D746D8AC-EA38-44DA-8EEF-DB8DD65E287A}" destId="{D7D007E9-9F8C-4353-BCB3-B91F89E7C8A1}" srcOrd="0" destOrd="0" presId="urn:microsoft.com/office/officeart/2005/8/layout/radial2"/>
    <dgm:cxn modelId="{C291224F-00CF-495C-8916-4E4721106BC8}" type="presOf" srcId="{485C6730-B1F9-4AAE-A166-4670949363E2}" destId="{BC71C7E8-1F25-47AE-AC40-8C47B7D944D1}" srcOrd="0" destOrd="0" presId="urn:microsoft.com/office/officeart/2005/8/layout/radial2"/>
    <dgm:cxn modelId="{942B7DAD-D659-45DB-8F6B-582CC6BC95CD}" type="presOf" srcId="{4DA321EC-D486-4F58-B22E-E58169CAC552}" destId="{DB5F062A-5331-4DB3-B93E-4529441ABF33}" srcOrd="0" destOrd="0" presId="urn:microsoft.com/office/officeart/2005/8/layout/radial2"/>
    <dgm:cxn modelId="{05794417-88C5-408E-8922-E2592F98DA9E}" srcId="{B4F93FDC-F93C-4235-BC3A-C973EEC7535F}" destId="{D746D8AC-EA38-44DA-8EEF-DB8DD65E287A}" srcOrd="0" destOrd="0" parTransId="{86C2344A-5047-4952-B82D-10150560D38A}" sibTransId="{0CE1F710-D425-46B4-8C05-252C2D005E51}"/>
    <dgm:cxn modelId="{2717C75A-5EDB-48E1-8F2F-9C5D4DA5BF41}" type="presOf" srcId="{EEDFDFFB-E91F-4044-BE37-7EB994C7C86E}" destId="{BAB91C52-2498-4277-A5F8-C67E27EFD27A}" srcOrd="0" destOrd="0" presId="urn:microsoft.com/office/officeart/2005/8/layout/radial2"/>
    <dgm:cxn modelId="{86AF1643-C77C-47EB-B877-8B2DCBF8D9D7}" srcId="{B4F93FDC-F93C-4235-BC3A-C973EEC7535F}" destId="{B2375D8E-06E5-46B1-A0B6-525F8BEAF86D}" srcOrd="2" destOrd="0" parTransId="{EEDFDFFB-E91F-4044-BE37-7EB994C7C86E}" sibTransId="{701E0A16-5CA9-483F-834E-3F55A50EB752}"/>
    <dgm:cxn modelId="{584E3514-A21F-4789-9CD3-6E401F1D12DF}" srcId="{B4F93FDC-F93C-4235-BC3A-C973EEC7535F}" destId="{4DA321EC-D486-4F58-B22E-E58169CAC552}" srcOrd="1" destOrd="0" parTransId="{54B46331-83D5-4496-96AA-BE937FEA9AFA}" sibTransId="{780856FE-FF50-4D6A-ACB2-77A435690336}"/>
    <dgm:cxn modelId="{49A83AF0-CB3B-4CA7-84FA-EE5ADFD32CDE}" type="presOf" srcId="{86C2344A-5047-4952-B82D-10150560D38A}" destId="{135322EC-A11F-41B8-9A87-A42D9ADDB50D}" srcOrd="0" destOrd="0" presId="urn:microsoft.com/office/officeart/2005/8/layout/radial2"/>
    <dgm:cxn modelId="{8034E2BF-A36E-4B07-A887-908D310E62E8}" type="presOf" srcId="{54B46331-83D5-4496-96AA-BE937FEA9AFA}" destId="{F93950F1-BE3C-4BE3-B133-DC8910712802}" srcOrd="0" destOrd="0" presId="urn:microsoft.com/office/officeart/2005/8/layout/radial2"/>
    <dgm:cxn modelId="{9AACA940-F424-4163-BA45-47A10E816E12}" type="presOf" srcId="{B2375D8E-06E5-46B1-A0B6-525F8BEAF86D}" destId="{2BE5A9EF-7D71-45A4-B76C-AE4903D778B0}" srcOrd="0" destOrd="0" presId="urn:microsoft.com/office/officeart/2005/8/layout/radial2"/>
    <dgm:cxn modelId="{6EEC207C-C518-4699-BC83-61FD42070D9C}" type="presParOf" srcId="{C1C04930-923B-4B08-BF53-D7F56ABF7B46}" destId="{C5200CE4-F936-477E-8DF2-DC3B8E27EB4B}" srcOrd="0" destOrd="0" presId="urn:microsoft.com/office/officeart/2005/8/layout/radial2"/>
    <dgm:cxn modelId="{8E63DD33-1D33-4048-95CD-D4CF225B7D66}" type="presParOf" srcId="{C5200CE4-F936-477E-8DF2-DC3B8E27EB4B}" destId="{552AB02D-9E82-4CB9-A015-AEEE087FB1C8}" srcOrd="0" destOrd="0" presId="urn:microsoft.com/office/officeart/2005/8/layout/radial2"/>
    <dgm:cxn modelId="{3440742E-0B75-4BE9-806D-9CB5B89B81E3}" type="presParOf" srcId="{552AB02D-9E82-4CB9-A015-AEEE087FB1C8}" destId="{FC4907B1-A7FE-41EC-9785-ECA6BFEC66CA}" srcOrd="0" destOrd="0" presId="urn:microsoft.com/office/officeart/2005/8/layout/radial2"/>
    <dgm:cxn modelId="{DF7B1507-1797-4F5A-A0AF-98D188A1672C}" type="presParOf" srcId="{552AB02D-9E82-4CB9-A015-AEEE087FB1C8}" destId="{66979613-1A1F-4922-B105-C6A1998D30DC}" srcOrd="1" destOrd="0" presId="urn:microsoft.com/office/officeart/2005/8/layout/radial2"/>
    <dgm:cxn modelId="{372251F9-5443-454F-81DD-D206A471F49A}" type="presParOf" srcId="{C5200CE4-F936-477E-8DF2-DC3B8E27EB4B}" destId="{135322EC-A11F-41B8-9A87-A42D9ADDB50D}" srcOrd="1" destOrd="0" presId="urn:microsoft.com/office/officeart/2005/8/layout/radial2"/>
    <dgm:cxn modelId="{54221BAE-6E4C-48E8-8B4B-7415CE4E107C}" type="presParOf" srcId="{C5200CE4-F936-477E-8DF2-DC3B8E27EB4B}" destId="{9F87CE2C-7A56-446C-A10E-7989373E5E2A}" srcOrd="2" destOrd="0" presId="urn:microsoft.com/office/officeart/2005/8/layout/radial2"/>
    <dgm:cxn modelId="{77FEEEA3-EC58-4331-8A4C-ED849D5F1C8D}" type="presParOf" srcId="{9F87CE2C-7A56-446C-A10E-7989373E5E2A}" destId="{D7D007E9-9F8C-4353-BCB3-B91F89E7C8A1}" srcOrd="0" destOrd="0" presId="urn:microsoft.com/office/officeart/2005/8/layout/radial2"/>
    <dgm:cxn modelId="{A026FFE0-20EF-409B-8F8E-FC61B076E6A9}" type="presParOf" srcId="{9F87CE2C-7A56-446C-A10E-7989373E5E2A}" destId="{366D8DCB-94EC-435D-B182-BBA396799670}" srcOrd="1" destOrd="0" presId="urn:microsoft.com/office/officeart/2005/8/layout/radial2"/>
    <dgm:cxn modelId="{38A360D0-3512-4DFF-97FA-83EEDDA1BF60}" type="presParOf" srcId="{C5200CE4-F936-477E-8DF2-DC3B8E27EB4B}" destId="{F93950F1-BE3C-4BE3-B133-DC8910712802}" srcOrd="3" destOrd="0" presId="urn:microsoft.com/office/officeart/2005/8/layout/radial2"/>
    <dgm:cxn modelId="{5FA10BCF-371C-42EE-BF21-4DDD5B641685}" type="presParOf" srcId="{C5200CE4-F936-477E-8DF2-DC3B8E27EB4B}" destId="{5519E5A6-74AE-49C1-B6C1-944188F68E46}" srcOrd="4" destOrd="0" presId="urn:microsoft.com/office/officeart/2005/8/layout/radial2"/>
    <dgm:cxn modelId="{9519BE53-B4B4-41E3-B739-E9664397F581}" type="presParOf" srcId="{5519E5A6-74AE-49C1-B6C1-944188F68E46}" destId="{DB5F062A-5331-4DB3-B93E-4529441ABF33}" srcOrd="0" destOrd="0" presId="urn:microsoft.com/office/officeart/2005/8/layout/radial2"/>
    <dgm:cxn modelId="{FF3158E9-9AAC-4D3E-8248-BC5422BE79B7}" type="presParOf" srcId="{5519E5A6-74AE-49C1-B6C1-944188F68E46}" destId="{41F040E9-99F4-4D75-B1CE-9C4BE7734545}" srcOrd="1" destOrd="0" presId="urn:microsoft.com/office/officeart/2005/8/layout/radial2"/>
    <dgm:cxn modelId="{526C5BE5-CD32-4638-8566-1C4CE09F00DA}" type="presParOf" srcId="{C5200CE4-F936-477E-8DF2-DC3B8E27EB4B}" destId="{BAB91C52-2498-4277-A5F8-C67E27EFD27A}" srcOrd="5" destOrd="0" presId="urn:microsoft.com/office/officeart/2005/8/layout/radial2"/>
    <dgm:cxn modelId="{1CDD697E-A8C0-40FC-BC66-BBC5782F9EA1}" type="presParOf" srcId="{C5200CE4-F936-477E-8DF2-DC3B8E27EB4B}" destId="{EA9FC52E-A31D-4FC4-96EE-E00FDA2046F5}" srcOrd="6" destOrd="0" presId="urn:microsoft.com/office/officeart/2005/8/layout/radial2"/>
    <dgm:cxn modelId="{B0D5462E-F454-4C23-A6DE-F082FEAEDC23}" type="presParOf" srcId="{EA9FC52E-A31D-4FC4-96EE-E00FDA2046F5}" destId="{2BE5A9EF-7D71-45A4-B76C-AE4903D778B0}" srcOrd="0" destOrd="0" presId="urn:microsoft.com/office/officeart/2005/8/layout/radial2"/>
    <dgm:cxn modelId="{9B147B09-9D67-4641-BAE3-62E51AE00796}" type="presParOf" srcId="{EA9FC52E-A31D-4FC4-96EE-E00FDA2046F5}" destId="{4436A861-CD46-4C8F-84A0-F40981B18C74}" srcOrd="1" destOrd="0" presId="urn:microsoft.com/office/officeart/2005/8/layout/radial2"/>
    <dgm:cxn modelId="{DAE378E4-47C2-4B71-9868-A1B9A6C44F92}" type="presParOf" srcId="{C5200CE4-F936-477E-8DF2-DC3B8E27EB4B}" destId="{F2B82FA0-933C-4096-8BF9-295C54B5B1F6}" srcOrd="7" destOrd="0" presId="urn:microsoft.com/office/officeart/2005/8/layout/radial2"/>
    <dgm:cxn modelId="{7757F04A-4156-4FC7-A9DE-D9AB268DDCA6}" type="presParOf" srcId="{C5200CE4-F936-477E-8DF2-DC3B8E27EB4B}" destId="{57997DB7-1361-4652-8000-9904ADDC9637}" srcOrd="8" destOrd="0" presId="urn:microsoft.com/office/officeart/2005/8/layout/radial2"/>
    <dgm:cxn modelId="{1EE439B0-9DB7-4DF7-928E-A2281C1C3992}" type="presParOf" srcId="{57997DB7-1361-4652-8000-9904ADDC9637}" destId="{BC71C7E8-1F25-47AE-AC40-8C47B7D944D1}" srcOrd="0" destOrd="0" presId="urn:microsoft.com/office/officeart/2005/8/layout/radial2"/>
    <dgm:cxn modelId="{AB23AB18-B98D-490D-AC67-00658BE93684}" type="presParOf" srcId="{57997DB7-1361-4652-8000-9904ADDC9637}" destId="{2EE6174A-12B1-4BF7-9DF0-9D1A7CBE3F9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0AF3F-D0F1-49C3-9178-402C0EED427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213BEC-1DE7-49C3-B65B-4D3F250611E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Powerful and Unique Behaviorally   Intelligent Talent Management Solutions  Delivered in  123+ Countries and 11 Languages</a:t>
          </a:r>
          <a:endParaRPr lang="en-US" dirty="0">
            <a:solidFill>
              <a:schemeClr val="bg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B38458-F10E-41E1-A795-DF3754DE3E63}" type="parTrans" cxnId="{12C57C88-EECD-47A9-B7D0-14B7A1D90BB1}">
      <dgm:prSet/>
      <dgm:spPr/>
      <dgm:t>
        <a:bodyPr/>
        <a:lstStyle/>
        <a:p>
          <a:endParaRPr lang="en-US"/>
        </a:p>
      </dgm:t>
    </dgm:pt>
    <dgm:pt modelId="{785A6797-F9AB-49A8-AA4B-D1CA3E257355}" type="sibTrans" cxnId="{12C57C88-EECD-47A9-B7D0-14B7A1D90BB1}">
      <dgm:prSet/>
      <dgm:spPr/>
      <dgm:t>
        <a:bodyPr/>
        <a:lstStyle/>
        <a:p>
          <a:endParaRPr lang="en-US"/>
        </a:p>
      </dgm:t>
    </dgm:pt>
    <dgm:pt modelId="{E0E2642B-395F-490A-A07C-6BB3AA980577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Arial" panose="020B0604020202020204" pitchFamily="34" charset="0"/>
            </a:rPr>
            <a:t>Forced Choice Assessment Measuring 64 Behavioral Traits</a:t>
          </a:r>
          <a:endParaRPr lang="en-US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60B6FA4-BD7B-4AF4-BAA9-A4F609FB89E6}" type="parTrans" cxnId="{5F623085-5E4C-4535-9D55-D30B214AE87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AD2830C3-DA37-41DD-ABE7-154BE2C7CBB0}" type="sibTrans" cxnId="{5F623085-5E4C-4535-9D55-D30B214AE876}">
      <dgm:prSet/>
      <dgm:spPr/>
      <dgm:t>
        <a:bodyPr/>
        <a:lstStyle/>
        <a:p>
          <a:endParaRPr lang="en-US"/>
        </a:p>
      </dgm:t>
    </dgm:pt>
    <dgm:pt modelId="{81E81AAA-808F-4203-9FC3-F30A496E3B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Arial" panose="020B0604020202020204" pitchFamily="34" charset="0"/>
            </a:rPr>
            <a:t>60+ Man Years of Development Investment Since 2001</a:t>
          </a:r>
          <a:endParaRPr lang="en-US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E982E09-D7DC-4702-8F76-1AE027FBF8A7}" type="parTrans" cxnId="{F060F6AA-4FC5-4536-A331-DCD963DBCF7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16840D02-EF11-490B-AB39-5E131207CBBF}" type="sibTrans" cxnId="{F060F6AA-4FC5-4536-A331-DCD963DBCF7A}">
      <dgm:prSet/>
      <dgm:spPr/>
      <dgm:t>
        <a:bodyPr/>
        <a:lstStyle/>
        <a:p>
          <a:endParaRPr lang="en-US"/>
        </a:p>
      </dgm:t>
    </dgm:pt>
    <dgm:pt modelId="{96612306-4B38-42EB-AF19-A6D05907E87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Arial" panose="020B0604020202020204" pitchFamily="34" charset="0"/>
            </a:rPr>
            <a:t>Independent Validation by Team with 100+ Years of Experience</a:t>
          </a:r>
          <a:endParaRPr lang="en-US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7871D3-7EBC-44EB-967C-C1DF0D175B37}" type="parTrans" cxnId="{DBED1685-301A-4A4F-A652-E31FBFBFF5D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326B26A0-D4F7-4B29-9119-5E7E74055A32}" type="sibTrans" cxnId="{DBED1685-301A-4A4F-A652-E31FBFBFF5DD}">
      <dgm:prSet/>
      <dgm:spPr/>
      <dgm:t>
        <a:bodyPr/>
        <a:lstStyle/>
        <a:p>
          <a:endParaRPr lang="en-US"/>
        </a:p>
      </dgm:t>
    </dgm:pt>
    <dgm:pt modelId="{39D451D3-6FCF-4A9E-AFB2-E3E5FBC3E7EE}" type="pres">
      <dgm:prSet presAssocID="{78B0AF3F-D0F1-49C3-9178-402C0EED42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783EA-5863-4D62-8471-561CB267C4D4}" type="pres">
      <dgm:prSet presAssocID="{0C213BEC-1DE7-49C3-B65B-4D3F250611E5}" presName="centerShape" presStyleLbl="node0" presStyleIdx="0" presStyleCnt="1"/>
      <dgm:spPr/>
      <dgm:t>
        <a:bodyPr/>
        <a:lstStyle/>
        <a:p>
          <a:endParaRPr lang="en-US"/>
        </a:p>
      </dgm:t>
    </dgm:pt>
    <dgm:pt modelId="{60FF9C75-89A3-471D-B854-0DE56E4816CF}" type="pres">
      <dgm:prSet presAssocID="{560B6FA4-BD7B-4AF4-BAA9-A4F609FB89E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8138837-0EF8-49FD-829F-2CFE0E74F0FE}" type="pres">
      <dgm:prSet presAssocID="{E0E2642B-395F-490A-A07C-6BB3AA9805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C633A-8197-41F0-A212-D7783A4B94A3}" type="pres">
      <dgm:prSet presAssocID="{FE982E09-D7DC-4702-8F76-1AE027FBF8A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11DFA40-FFD5-4A0D-AC36-9C8FF44FD0E4}" type="pres">
      <dgm:prSet presAssocID="{81E81AAA-808F-4203-9FC3-F30A496E3B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F2945-4320-4885-BE76-54496CB27A4B}" type="pres">
      <dgm:prSet presAssocID="{CE7871D3-7EBC-44EB-967C-C1DF0D175B3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6E45438-F3B6-491A-8EBE-F4545CA85F1A}" type="pres">
      <dgm:prSet presAssocID="{96612306-4B38-42EB-AF19-A6D05907E8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DCEFB3-B18B-4E7E-AF6C-C9F0AF860619}" type="presOf" srcId="{560B6FA4-BD7B-4AF4-BAA9-A4F609FB89E6}" destId="{60FF9C75-89A3-471D-B854-0DE56E4816CF}" srcOrd="0" destOrd="0" presId="urn:microsoft.com/office/officeart/2005/8/layout/radial4"/>
    <dgm:cxn modelId="{632A11EF-7E48-4B80-9009-35FD57BC87B0}" type="presOf" srcId="{E0E2642B-395F-490A-A07C-6BB3AA980577}" destId="{D8138837-0EF8-49FD-829F-2CFE0E74F0FE}" srcOrd="0" destOrd="0" presId="urn:microsoft.com/office/officeart/2005/8/layout/radial4"/>
    <dgm:cxn modelId="{641DEE61-84D1-41F3-9550-96ED4AE7352F}" type="presOf" srcId="{0C213BEC-1DE7-49C3-B65B-4D3F250611E5}" destId="{2E4783EA-5863-4D62-8471-561CB267C4D4}" srcOrd="0" destOrd="0" presId="urn:microsoft.com/office/officeart/2005/8/layout/radial4"/>
    <dgm:cxn modelId="{5F623085-5E4C-4535-9D55-D30B214AE876}" srcId="{0C213BEC-1DE7-49C3-B65B-4D3F250611E5}" destId="{E0E2642B-395F-490A-A07C-6BB3AA980577}" srcOrd="0" destOrd="0" parTransId="{560B6FA4-BD7B-4AF4-BAA9-A4F609FB89E6}" sibTransId="{AD2830C3-DA37-41DD-ABE7-154BE2C7CBB0}"/>
    <dgm:cxn modelId="{DBED1685-301A-4A4F-A652-E31FBFBFF5DD}" srcId="{0C213BEC-1DE7-49C3-B65B-4D3F250611E5}" destId="{96612306-4B38-42EB-AF19-A6D05907E87E}" srcOrd="2" destOrd="0" parTransId="{CE7871D3-7EBC-44EB-967C-C1DF0D175B37}" sibTransId="{326B26A0-D4F7-4B29-9119-5E7E74055A32}"/>
    <dgm:cxn modelId="{12C57C88-EECD-47A9-B7D0-14B7A1D90BB1}" srcId="{78B0AF3F-D0F1-49C3-9178-402C0EED4278}" destId="{0C213BEC-1DE7-49C3-B65B-4D3F250611E5}" srcOrd="0" destOrd="0" parTransId="{7FB38458-F10E-41E1-A795-DF3754DE3E63}" sibTransId="{785A6797-F9AB-49A8-AA4B-D1CA3E257355}"/>
    <dgm:cxn modelId="{EB971359-1E37-4918-B818-2085E17795D2}" type="presOf" srcId="{CE7871D3-7EBC-44EB-967C-C1DF0D175B37}" destId="{808F2945-4320-4885-BE76-54496CB27A4B}" srcOrd="0" destOrd="0" presId="urn:microsoft.com/office/officeart/2005/8/layout/radial4"/>
    <dgm:cxn modelId="{A3EF0DE6-112F-462D-A44B-89E209D233F5}" type="presOf" srcId="{78B0AF3F-D0F1-49C3-9178-402C0EED4278}" destId="{39D451D3-6FCF-4A9E-AFB2-E3E5FBC3E7EE}" srcOrd="0" destOrd="0" presId="urn:microsoft.com/office/officeart/2005/8/layout/radial4"/>
    <dgm:cxn modelId="{55E969A3-C486-452F-AD06-8491BF22F361}" type="presOf" srcId="{FE982E09-D7DC-4702-8F76-1AE027FBF8A7}" destId="{688C633A-8197-41F0-A212-D7783A4B94A3}" srcOrd="0" destOrd="0" presId="urn:microsoft.com/office/officeart/2005/8/layout/radial4"/>
    <dgm:cxn modelId="{F060F6AA-4FC5-4536-A331-DCD963DBCF7A}" srcId="{0C213BEC-1DE7-49C3-B65B-4D3F250611E5}" destId="{81E81AAA-808F-4203-9FC3-F30A496E3BB9}" srcOrd="1" destOrd="0" parTransId="{FE982E09-D7DC-4702-8F76-1AE027FBF8A7}" sibTransId="{16840D02-EF11-490B-AB39-5E131207CBBF}"/>
    <dgm:cxn modelId="{E14D9697-0FFC-4FEC-B1E2-43657A622469}" type="presOf" srcId="{81E81AAA-808F-4203-9FC3-F30A496E3BB9}" destId="{411DFA40-FFD5-4A0D-AC36-9C8FF44FD0E4}" srcOrd="0" destOrd="0" presId="urn:microsoft.com/office/officeart/2005/8/layout/radial4"/>
    <dgm:cxn modelId="{58803DB3-7DFA-4F55-AD81-7B2B9A5AA245}" type="presOf" srcId="{96612306-4B38-42EB-AF19-A6D05907E87E}" destId="{E6E45438-F3B6-491A-8EBE-F4545CA85F1A}" srcOrd="0" destOrd="0" presId="urn:microsoft.com/office/officeart/2005/8/layout/radial4"/>
    <dgm:cxn modelId="{1106AA90-29D6-45F9-9292-4F557693427C}" type="presParOf" srcId="{39D451D3-6FCF-4A9E-AFB2-E3E5FBC3E7EE}" destId="{2E4783EA-5863-4D62-8471-561CB267C4D4}" srcOrd="0" destOrd="0" presId="urn:microsoft.com/office/officeart/2005/8/layout/radial4"/>
    <dgm:cxn modelId="{054E9779-B889-4D6A-A069-CC4BF4367160}" type="presParOf" srcId="{39D451D3-6FCF-4A9E-AFB2-E3E5FBC3E7EE}" destId="{60FF9C75-89A3-471D-B854-0DE56E4816CF}" srcOrd="1" destOrd="0" presId="urn:microsoft.com/office/officeart/2005/8/layout/radial4"/>
    <dgm:cxn modelId="{5A5D4EC2-6B15-45EF-B5CD-6EBE9768E878}" type="presParOf" srcId="{39D451D3-6FCF-4A9E-AFB2-E3E5FBC3E7EE}" destId="{D8138837-0EF8-49FD-829F-2CFE0E74F0FE}" srcOrd="2" destOrd="0" presId="urn:microsoft.com/office/officeart/2005/8/layout/radial4"/>
    <dgm:cxn modelId="{8D2A9643-8F3D-4904-81B7-C81C5FCF93BC}" type="presParOf" srcId="{39D451D3-6FCF-4A9E-AFB2-E3E5FBC3E7EE}" destId="{688C633A-8197-41F0-A212-D7783A4B94A3}" srcOrd="3" destOrd="0" presId="urn:microsoft.com/office/officeart/2005/8/layout/radial4"/>
    <dgm:cxn modelId="{F4EF090D-6533-4F25-B065-E4054FC059B2}" type="presParOf" srcId="{39D451D3-6FCF-4A9E-AFB2-E3E5FBC3E7EE}" destId="{411DFA40-FFD5-4A0D-AC36-9C8FF44FD0E4}" srcOrd="4" destOrd="0" presId="urn:microsoft.com/office/officeart/2005/8/layout/radial4"/>
    <dgm:cxn modelId="{5CBDD3D4-65E2-41F2-A145-ABEC3020F74B}" type="presParOf" srcId="{39D451D3-6FCF-4A9E-AFB2-E3E5FBC3E7EE}" destId="{808F2945-4320-4885-BE76-54496CB27A4B}" srcOrd="5" destOrd="0" presId="urn:microsoft.com/office/officeart/2005/8/layout/radial4"/>
    <dgm:cxn modelId="{C7A09BB8-77B6-4175-94E3-6ED04CB1091E}" type="presParOf" srcId="{39D451D3-6FCF-4A9E-AFB2-E3E5FBC3E7EE}" destId="{E6E45438-F3B6-491A-8EBE-F4545CA85F1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82FA0-933C-4096-8BF9-295C54B5B1F6}">
      <dsp:nvSpPr>
        <dsp:cNvPr id="0" name=""/>
        <dsp:cNvSpPr/>
      </dsp:nvSpPr>
      <dsp:spPr>
        <a:xfrm rot="3717681">
          <a:off x="1872490" y="2685295"/>
          <a:ext cx="633419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633419" y="2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91C52-2498-4277-A5F8-C67E27EFD27A}">
      <dsp:nvSpPr>
        <dsp:cNvPr id="0" name=""/>
        <dsp:cNvSpPr/>
      </dsp:nvSpPr>
      <dsp:spPr>
        <a:xfrm rot="1329748">
          <a:off x="2257503" y="2189285"/>
          <a:ext cx="415425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415425" y="2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950F1-BE3C-4BE3-B133-DC8910712802}">
      <dsp:nvSpPr>
        <dsp:cNvPr id="0" name=""/>
        <dsp:cNvSpPr/>
      </dsp:nvSpPr>
      <dsp:spPr>
        <a:xfrm rot="20270252">
          <a:off x="2257503" y="1627314"/>
          <a:ext cx="415425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415425" y="2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322EC-A11F-41B8-9A87-A42D9ADDB50D}">
      <dsp:nvSpPr>
        <dsp:cNvPr id="0" name=""/>
        <dsp:cNvSpPr/>
      </dsp:nvSpPr>
      <dsp:spPr>
        <a:xfrm rot="17882319">
          <a:off x="1872490" y="1131304"/>
          <a:ext cx="633419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633419" y="2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79613-1A1F-4922-B105-C6A1998D30DC}">
      <dsp:nvSpPr>
        <dsp:cNvPr id="0" name=""/>
        <dsp:cNvSpPr/>
      </dsp:nvSpPr>
      <dsp:spPr>
        <a:xfrm>
          <a:off x="1179792" y="1231250"/>
          <a:ext cx="1421308" cy="1421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007E9-9F8C-4353-BCB3-B91F89E7C8A1}">
      <dsp:nvSpPr>
        <dsp:cNvPr id="0" name=""/>
        <dsp:cNvSpPr/>
      </dsp:nvSpPr>
      <dsp:spPr>
        <a:xfrm>
          <a:off x="2070900" y="-75172"/>
          <a:ext cx="1007761" cy="100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Sales Conversion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2218483" y="72290"/>
        <a:ext cx="712595" cy="712010"/>
      </dsp:txXfrm>
    </dsp:sp>
    <dsp:sp modelId="{DB5F062A-5331-4DB3-B93E-4529441ABF33}">
      <dsp:nvSpPr>
        <dsp:cNvPr id="0" name=""/>
        <dsp:cNvSpPr/>
      </dsp:nvSpPr>
      <dsp:spPr>
        <a:xfrm>
          <a:off x="2620300" y="876416"/>
          <a:ext cx="1007761" cy="100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Client Engagement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2767883" y="1023878"/>
        <a:ext cx="712595" cy="712010"/>
      </dsp:txXfrm>
    </dsp:sp>
    <dsp:sp modelId="{2BE5A9EF-7D71-45A4-B76C-AE4903D778B0}">
      <dsp:nvSpPr>
        <dsp:cNvPr id="0" name=""/>
        <dsp:cNvSpPr/>
      </dsp:nvSpPr>
      <dsp:spPr>
        <a:xfrm>
          <a:off x="2620300" y="1975217"/>
          <a:ext cx="1007761" cy="100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Employee Retention &amp; Productivity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2767883" y="2122679"/>
        <a:ext cx="712595" cy="712010"/>
      </dsp:txXfrm>
    </dsp:sp>
    <dsp:sp modelId="{BC71C7E8-1F25-47AE-AC40-8C47B7D944D1}">
      <dsp:nvSpPr>
        <dsp:cNvPr id="0" name=""/>
        <dsp:cNvSpPr/>
      </dsp:nvSpPr>
      <dsp:spPr>
        <a:xfrm>
          <a:off x="2070900" y="2926806"/>
          <a:ext cx="1007761" cy="100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Operational Execution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2218483" y="3074268"/>
        <a:ext cx="712595" cy="712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783EA-5863-4D62-8471-561CB267C4D4}">
      <dsp:nvSpPr>
        <dsp:cNvPr id="0" name=""/>
        <dsp:cNvSpPr/>
      </dsp:nvSpPr>
      <dsp:spPr>
        <a:xfrm>
          <a:off x="3300093" y="2484727"/>
          <a:ext cx="2086613" cy="208661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Powerful and Unique Behaviorally   Intelligent Talent Management Solutions  Delivered in  123+ Countries and 11 Languages</a:t>
          </a:r>
          <a:endParaRPr lang="en-US" sz="1400" kern="1200" dirty="0">
            <a:solidFill>
              <a:schemeClr val="bg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05670" y="2790304"/>
        <a:ext cx="1475459" cy="1475459"/>
      </dsp:txXfrm>
    </dsp:sp>
    <dsp:sp modelId="{60FF9C75-89A3-471D-B854-0DE56E4816CF}">
      <dsp:nvSpPr>
        <dsp:cNvPr id="0" name=""/>
        <dsp:cNvSpPr/>
      </dsp:nvSpPr>
      <dsp:spPr>
        <a:xfrm rot="12900000">
          <a:off x="1958949" y="2120597"/>
          <a:ext cx="1598141" cy="59468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8837-0EF8-49FD-829F-2CFE0E74F0FE}">
      <dsp:nvSpPr>
        <dsp:cNvPr id="0" name=""/>
        <dsp:cNvSpPr/>
      </dsp:nvSpPr>
      <dsp:spPr>
        <a:xfrm>
          <a:off x="1112318" y="1166698"/>
          <a:ext cx="1982282" cy="158582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Arial" panose="020B0604020202020204" pitchFamily="34" charset="0"/>
            </a:rPr>
            <a:t>Forced Choice Assessment Measuring 64 Behavioral Traits</a:t>
          </a:r>
          <a:endParaRPr lang="en-US" sz="20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158765" y="1213145"/>
        <a:ext cx="1889388" cy="1492932"/>
      </dsp:txXfrm>
    </dsp:sp>
    <dsp:sp modelId="{688C633A-8197-41F0-A212-D7783A4B94A3}">
      <dsp:nvSpPr>
        <dsp:cNvPr id="0" name=""/>
        <dsp:cNvSpPr/>
      </dsp:nvSpPr>
      <dsp:spPr>
        <a:xfrm rot="16200000">
          <a:off x="3544329" y="1295300"/>
          <a:ext cx="1598141" cy="59468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DFA40-FFD5-4A0D-AC36-9C8FF44FD0E4}">
      <dsp:nvSpPr>
        <dsp:cNvPr id="0" name=""/>
        <dsp:cNvSpPr/>
      </dsp:nvSpPr>
      <dsp:spPr>
        <a:xfrm>
          <a:off x="3352258" y="659"/>
          <a:ext cx="1982282" cy="158582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Arial" panose="020B0604020202020204" pitchFamily="34" charset="0"/>
            </a:rPr>
            <a:t>60+ Man Years of Development Investment Since 2001</a:t>
          </a:r>
          <a:endParaRPr lang="en-US" sz="20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398705" y="47106"/>
        <a:ext cx="1889388" cy="1492932"/>
      </dsp:txXfrm>
    </dsp:sp>
    <dsp:sp modelId="{808F2945-4320-4885-BE76-54496CB27A4B}">
      <dsp:nvSpPr>
        <dsp:cNvPr id="0" name=""/>
        <dsp:cNvSpPr/>
      </dsp:nvSpPr>
      <dsp:spPr>
        <a:xfrm rot="19500000">
          <a:off x="5129708" y="2120597"/>
          <a:ext cx="1598141" cy="59468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45438-F3B6-491A-8EBE-F4545CA85F1A}">
      <dsp:nvSpPr>
        <dsp:cNvPr id="0" name=""/>
        <dsp:cNvSpPr/>
      </dsp:nvSpPr>
      <dsp:spPr>
        <a:xfrm>
          <a:off x="5592198" y="1166698"/>
          <a:ext cx="1982282" cy="158582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Independent Validation by Team with 100+ Years of Experience</a:t>
          </a:r>
          <a:endParaRPr lang="en-US" sz="20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638645" y="1213145"/>
        <a:ext cx="1889388" cy="1492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0823" tIns="45411" rIns="90823" bIns="4541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0823" tIns="45411" rIns="90823" bIns="45411" rtlCol="0"/>
          <a:lstStyle>
            <a:lvl1pPr algn="r">
              <a:defRPr sz="1100"/>
            </a:lvl1pPr>
          </a:lstStyle>
          <a:p>
            <a:fld id="{AFFFB264-395F-4E41-A85A-2D18B95DBAA5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3" tIns="45411" rIns="90823" bIns="454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0823" tIns="45411" rIns="90823" bIns="45411" rtlCol="0"/>
          <a:lstStyle/>
          <a:p>
            <a:pPr marL="225425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help businesses identify and meet the challenge of closing the “Behavior Performance Gap™”.  The Behavior Performance Gap reflects the lost revenues and productivity caused by the failure to properly align the communication styles, talents and solution needs of diverse clients, advisors and employees.</a:t>
            </a:r>
          </a:p>
          <a:p>
            <a:pPr marL="225425"/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5425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Closing the Behavior Performance Gap requires recognition that your clients, advisors and employees all have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unique behaviors and preferences.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behavioral differences trigger different requirements for customized life long experiences which need to be delivered with higher levels of emotional engagement and improved service execution.</a:t>
            </a:r>
          </a:p>
          <a:p>
            <a:pPr marL="225425"/>
            <a:endParaRPr lang="en-US" sz="1600" dirty="0" smtClean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225425"/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What business performance gains will be created for your business by closing the Behavior Performance Gap?</a:t>
            </a:r>
          </a:p>
          <a:p>
            <a:pPr marL="225425"/>
            <a:endParaRPr lang="en-US" sz="2400" dirty="0" smtClean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0823" tIns="45411" rIns="90823" bIns="4541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0823" tIns="45411" rIns="90823" bIns="45411" rtlCol="0" anchor="b"/>
          <a:lstStyle>
            <a:lvl1pPr algn="r">
              <a:defRPr sz="1100"/>
            </a:lvl1pPr>
          </a:lstStyle>
          <a:p>
            <a:fld id="{B0CC21BC-7C45-4D32-A58D-696B8F5450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5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2057" algn="l" defTabSz="914400" rtl="0" eaLnBrk="1" latinLnBrk="0" hangingPunct="1">
      <a:defRPr sz="1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994" tIns="45495" rIns="90994" bIns="45495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32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2975"/>
          </a:xfrm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7960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2031" y="8829037"/>
            <a:ext cx="3036778" cy="4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0" tIns="45629" rIns="91260" bIns="45629"/>
          <a:lstStyle>
            <a:lvl1pPr defTabSz="914815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4581" indent="-286377" defTabSz="914815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5508" indent="-229102" defTabSz="914815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3711" indent="-229102" defTabSz="914815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61915" indent="-229102" defTabSz="914815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20118" indent="-229102" algn="ctr" defTabSz="91481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8320" indent="-229102" algn="ctr" defTabSz="91481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36524" indent="-229102" algn="ctr" defTabSz="91481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94727" indent="-229102" algn="ctr" defTabSz="91481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eaLnBrk="1" hangingPunct="1"/>
            <a:fld id="{E5D8616F-D3AA-4EF5-8AC3-187F3724C7E5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7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2975"/>
          </a:xfrm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6632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0"/>
            <a:ext cx="4648200" cy="3486150"/>
          </a:xfrm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19516"/>
            <a:ext cx="7010400" cy="5576887"/>
          </a:xfrm>
          <a:noFill/>
        </p:spPr>
        <p:txBody>
          <a:bodyPr/>
          <a:lstStyle/>
          <a:p>
            <a:pPr marL="340879" indent="-340879">
              <a:lnSpc>
                <a:spcPct val="8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05253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9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graphic shows how financial personality is at the epicenter of discovery for the financial planning process .</a:t>
            </a:r>
          </a:p>
          <a:p>
            <a:r>
              <a:rPr lang="en-US" dirty="0" smtClean="0"/>
              <a:t>A key area that we emphasize around investment risk is the differentiation between investment risk propensity (bold, taking risks) versus the risk tolerance (loss aversion).</a:t>
            </a:r>
          </a:p>
          <a:p>
            <a:endParaRPr lang="en-US" dirty="0"/>
          </a:p>
          <a:p>
            <a:r>
              <a:rPr lang="en-US" dirty="0" smtClean="0"/>
              <a:t>Also, the right framework will enable the advisor to see the impact of their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2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75" y="4416433"/>
            <a:ext cx="5603875" cy="4183062"/>
          </a:xfrm>
          <a:noFill/>
        </p:spPr>
        <p:txBody>
          <a:bodyPr lIns="90994" tIns="45495" rIns="90994" bIns="45495"/>
          <a:lstStyle/>
          <a:p>
            <a:endParaRPr lang="en-US" sz="800" dirty="0"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0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2031" y="8829037"/>
            <a:ext cx="3036778" cy="4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0" tIns="45629" rIns="91260" bIns="45629"/>
          <a:lstStyle>
            <a:lvl1pPr defTabSz="914815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4581" indent="-286377" defTabSz="914815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5508" indent="-229102" defTabSz="914815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3711" indent="-229102" defTabSz="914815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61915" indent="-229102" defTabSz="914815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20118" indent="-229102" algn="ctr" defTabSz="91481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8320" indent="-229102" algn="ctr" defTabSz="91481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36524" indent="-229102" algn="ctr" defTabSz="91481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94727" indent="-229102" algn="ctr" defTabSz="91481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eaLnBrk="1" hangingPunct="1"/>
            <a:fld id="{E5D8616F-D3AA-4EF5-8AC3-187F3724C7E5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109158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2383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2035" y="8829039"/>
            <a:ext cx="3036778" cy="4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7" tIns="45602" rIns="91197" bIns="45602"/>
          <a:lstStyle>
            <a:lvl1pPr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4083" indent="-286186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4743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2641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60537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18438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6335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34233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92128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eaLnBrk="1" hangingPunct="1"/>
            <a:fld id="{E5D8616F-D3AA-4EF5-8AC3-187F3724C7E5}" type="slidenum">
              <a:rPr lang="en-US"/>
              <a:pPr eaLnBrk="1" hangingPunct="1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03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2035" y="8829039"/>
            <a:ext cx="3036778" cy="4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7" tIns="45602" rIns="91197" bIns="45602"/>
          <a:lstStyle>
            <a:lvl1pPr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4083" indent="-286186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4743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2641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60537" indent="-228948" defTabSz="914206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18438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6335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34233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92128" indent="-228948" algn="ctr" defTabSz="9142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eaLnBrk="1" hangingPunct="1"/>
            <a:fld id="{E5D8616F-D3AA-4EF5-8AC3-187F3724C7E5}" type="slidenum">
              <a:rPr lang="en-US"/>
              <a:pPr eaLnBrk="1" hangingPunct="1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1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711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251" indent="-285480" defTabSz="916711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1926" indent="-228384" defTabSz="916711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598696" indent="-228384" defTabSz="916711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5465" indent="-228384" defTabSz="916711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2233" indent="-228384" algn="ctr" defTabSz="916711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69005" indent="-228384" algn="ctr" defTabSz="916711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5775" indent="-228384" algn="ctr" defTabSz="916711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2542" indent="-228384" algn="ctr" defTabSz="916711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D96BE6-BF56-4BA6-A7A1-2C2FD01BB59D}" type="slidenum">
              <a:rPr lang="en-AU" sz="1200"/>
              <a:pPr/>
              <a:t>19</a:t>
            </a:fld>
            <a:endParaRPr lang="en-AU" sz="1200"/>
          </a:p>
        </p:txBody>
      </p:sp>
      <p:sp>
        <p:nvSpPr>
          <p:cNvPr id="74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0"/>
            <a:ext cx="4649788" cy="3486150"/>
          </a:xfrm>
          <a:ln/>
        </p:spPr>
      </p:sp>
      <p:sp>
        <p:nvSpPr>
          <p:cNvPr id="74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19515"/>
            <a:ext cx="7010400" cy="5576887"/>
          </a:xfrm>
          <a:noFill/>
        </p:spPr>
        <p:txBody>
          <a:bodyPr/>
          <a:lstStyle/>
          <a:p>
            <a:pPr marL="337820" indent="-337820"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5769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8"/>
          <a:stretch/>
        </p:blipFill>
        <p:spPr bwMode="auto">
          <a:xfrm>
            <a:off x="0" y="135255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086600" cy="147002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086600" cy="685800"/>
          </a:xfrm>
        </p:spPr>
        <p:txBody>
          <a:bodyPr/>
          <a:lstStyle>
            <a:lvl1pPr marL="0" indent="0" algn="l">
              <a:buNone/>
              <a:defRPr>
                <a:solidFill>
                  <a:srgbClr val="6ED0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PH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00768-F1F2-4614-99A6-1E988E8B7717}" type="datetime1">
              <a:rPr lang="en-PH" smtClean="0"/>
              <a:pPr/>
              <a:t>2/24/2017</a:t>
            </a:fld>
            <a:endParaRPr lang="en-PH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PH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29" y="5334000"/>
            <a:ext cx="2310450" cy="128307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6131719" y="1231900"/>
            <a:ext cx="3012281" cy="12065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Rectangle 15"/>
          <p:cNvSpPr/>
          <p:nvPr userDrawn="1"/>
        </p:nvSpPr>
        <p:spPr>
          <a:xfrm>
            <a:off x="0" y="4965700"/>
            <a:ext cx="9144001" cy="12065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3840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EBD-BAE4-46A3-B258-2C3D5E9DBA4A}" type="datetime1">
              <a:rPr lang="en-PH" smtClean="0"/>
              <a:pPr/>
              <a:t>2/24/2017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2437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C08C-B3CE-487C-8396-493644FE9AFF}" type="datetime1">
              <a:rPr lang="en-PH" smtClean="0"/>
              <a:pPr/>
              <a:t>2/24/2017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9334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1" y="322262"/>
            <a:ext cx="9143999" cy="515937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684" y="333375"/>
            <a:ext cx="905331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en-AU" dirty="0" smtClean="0"/>
              <a:t>   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251448"/>
            <a:ext cx="1600200" cy="4868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97F412A-C89B-4233-88A1-9FCE863E6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5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FC46-A8E8-43E0-906A-5400430BF4FB}" type="datetime1">
              <a:rPr lang="en-PH" smtClean="0"/>
              <a:pPr/>
              <a:t>2/24/2017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9125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81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2D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0C2C-7C2C-424B-A682-3DCEBA7E0714}" type="datetime1">
              <a:rPr lang="en-PH" smtClean="0"/>
              <a:pPr/>
              <a:t>2/24/2017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8" name="Rectangle 7"/>
          <p:cNvSpPr/>
          <p:nvPr userDrawn="1"/>
        </p:nvSpPr>
        <p:spPr>
          <a:xfrm>
            <a:off x="0" y="4267200"/>
            <a:ext cx="9144000" cy="152400"/>
          </a:xfrm>
          <a:prstGeom prst="rect">
            <a:avLst/>
          </a:prstGeom>
          <a:solidFill>
            <a:srgbClr val="92D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633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C0B0-447F-45FF-A396-E9BA4A1D4F4C}" type="datetime1">
              <a:rPr lang="en-PH" smtClean="0"/>
              <a:pPr/>
              <a:t>2/24/2017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908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D3FD-D5B9-40EB-A237-635421754F5C}" type="datetime1">
              <a:rPr lang="en-PH" smtClean="0"/>
              <a:pPr/>
              <a:t>2/24/2017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5775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C4E1-817D-49EB-B7B4-73A561B99047}" type="datetime1">
              <a:rPr lang="en-PH" smtClean="0"/>
              <a:pPr/>
              <a:t>2/24/2017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114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1ED9-0715-40D3-917F-3DE4CB9533C7}" type="datetime1">
              <a:rPr lang="en-PH" smtClean="0"/>
              <a:pPr/>
              <a:t>2/24/2017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5637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CB6B-1782-4E09-85EA-92E2B62D5AE5}" type="datetime1">
              <a:rPr lang="en-PH" smtClean="0"/>
              <a:pPr/>
              <a:t>2/24/2017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966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C556-786E-4534-8D37-EE8A48D8F652}" type="datetime1">
              <a:rPr lang="en-PH" smtClean="0"/>
              <a:pPr/>
              <a:t>2/24/2017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8640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3907-1551-40B7-886F-605AA971869A}" type="datetime1">
              <a:rPr lang="en-PH" smtClean="0"/>
              <a:pPr/>
              <a:t>2/24/2017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7747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na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7924800" cy="1470025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solidFill>
                  <a:prstClr val="white"/>
                </a:solidFill>
                <a:latin typeface="+mn-lt"/>
                <a:cs typeface="Arial" pitchFamily="34" charset="0"/>
              </a:rPr>
              <a:t>DNA Behavior®</a:t>
            </a:r>
            <a:br>
              <a:rPr lang="en-US" sz="4000" b="0" dirty="0" smtClean="0">
                <a:solidFill>
                  <a:prstClr val="white"/>
                </a:solidFill>
                <a:latin typeface="+mn-lt"/>
                <a:cs typeface="Arial" pitchFamily="34" charset="0"/>
              </a:rPr>
            </a:br>
            <a:r>
              <a:rPr lang="en-US" b="0" smtClean="0">
                <a:solidFill>
                  <a:srgbClr val="6ED088"/>
                </a:solidFill>
                <a:latin typeface="+mn-lt"/>
                <a:cs typeface="Arial" pitchFamily="34" charset="0"/>
              </a:rPr>
              <a:t>Team </a:t>
            </a:r>
            <a:r>
              <a:rPr lang="en-US" b="0" smtClean="0">
                <a:solidFill>
                  <a:srgbClr val="6ED088"/>
                </a:solidFill>
                <a:latin typeface="+mn-lt"/>
                <a:cs typeface="Arial" pitchFamily="34" charset="0"/>
              </a:rPr>
              <a:t>Productivity </a:t>
            </a:r>
            <a:endParaRPr lang="en-PH" b="0" dirty="0">
              <a:solidFill>
                <a:srgbClr val="6ED088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122963" y="6324600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1</a:t>
            </a:fld>
            <a:endParaRPr lang="en-PH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27432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Insert client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ogo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b="0" dirty="0" smtClean="0">
                <a:cs typeface="Arial" panose="020B0604020202020204" pitchFamily="34" charset="0"/>
              </a:rPr>
              <a:t>Business DNA Systems</a:t>
            </a:r>
            <a:br>
              <a:rPr lang="en-US" b="0" dirty="0" smtClean="0">
                <a:cs typeface="Arial" panose="020B0604020202020204" pitchFamily="34" charset="0"/>
              </a:rPr>
            </a:br>
            <a:r>
              <a:rPr lang="en-US" b="0" dirty="0" smtClean="0">
                <a:solidFill>
                  <a:srgbClr val="6ED088"/>
                </a:solidFill>
                <a:cs typeface="Arial" panose="020B0604020202020204" pitchFamily="34" charset="0"/>
              </a:rPr>
              <a:t>The Science Behind </a:t>
            </a:r>
            <a:r>
              <a:rPr lang="en-US" b="0" dirty="0">
                <a:solidFill>
                  <a:srgbClr val="6ED088"/>
                </a:solidFill>
                <a:cs typeface="Arial" panose="020B0604020202020204" pitchFamily="34" charset="0"/>
              </a:rPr>
              <a:t>t</a:t>
            </a:r>
            <a:r>
              <a:rPr lang="en-US" b="0" dirty="0" smtClean="0">
                <a:solidFill>
                  <a:srgbClr val="6ED088"/>
                </a:solidFill>
                <a:cs typeface="Arial" panose="020B0604020202020204" pitchFamily="34" charset="0"/>
              </a:rPr>
              <a:t>he Swiss Watch DNA Systems</a:t>
            </a:r>
            <a:endParaRPr lang="en-US" b="0" dirty="0">
              <a:solidFill>
                <a:srgbClr val="6ED08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263684"/>
              </p:ext>
            </p:extLst>
          </p:nvPr>
        </p:nvGraphicFramePr>
        <p:xfrm>
          <a:off x="228600" y="1676400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473244"/>
            <a:ext cx="2133600" cy="308556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606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7998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AU" sz="3000" b="0" dirty="0">
                <a:ea typeface="MS PGothic" pitchFamily="34" charset="-128"/>
                <a:cs typeface="Arial" panose="020B0604020202020204" pitchFamily="34" charset="0"/>
              </a:rPr>
              <a:t>Quicker and 91% More Reliable Method to </a:t>
            </a:r>
            <a:r>
              <a:rPr lang="en-AU" sz="3000" b="0" dirty="0">
                <a:solidFill>
                  <a:srgbClr val="BDDEFF"/>
                </a:solidFill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lang="en-AU" sz="3000" b="0" dirty="0">
                <a:solidFill>
                  <a:srgbClr val="BDDEFF"/>
                </a:solidFill>
                <a:ea typeface="MS PGothic" pitchFamily="34" charset="-128"/>
                <a:cs typeface="Arial" panose="020B0604020202020204" pitchFamily="34" charset="0"/>
              </a:rPr>
            </a:br>
            <a:r>
              <a:rPr lang="en-AU" sz="3000" b="0" dirty="0">
                <a:solidFill>
                  <a:srgbClr val="6ED088"/>
                </a:solidFill>
                <a:ea typeface="MS PGothic" pitchFamily="34" charset="-128"/>
                <a:cs typeface="Arial" panose="020B0604020202020204" pitchFamily="34" charset="0"/>
              </a:rPr>
              <a:t>Predict Reactions to </a:t>
            </a:r>
            <a:r>
              <a:rPr lang="en-AU" b="0" dirty="0" smtClean="0">
                <a:solidFill>
                  <a:srgbClr val="6ED088"/>
                </a:solidFill>
                <a:ea typeface="MS PGothic" pitchFamily="34" charset="-128"/>
                <a:cs typeface="Arial" panose="020B0604020202020204" pitchFamily="34" charset="0"/>
              </a:rPr>
              <a:t>Business</a:t>
            </a:r>
            <a:r>
              <a:rPr lang="en-AU" sz="3000" b="0" dirty="0" smtClean="0">
                <a:solidFill>
                  <a:srgbClr val="6ED088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AU" sz="3000" b="0" dirty="0">
                <a:solidFill>
                  <a:srgbClr val="6ED088"/>
                </a:solidFill>
                <a:ea typeface="MS PGothic" pitchFamily="34" charset="-128"/>
                <a:cs typeface="Arial" panose="020B0604020202020204" pitchFamily="34" charset="0"/>
              </a:rPr>
              <a:t>/ Life Events</a:t>
            </a:r>
            <a:endParaRPr lang="en-US" sz="3000" b="0" kern="1200" dirty="0">
              <a:solidFill>
                <a:srgbClr val="6ED088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2" descr="D:\For You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54" y="6172200"/>
            <a:ext cx="1687134" cy="17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For You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82911"/>
            <a:ext cx="1687134" cy="17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52496"/>
            <a:ext cx="1672654" cy="217882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http://www.dnabehavior.com/customized-experiences-proces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1" t="16937" r="1313" b="38216"/>
          <a:stretch/>
        </p:blipFill>
        <p:spPr bwMode="auto">
          <a:xfrm>
            <a:off x="5334000" y="1562151"/>
            <a:ext cx="2033451" cy="22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For You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803454"/>
            <a:ext cx="2062026" cy="20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0" y="6162423"/>
            <a:ext cx="189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CDNA – 12 Questions                       (2 to 5 Mins)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42000" y="6197118"/>
            <a:ext cx="189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DNA – 46 Questions                       (10 to 12 Mins)</a:t>
            </a:r>
            <a:endParaRPr lang="en-US" sz="1400" dirty="0"/>
          </a:p>
        </p:txBody>
      </p:sp>
      <p:pic>
        <p:nvPicPr>
          <p:cNvPr id="14" name="Picture 13" descr="IceBer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62150"/>
            <a:ext cx="3733800" cy="463315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54" y="3943203"/>
            <a:ext cx="1610934" cy="207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9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3487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FFFF"/>
                </a:solidFill>
                <a:latin typeface="+mn-lt"/>
              </a:rPr>
              <a:t>Re-Positioning the Starting Point to </a:t>
            </a:r>
          </a:p>
          <a:p>
            <a:r>
              <a:rPr lang="en-US" sz="3200" dirty="0">
                <a:solidFill>
                  <a:srgbClr val="6ED088"/>
                </a:solidFill>
                <a:latin typeface="+mn-lt"/>
              </a:rPr>
              <a:t>Natural DNA Hard Wired </a:t>
            </a:r>
            <a:r>
              <a:rPr lang="en-US" sz="3200" dirty="0" smtClean="0">
                <a:solidFill>
                  <a:srgbClr val="6ED088"/>
                </a:solidFill>
                <a:latin typeface="+mn-lt"/>
              </a:rPr>
              <a:t>Behavior</a:t>
            </a:r>
            <a:endParaRPr lang="en-US" sz="3200" dirty="0">
              <a:solidFill>
                <a:srgbClr val="6ED088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9"/>
            <a:ext cx="8610600" cy="472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867400" y="6370636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276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114300" y="304800"/>
            <a:ext cx="6478331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6" tIns="45708" rIns="91416" bIns="45708" anchor="ctr"/>
          <a:lstStyle/>
          <a:p>
            <a:pPr defTabSz="912983"/>
            <a:r>
              <a:rPr lang="en-US" sz="30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The Objectives of a DNA Team Productivity Program</a:t>
            </a:r>
          </a:p>
          <a:p>
            <a:pPr defTabSz="912983"/>
            <a:r>
              <a:rPr lang="en-US" sz="3000" dirty="0" smtClean="0">
                <a:solidFill>
                  <a:srgbClr val="6ED088"/>
                </a:solidFill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Addressing Typical Team Performance Challenges </a:t>
            </a:r>
          </a:p>
        </p:txBody>
      </p:sp>
      <p:sp>
        <p:nvSpPr>
          <p:cNvPr id="465923" name="Text Box 4"/>
          <p:cNvSpPr txBox="1">
            <a:spLocks noChangeArrowheads="1"/>
          </p:cNvSpPr>
          <p:nvPr/>
        </p:nvSpPr>
        <p:spPr bwMode="auto">
          <a:xfrm>
            <a:off x="3793310" y="1536126"/>
            <a:ext cx="5155978" cy="458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marL="563563" indent="-563563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Understanding why different team members naturally do things differently.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Hiring the right talent to perform in the team.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Managing team members uniquely and aligning them to a common goal.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Identifying and unlocking the blockages to efficient execution.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Building open communication within the team and allowing creative conflict.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Building higher levels of team engagement leading to longer retention</a:t>
            </a: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Matching team and customers for improved service and retention.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378575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13</a:t>
            </a:fld>
            <a:endParaRPr lang="en-PH" dirty="0"/>
          </a:p>
        </p:txBody>
      </p:sp>
      <p:pic>
        <p:nvPicPr>
          <p:cNvPr id="6" name="Picture 2" descr="http://www.businessdnaresources.com/images/stories/slider_img2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/>
          <a:stretch/>
        </p:blipFill>
        <p:spPr bwMode="auto">
          <a:xfrm>
            <a:off x="272870" y="2152649"/>
            <a:ext cx="352044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29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3581400" y="1622822"/>
            <a:ext cx="5029199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+mj-lt"/>
                <a:cs typeface="Arial" charset="0"/>
              </a:rPr>
              <a:t>Team Development Intelligence Solutions  </a:t>
            </a:r>
            <a:r>
              <a:rPr lang="en-US" dirty="0" smtClean="0">
                <a:solidFill>
                  <a:srgbClr val="333333"/>
                </a:solidFill>
                <a:latin typeface="+mj-lt"/>
                <a:cs typeface="Arial" charset="0"/>
              </a:rPr>
              <a:t>for leaders and coaches to enhance team productivity and adopt a more robust hiring role and team fit analysis based on knowing the employee’s natural “hard-wired” talents. </a:t>
            </a:r>
          </a:p>
          <a:p>
            <a:endParaRPr lang="en-US" dirty="0" smtClean="0">
              <a:solidFill>
                <a:srgbClr val="333333"/>
              </a:solidFill>
              <a:latin typeface="+mj-lt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sz="1600" dirty="0" smtClean="0">
                <a:solidFill>
                  <a:srgbClr val="333333"/>
                </a:solidFill>
                <a:latin typeface="+mj-lt"/>
                <a:cs typeface="Arial" charset="0"/>
              </a:rPr>
              <a:t>Hiring Intelligence Solutions</a:t>
            </a:r>
          </a:p>
          <a:p>
            <a:pPr marL="457200" indent="-457200">
              <a:buFontTx/>
              <a:buAutoNum type="arabicPeriod"/>
            </a:pPr>
            <a:r>
              <a:rPr lang="en-US" sz="1600" dirty="0">
                <a:solidFill>
                  <a:srgbClr val="333333"/>
                </a:solidFill>
                <a:cs typeface="Arial" charset="0"/>
              </a:rPr>
              <a:t>Business DNA </a:t>
            </a:r>
            <a:r>
              <a:rPr lang="en-US" sz="1600" dirty="0" smtClean="0">
                <a:solidFill>
                  <a:srgbClr val="333333"/>
                </a:solidFill>
                <a:cs typeface="Arial" charset="0"/>
              </a:rPr>
              <a:t>Workplace </a:t>
            </a:r>
            <a:r>
              <a:rPr lang="en-US" sz="1600" dirty="0">
                <a:solidFill>
                  <a:srgbClr val="333333"/>
                </a:solidFill>
                <a:cs typeface="Arial" charset="0"/>
              </a:rPr>
              <a:t>Operations </a:t>
            </a:r>
            <a:r>
              <a:rPr lang="en-US" sz="1600" dirty="0" smtClean="0">
                <a:solidFill>
                  <a:srgbClr val="333333"/>
                </a:solidFill>
                <a:cs typeface="Arial" charset="0"/>
              </a:rPr>
              <a:t>Report </a:t>
            </a:r>
            <a:r>
              <a:rPr lang="en-US" sz="1600" dirty="0">
                <a:solidFill>
                  <a:srgbClr val="333333"/>
                </a:solidFill>
                <a:cs typeface="Arial" charset="0"/>
              </a:rPr>
              <a:t>– deeper behavioral insights on the employees natural workplace and leadership </a:t>
            </a:r>
            <a:r>
              <a:rPr lang="en-US" sz="1600" dirty="0" smtClean="0">
                <a:solidFill>
                  <a:srgbClr val="333333"/>
                </a:solidFill>
                <a:cs typeface="Arial" charset="0"/>
              </a:rPr>
              <a:t>approach</a:t>
            </a:r>
          </a:p>
          <a:p>
            <a:pPr marL="457200" indent="-457200">
              <a:buFontTx/>
              <a:buAutoNum type="arabicPeriod"/>
            </a:pPr>
            <a:r>
              <a:rPr lang="en-US" sz="1600" dirty="0">
                <a:solidFill>
                  <a:srgbClr val="333333"/>
                </a:solidFill>
                <a:cs typeface="Arial" charset="0"/>
              </a:rPr>
              <a:t>Business DNA Comparison Report – enabling deeper role fit and fit to manager </a:t>
            </a:r>
            <a:r>
              <a:rPr lang="en-US" sz="1600" dirty="0" smtClean="0">
                <a:solidFill>
                  <a:srgbClr val="333333"/>
                </a:solidFill>
                <a:cs typeface="Arial" charset="0"/>
              </a:rPr>
              <a:t>analysis</a:t>
            </a:r>
            <a:endParaRPr lang="en-US" sz="1600" dirty="0">
              <a:solidFill>
                <a:srgbClr val="333333"/>
              </a:solidFill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sz="1600" dirty="0" smtClean="0">
                <a:solidFill>
                  <a:srgbClr val="333333"/>
                </a:solidFill>
                <a:latin typeface="+mj-lt"/>
                <a:cs typeface="Arial" charset="0"/>
              </a:rPr>
              <a:t>Business DNA Team Report – Identify team differences and talents </a:t>
            </a:r>
          </a:p>
          <a:p>
            <a:pPr marL="457200" indent="-457200">
              <a:buAutoNum type="arabicPeriod"/>
            </a:pPr>
            <a:r>
              <a:rPr lang="en-US" sz="1600" dirty="0" smtClean="0">
                <a:solidFill>
                  <a:srgbClr val="333333"/>
                </a:solidFill>
                <a:latin typeface="+mj-lt"/>
                <a:cs typeface="Arial" charset="0"/>
              </a:rPr>
              <a:t>Business DNA Factor Report – Identify specific measurement of behavioral factors for alignment to hiring metrics</a:t>
            </a:r>
          </a:p>
        </p:txBody>
      </p:sp>
      <p:pic>
        <p:nvPicPr>
          <p:cNvPr id="6" name="Picture 2" descr="http://businessdnaresources.com/images/stories/slider_img3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t="13784" r="17816" b="5692"/>
          <a:stretch/>
        </p:blipFill>
        <p:spPr bwMode="auto">
          <a:xfrm>
            <a:off x="670932" y="2667000"/>
            <a:ext cx="2438400" cy="24086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020762"/>
          </a:xfrm>
        </p:spPr>
        <p:txBody>
          <a:bodyPr>
            <a:normAutofit/>
          </a:bodyPr>
          <a:lstStyle/>
          <a:p>
            <a:r>
              <a:rPr lang="en-US" b="0" dirty="0" smtClean="0">
                <a:ea typeface="Verdana" pitchFamily="34" charset="0"/>
                <a:cs typeface="Arial" charset="0"/>
              </a:rPr>
              <a:t>Team Intelligence Solutions</a:t>
            </a:r>
            <a:r>
              <a:rPr lang="en-US" b="0" dirty="0" smtClean="0">
                <a:solidFill>
                  <a:srgbClr val="6ED088"/>
                </a:solidFill>
                <a:ea typeface="Verdana" pitchFamily="34" charset="0"/>
                <a:cs typeface="Arial" charset="0"/>
              </a:rPr>
              <a:t/>
            </a:r>
            <a:br>
              <a:rPr lang="en-US" b="0" dirty="0" smtClean="0">
                <a:solidFill>
                  <a:srgbClr val="6ED088"/>
                </a:solidFill>
                <a:ea typeface="Verdana" pitchFamily="34" charset="0"/>
                <a:cs typeface="Arial" charset="0"/>
              </a:rPr>
            </a:br>
            <a:r>
              <a:rPr lang="en-US" b="0" dirty="0" smtClean="0">
                <a:solidFill>
                  <a:srgbClr val="6ED088"/>
                </a:solidFill>
                <a:ea typeface="Verdana" pitchFamily="34" charset="0"/>
                <a:cs typeface="Arial" charset="0"/>
              </a:rPr>
              <a:t>For Building Behaviorally SMART Team Productivity </a:t>
            </a:r>
            <a:endParaRPr lang="en-PH" b="0" dirty="0">
              <a:solidFill>
                <a:srgbClr val="6ED088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91200" y="6352679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841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40"/>
          <p:cNvSpPr>
            <a:spLocks noChangeArrowheads="1"/>
          </p:cNvSpPr>
          <p:nvPr/>
        </p:nvSpPr>
        <p:spPr bwMode="auto">
          <a:xfrm>
            <a:off x="127006" y="126217"/>
            <a:ext cx="8231186" cy="10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76" tIns="45638" rIns="91276" bIns="45638">
            <a:spAutoFit/>
          </a:bodyPr>
          <a:lstStyle/>
          <a:p>
            <a:pPr defTabSz="912983" eaLnBrk="0" hangingPunct="0"/>
            <a:r>
              <a:rPr lang="en-US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Team Productivity Model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defTabSz="912983" eaLnBrk="0" hangingPunct="0"/>
            <a:r>
              <a:rPr lang="en-US" sz="3000" dirty="0" smtClean="0">
                <a:solidFill>
                  <a:srgbClr val="6ED088"/>
                </a:solidFill>
                <a:latin typeface="Calibri" panose="020F0502020204030204" pitchFamily="34" charset="0"/>
              </a:rPr>
              <a:t>Leveraging Different Team Talents for Team Success</a:t>
            </a:r>
            <a:endParaRPr lang="en-US" sz="3000" dirty="0">
              <a:solidFill>
                <a:srgbClr val="6ED088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AutoShape 2"/>
          <p:cNvSpPr>
            <a:spLocks noChangeArrowheads="1"/>
          </p:cNvSpPr>
          <p:nvPr/>
        </p:nvSpPr>
        <p:spPr bwMode="auto">
          <a:xfrm rot="5400000" flipH="1">
            <a:off x="1537897" y="960353"/>
            <a:ext cx="3429000" cy="58661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93" tIns="43247" rIns="86493" bIns="43247" anchor="ctr"/>
          <a:lstStyle/>
          <a:p>
            <a:pPr defTabSz="8649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AutoShape 3"/>
          <p:cNvSpPr>
            <a:spLocks noChangeArrowheads="1"/>
          </p:cNvSpPr>
          <p:nvPr/>
        </p:nvSpPr>
        <p:spPr bwMode="auto">
          <a:xfrm rot="16200000">
            <a:off x="-1243375" y="3054367"/>
            <a:ext cx="4647903" cy="167670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pPr defTabSz="8649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Oval 4"/>
          <p:cNvSpPr>
            <a:spLocks noChangeArrowheads="1"/>
          </p:cNvSpPr>
          <p:nvPr/>
        </p:nvSpPr>
        <p:spPr bwMode="auto">
          <a:xfrm>
            <a:off x="7633990" y="3168656"/>
            <a:ext cx="1448405" cy="1524000"/>
          </a:xfrm>
          <a:prstGeom prst="ellipse">
            <a:avLst/>
          </a:prstGeom>
          <a:solidFill>
            <a:srgbClr val="CCFFCC"/>
          </a:solidFill>
          <a:ln>
            <a:solidFill>
              <a:srgbClr val="339966"/>
            </a:solidFill>
          </a:ln>
          <a:effectLst>
            <a:outerShdw blurRad="50800" dist="38100" dir="2700000" sx="102000" sy="102000" algn="tl" rotWithShape="0">
              <a:srgbClr val="339966">
                <a:alpha val="40000"/>
              </a:srgbClr>
            </a:outerShdw>
          </a:effectLst>
          <a:extLst/>
        </p:spPr>
        <p:txBody>
          <a:bodyPr wrap="none" lIns="91292" tIns="45646" rIns="91292" bIns="45646" anchor="ctr"/>
          <a:lstStyle/>
          <a:p>
            <a:pPr algn="ctr" defTabSz="9144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Text Box 5"/>
          <p:cNvSpPr txBox="1">
            <a:spLocks noChangeArrowheads="1"/>
          </p:cNvSpPr>
          <p:nvPr/>
        </p:nvSpPr>
        <p:spPr bwMode="auto">
          <a:xfrm>
            <a:off x="7633990" y="3490125"/>
            <a:ext cx="1448405" cy="83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defTabSz="9144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Team Success</a:t>
            </a:r>
            <a:endParaRPr lang="en-US" sz="2400" kern="0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542089"/>
              </p:ext>
            </p:extLst>
          </p:nvPr>
        </p:nvGraphicFramePr>
        <p:xfrm>
          <a:off x="398014" y="1524000"/>
          <a:ext cx="608319" cy="147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4" imgW="449885" imgH="1104595" progId="">
                  <p:embed/>
                </p:oleObj>
              </mc:Choice>
              <mc:Fallback>
                <p:oleObj name="Clip" r:id="rId4" imgW="449885" imgH="11045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14" y="1524000"/>
                        <a:ext cx="608319" cy="14735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776253"/>
              </p:ext>
            </p:extLst>
          </p:nvPr>
        </p:nvGraphicFramePr>
        <p:xfrm>
          <a:off x="89492" y="3016851"/>
          <a:ext cx="137281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6" imgW="4579545" imgH="5993394" progId="">
                  <p:embed/>
                </p:oleObj>
              </mc:Choice>
              <mc:Fallback>
                <p:oleObj name="Clip" r:id="rId6" imgW="4579545" imgH="5993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92" y="3016851"/>
                        <a:ext cx="137281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 Box 8"/>
          <p:cNvSpPr txBox="1">
            <a:spLocks noChangeArrowheads="1"/>
          </p:cNvSpPr>
          <p:nvPr/>
        </p:nvSpPr>
        <p:spPr bwMode="auto">
          <a:xfrm>
            <a:off x="1232585" y="2863662"/>
            <a:ext cx="686405" cy="198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T</a:t>
            </a:r>
          </a:p>
          <a:p>
            <a:pPr algn="r"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A</a:t>
            </a:r>
          </a:p>
          <a:p>
            <a:pPr algn="r"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L</a:t>
            </a:r>
          </a:p>
          <a:p>
            <a:pPr algn="r"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E</a:t>
            </a:r>
          </a:p>
          <a:p>
            <a:pPr algn="r"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N</a:t>
            </a:r>
          </a:p>
          <a:p>
            <a:pPr algn="r"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T</a:t>
            </a:r>
          </a:p>
          <a:p>
            <a:pPr algn="r"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S</a:t>
            </a:r>
            <a:endParaRPr lang="en-US" sz="2400" b="1" kern="0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>
            <a:off x="1309693" y="2635851"/>
            <a:ext cx="684892" cy="257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D</a:t>
            </a:r>
          </a:p>
          <a:p>
            <a:pPr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I</a:t>
            </a:r>
          </a:p>
          <a:p>
            <a:pPr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F</a:t>
            </a:r>
          </a:p>
          <a:p>
            <a:pPr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F</a:t>
            </a:r>
          </a:p>
          <a:p>
            <a:pPr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E</a:t>
            </a:r>
          </a:p>
          <a:p>
            <a:pPr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R</a:t>
            </a:r>
          </a:p>
          <a:p>
            <a:pPr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E</a:t>
            </a:r>
          </a:p>
          <a:p>
            <a:pPr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N</a:t>
            </a:r>
          </a:p>
          <a:p>
            <a:pPr defTabSz="914485" fontAlgn="auto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T</a:t>
            </a:r>
            <a:endParaRPr lang="en-US" sz="2400" b="1" kern="0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AutoShape 10"/>
          <p:cNvSpPr>
            <a:spLocks noChangeArrowheads="1"/>
          </p:cNvSpPr>
          <p:nvPr/>
        </p:nvSpPr>
        <p:spPr bwMode="auto">
          <a:xfrm>
            <a:off x="1897802" y="2178948"/>
            <a:ext cx="5724071" cy="3429000"/>
          </a:xfrm>
          <a:prstGeom prst="rightArrow">
            <a:avLst>
              <a:gd name="adj1" fmla="val 50000"/>
              <a:gd name="adj2" fmla="val 41081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93" tIns="43247" rIns="86493" bIns="43247" anchor="ctr"/>
          <a:lstStyle/>
          <a:p>
            <a:pPr algn="ctr" defTabSz="86493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700" kern="0">
              <a:solidFill>
                <a:sysClr val="windowText" lastClr="000000"/>
              </a:solidFill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 rot="20349386">
            <a:off x="4765819" y="3704867"/>
            <a:ext cx="1688797" cy="4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defTabSz="91448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RESPECT</a:t>
            </a:r>
            <a:endParaRPr lang="en-US" sz="2000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Text Box 12"/>
          <p:cNvSpPr txBox="1">
            <a:spLocks noChangeArrowheads="1"/>
          </p:cNvSpPr>
          <p:nvPr/>
        </p:nvSpPr>
        <p:spPr bwMode="auto">
          <a:xfrm rot="20464521">
            <a:off x="3158752" y="3754518"/>
            <a:ext cx="1933727" cy="35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defTabSz="91448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chemeClr val="bg1"/>
                </a:solidFill>
                <a:latin typeface="Calibri" panose="020F0502020204030204" pitchFamily="34" charset="0"/>
              </a:rPr>
              <a:t>ACCEPTANCE</a:t>
            </a:r>
          </a:p>
        </p:txBody>
      </p:sp>
      <p:sp>
        <p:nvSpPr>
          <p:cNvPr id="125" name="Line 13"/>
          <p:cNvSpPr>
            <a:spLocks noChangeShapeType="1"/>
          </p:cNvSpPr>
          <p:nvPr/>
        </p:nvSpPr>
        <p:spPr bwMode="auto">
          <a:xfrm>
            <a:off x="3367302" y="3016864"/>
            <a:ext cx="0" cy="1751707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pPr defTabSz="8649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kern="0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Line 14"/>
          <p:cNvSpPr>
            <a:spLocks noChangeShapeType="1"/>
          </p:cNvSpPr>
          <p:nvPr/>
        </p:nvSpPr>
        <p:spPr bwMode="auto">
          <a:xfrm>
            <a:off x="4818730" y="3016864"/>
            <a:ext cx="0" cy="1751707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pPr defTabSz="8649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kern="0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Rectangle 15"/>
          <p:cNvSpPr>
            <a:spLocks noChangeArrowheads="1"/>
          </p:cNvSpPr>
          <p:nvPr/>
        </p:nvSpPr>
        <p:spPr bwMode="auto">
          <a:xfrm>
            <a:off x="1912850" y="4744753"/>
            <a:ext cx="4272643" cy="328911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pPr algn="ctr" defTabSz="86493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700" kern="0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Rectangle 16"/>
          <p:cNvSpPr>
            <a:spLocks noChangeArrowheads="1"/>
          </p:cNvSpPr>
          <p:nvPr/>
        </p:nvSpPr>
        <p:spPr bwMode="auto">
          <a:xfrm>
            <a:off x="1849350" y="2711753"/>
            <a:ext cx="4322536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pPr algn="ctr" defTabSz="86493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700" kern="0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Text Box 17"/>
          <p:cNvSpPr txBox="1">
            <a:spLocks noChangeArrowheads="1"/>
          </p:cNvSpPr>
          <p:nvPr/>
        </p:nvSpPr>
        <p:spPr bwMode="auto">
          <a:xfrm>
            <a:off x="2257564" y="4692656"/>
            <a:ext cx="3699631" cy="4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defTabSz="91448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C O M </a:t>
            </a:r>
            <a:r>
              <a:rPr lang="en-US" sz="2200" b="1" kern="0" dirty="0" err="1">
                <a:solidFill>
                  <a:srgbClr val="339966"/>
                </a:solidFill>
                <a:latin typeface="Calibri" panose="020F0502020204030204" pitchFamily="34" charset="0"/>
              </a:rPr>
              <a:t>M</a:t>
            </a:r>
            <a:r>
              <a:rPr lang="en-US" sz="22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 I T M E N T</a:t>
            </a:r>
          </a:p>
        </p:txBody>
      </p:sp>
      <p:sp>
        <p:nvSpPr>
          <p:cNvPr id="130" name="Text Box 18"/>
          <p:cNvSpPr txBox="1">
            <a:spLocks noChangeArrowheads="1"/>
          </p:cNvSpPr>
          <p:nvPr/>
        </p:nvSpPr>
        <p:spPr bwMode="auto">
          <a:xfrm>
            <a:off x="1923526" y="2702823"/>
            <a:ext cx="4357310" cy="4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defTabSz="91448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C O M </a:t>
            </a:r>
            <a:r>
              <a:rPr lang="en-US" sz="2200" b="1" kern="0" dirty="0" err="1">
                <a:solidFill>
                  <a:srgbClr val="339966"/>
                </a:solidFill>
                <a:latin typeface="Calibri" panose="020F0502020204030204" pitchFamily="34" charset="0"/>
              </a:rPr>
              <a:t>M</a:t>
            </a:r>
            <a:r>
              <a:rPr lang="en-US" sz="22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 U N I C A T I O N S</a:t>
            </a:r>
          </a:p>
        </p:txBody>
      </p:sp>
      <p:sp>
        <p:nvSpPr>
          <p:cNvPr id="131" name="Text Box 19"/>
          <p:cNvSpPr txBox="1">
            <a:spLocks noChangeArrowheads="1"/>
          </p:cNvSpPr>
          <p:nvPr/>
        </p:nvSpPr>
        <p:spPr bwMode="auto">
          <a:xfrm rot="20098915">
            <a:off x="1707241" y="3709057"/>
            <a:ext cx="2001762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defTabSz="91448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UNDERSTANDING</a:t>
            </a:r>
            <a:endParaRPr lang="en-US" sz="1400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3" name="AutoShape 21"/>
          <p:cNvSpPr>
            <a:spLocks noChangeArrowheads="1"/>
          </p:cNvSpPr>
          <p:nvPr/>
        </p:nvSpPr>
        <p:spPr bwMode="auto">
          <a:xfrm rot="5400000">
            <a:off x="5614687" y="3282664"/>
            <a:ext cx="2361903" cy="1220108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pPr algn="ctr" defTabSz="86493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7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34" name="Group 22"/>
          <p:cNvGrpSpPr>
            <a:grpSpLocks/>
          </p:cNvGrpSpPr>
          <p:nvPr/>
        </p:nvGrpSpPr>
        <p:grpSpPr bwMode="auto">
          <a:xfrm>
            <a:off x="4510302" y="2330753"/>
            <a:ext cx="2818190" cy="3148711"/>
            <a:chOff x="2832" y="1104"/>
            <a:chExt cx="1776" cy="1983"/>
          </a:xfrm>
        </p:grpSpPr>
        <p:sp>
          <p:nvSpPr>
            <p:cNvPr id="135" name="Text Box 23"/>
            <p:cNvSpPr txBox="1">
              <a:spLocks noChangeArrowheads="1"/>
            </p:cNvSpPr>
            <p:nvPr/>
          </p:nvSpPr>
          <p:spPr bwMode="auto">
            <a:xfrm>
              <a:off x="2832" y="1104"/>
              <a:ext cx="741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513" tIns="48257" rIns="96513" bIns="48257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defTabSz="914485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339966"/>
                  </a:solidFill>
                  <a:latin typeface="Calibri" panose="020F0502020204030204" pitchFamily="34" charset="0"/>
                </a:rPr>
                <a:t>TRUST</a:t>
              </a:r>
              <a:endParaRPr lang="en-US" sz="2000" kern="0" dirty="0">
                <a:solidFill>
                  <a:srgbClr val="3399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Text Box 24"/>
            <p:cNvSpPr txBox="1">
              <a:spLocks noChangeArrowheads="1"/>
            </p:cNvSpPr>
            <p:nvPr/>
          </p:nvSpPr>
          <p:spPr bwMode="auto">
            <a:xfrm>
              <a:off x="2832" y="2832"/>
              <a:ext cx="741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513" tIns="48257" rIns="96513" bIns="48257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defTabSz="914485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339966"/>
                  </a:solidFill>
                  <a:latin typeface="Calibri" panose="020F0502020204030204" pitchFamily="34" charset="0"/>
                </a:rPr>
                <a:t>TRUST</a:t>
              </a:r>
              <a:endParaRPr lang="en-US" sz="2000" kern="0" dirty="0">
                <a:solidFill>
                  <a:srgbClr val="3399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Text Box 25"/>
            <p:cNvSpPr txBox="1">
              <a:spLocks noChangeArrowheads="1"/>
            </p:cNvSpPr>
            <p:nvPr/>
          </p:nvSpPr>
          <p:spPr bwMode="auto">
            <a:xfrm>
              <a:off x="3840" y="1958"/>
              <a:ext cx="76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513" tIns="48257" rIns="96513" bIns="48257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defTabSz="914485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200" b="1" kern="0" dirty="0">
                  <a:solidFill>
                    <a:srgbClr val="339966"/>
                  </a:solidFill>
                  <a:latin typeface="Calibri" panose="020F0502020204030204" pitchFamily="34" charset="0"/>
                </a:rPr>
                <a:t>TRUST</a:t>
              </a:r>
            </a:p>
          </p:txBody>
        </p:sp>
      </p:grpSp>
      <p:sp>
        <p:nvSpPr>
          <p:cNvPr id="138" name="Line 26"/>
          <p:cNvSpPr>
            <a:spLocks noChangeShapeType="1"/>
          </p:cNvSpPr>
          <p:nvPr/>
        </p:nvSpPr>
        <p:spPr bwMode="auto">
          <a:xfrm>
            <a:off x="6185492" y="3092753"/>
            <a:ext cx="914703" cy="7620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/>
          <a:lstStyle/>
          <a:p>
            <a:pPr defTabSz="8649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kern="0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Line 27"/>
          <p:cNvSpPr>
            <a:spLocks noChangeShapeType="1"/>
          </p:cNvSpPr>
          <p:nvPr/>
        </p:nvSpPr>
        <p:spPr bwMode="auto">
          <a:xfrm flipV="1">
            <a:off x="6185492" y="3854850"/>
            <a:ext cx="914703" cy="913805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/>
          <a:lstStyle/>
          <a:p>
            <a:pPr defTabSz="8649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kern="0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Line 28"/>
          <p:cNvSpPr>
            <a:spLocks noChangeShapeType="1"/>
          </p:cNvSpPr>
          <p:nvPr/>
        </p:nvSpPr>
        <p:spPr bwMode="auto">
          <a:xfrm>
            <a:off x="6185492" y="2711766"/>
            <a:ext cx="0" cy="2361903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/>
          <a:lstStyle/>
          <a:p>
            <a:pPr defTabSz="8649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kern="0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grpSp>
        <p:nvGrpSpPr>
          <p:cNvPr id="141" name="Group 29"/>
          <p:cNvGrpSpPr>
            <a:grpSpLocks/>
          </p:cNvGrpSpPr>
          <p:nvPr/>
        </p:nvGrpSpPr>
        <p:grpSpPr bwMode="auto">
          <a:xfrm>
            <a:off x="6109899" y="3321844"/>
            <a:ext cx="1306286" cy="1223862"/>
            <a:chOff x="3840" y="1824"/>
            <a:chExt cx="822" cy="771"/>
          </a:xfrm>
        </p:grpSpPr>
        <p:sp>
          <p:nvSpPr>
            <p:cNvPr id="142" name="Text Box 30"/>
            <p:cNvSpPr txBox="1">
              <a:spLocks noChangeArrowheads="1"/>
            </p:cNvSpPr>
            <p:nvPr/>
          </p:nvSpPr>
          <p:spPr bwMode="auto">
            <a:xfrm rot="2289908">
              <a:off x="3894" y="1824"/>
              <a:ext cx="76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513" tIns="48257" rIns="96513" bIns="48257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defTabSz="914485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339966"/>
                  </a:solidFill>
                  <a:latin typeface="Calibri" panose="020F0502020204030204" pitchFamily="34" charset="0"/>
                </a:rPr>
                <a:t>ALIGN</a:t>
              </a:r>
            </a:p>
          </p:txBody>
        </p:sp>
        <p:sp>
          <p:nvSpPr>
            <p:cNvPr id="143" name="Text Box 31"/>
            <p:cNvSpPr txBox="1">
              <a:spLocks noChangeArrowheads="1"/>
            </p:cNvSpPr>
            <p:nvPr/>
          </p:nvSpPr>
          <p:spPr bwMode="auto">
            <a:xfrm rot="18980523">
              <a:off x="3840" y="2417"/>
              <a:ext cx="76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513" tIns="48257" rIns="96513" bIns="48257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defTabSz="914485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339966"/>
                  </a:solidFill>
                  <a:latin typeface="Calibri" panose="020F0502020204030204" pitchFamily="34" charset="0"/>
                </a:rPr>
                <a:t>ALIGN</a:t>
              </a:r>
            </a:p>
          </p:txBody>
        </p:sp>
      </p:grpSp>
      <p:sp>
        <p:nvSpPr>
          <p:cNvPr id="144" name="Line 32"/>
          <p:cNvSpPr>
            <a:spLocks noChangeShapeType="1"/>
          </p:cNvSpPr>
          <p:nvPr/>
        </p:nvSpPr>
        <p:spPr bwMode="auto">
          <a:xfrm>
            <a:off x="6185492" y="5073753"/>
            <a:ext cx="0" cy="534293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/>
          <a:lstStyle/>
          <a:p>
            <a:pPr defTabSz="8649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kern="0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Line 33"/>
          <p:cNvSpPr>
            <a:spLocks noChangeShapeType="1"/>
          </p:cNvSpPr>
          <p:nvPr/>
        </p:nvSpPr>
        <p:spPr bwMode="auto">
          <a:xfrm>
            <a:off x="6185492" y="2179046"/>
            <a:ext cx="0" cy="53280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/>
          <a:lstStyle/>
          <a:p>
            <a:pPr defTabSz="8649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kern="0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grpSp>
        <p:nvGrpSpPr>
          <p:cNvPr id="146" name="Group 35"/>
          <p:cNvGrpSpPr>
            <a:grpSpLocks/>
          </p:cNvGrpSpPr>
          <p:nvPr/>
        </p:nvGrpSpPr>
        <p:grpSpPr bwMode="auto">
          <a:xfrm>
            <a:off x="6174916" y="2942934"/>
            <a:ext cx="1217083" cy="2435807"/>
            <a:chOff x="3881" y="1586"/>
            <a:chExt cx="768" cy="1534"/>
          </a:xfrm>
        </p:grpSpPr>
        <p:sp>
          <p:nvSpPr>
            <p:cNvPr id="147" name="Text Box 36"/>
            <p:cNvSpPr txBox="1">
              <a:spLocks noChangeArrowheads="1"/>
            </p:cNvSpPr>
            <p:nvPr/>
          </p:nvSpPr>
          <p:spPr bwMode="auto">
            <a:xfrm rot="2687959">
              <a:off x="3881" y="1586"/>
              <a:ext cx="76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513" tIns="48257" rIns="96513" bIns="48257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defTabSz="914485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339966"/>
                  </a:solidFill>
                  <a:latin typeface="Calibri" panose="020F0502020204030204" pitchFamily="34" charset="0"/>
                </a:rPr>
                <a:t>UNITY</a:t>
              </a:r>
            </a:p>
          </p:txBody>
        </p:sp>
        <p:sp>
          <p:nvSpPr>
            <p:cNvPr id="148" name="Text Box 37"/>
            <p:cNvSpPr txBox="1">
              <a:spLocks noChangeArrowheads="1"/>
            </p:cNvSpPr>
            <p:nvPr/>
          </p:nvSpPr>
          <p:spPr bwMode="auto">
            <a:xfrm rot="18535545">
              <a:off x="3841" y="2637"/>
              <a:ext cx="76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513" tIns="48257" rIns="96513" bIns="48257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defTabSz="914485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339966"/>
                  </a:solidFill>
                  <a:latin typeface="Calibri" panose="020F0502020204030204" pitchFamily="34" charset="0"/>
                </a:rPr>
                <a:t>UNITY</a:t>
              </a:r>
            </a:p>
          </p:txBody>
        </p:sp>
      </p:grpSp>
      <p:sp>
        <p:nvSpPr>
          <p:cNvPr id="149" name="Text Box 38"/>
          <p:cNvSpPr txBox="1">
            <a:spLocks noChangeArrowheads="1"/>
          </p:cNvSpPr>
          <p:nvPr/>
        </p:nvSpPr>
        <p:spPr bwMode="auto">
          <a:xfrm>
            <a:off x="2071693" y="5835656"/>
            <a:ext cx="5028595" cy="86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646" rIns="91292" bIns="45646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defTabSz="91448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Team Development:  </a:t>
            </a:r>
          </a:p>
          <a:p>
            <a:pPr algn="ctr" defTabSz="91448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9966"/>
                </a:solidFill>
                <a:latin typeface="Calibri" panose="020F0502020204030204" pitchFamily="34" charset="0"/>
              </a:rPr>
              <a:t>From Diversity to Unity to Success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1" y="4926316"/>
            <a:ext cx="943909" cy="18886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45276" y="6332156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0940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utoUpdateAnimBg="0"/>
      <p:bldP spid="123" grpId="0" autoUpdateAnimBg="0"/>
      <p:bldP spid="124" grpId="0" autoUpdateAnimBg="0"/>
      <p:bldP spid="129" grpId="0" autoUpdateAnimBg="0"/>
      <p:bldP spid="130" grpId="0" autoUpdateAnimBg="0"/>
      <p:bldP spid="1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233363" y="357188"/>
            <a:ext cx="86058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algn="l" eaLnBrk="1" hangingPunct="1"/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1897082"/>
            <a:ext cx="434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+mj-lt"/>
                <a:cs typeface="Arial" pitchFamily="34" charset="0"/>
              </a:rPr>
              <a:t>The Business DNA Team Report </a:t>
            </a: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 makes understanding team dynamics easy by:</a:t>
            </a:r>
          </a:p>
          <a:p>
            <a:endParaRPr lang="en-US" dirty="0" smtClean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Identifying the different talents of team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Providing graphical analysis of team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Summary of Results and Relationship drive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Identifies strengths and struggles of team members for role 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Summary of how to communicate with each team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2" descr="Team Report Highlights Team Behavi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6" y="2286000"/>
            <a:ext cx="3296920" cy="23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882"/>
            <a:ext cx="6400800" cy="1020762"/>
          </a:xfrm>
        </p:spPr>
        <p:txBody>
          <a:bodyPr>
            <a:noAutofit/>
          </a:bodyPr>
          <a:lstStyle/>
          <a:p>
            <a:r>
              <a:rPr lang="en-US" b="0" dirty="0">
                <a:cs typeface="Arial" pitchFamily="34" charset="0"/>
              </a:rPr>
              <a:t>Identifying Team Differences for </a:t>
            </a:r>
            <a:r>
              <a:rPr lang="en-US" b="0" dirty="0">
                <a:solidFill>
                  <a:srgbClr val="6ED088"/>
                </a:solidFill>
                <a:cs typeface="Arial" pitchFamily="34" charset="0"/>
              </a:rPr>
              <a:t>Building a </a:t>
            </a:r>
            <a:r>
              <a:rPr lang="en-US" b="0" dirty="0" smtClean="0">
                <a:solidFill>
                  <a:srgbClr val="6ED088"/>
                </a:solidFill>
                <a:cs typeface="Arial" pitchFamily="34" charset="0"/>
              </a:rPr>
              <a:t>Productive Team</a:t>
            </a:r>
            <a:endParaRPr lang="en-PH" b="0" dirty="0">
              <a:solidFill>
                <a:srgbClr val="6ED08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35505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49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4226496" y="1747421"/>
            <a:ext cx="453650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333333"/>
              </a:solidFill>
              <a:latin typeface="+mj-lt"/>
              <a:cs typeface="Arial" charset="0"/>
            </a:endParaRPr>
          </a:p>
          <a:p>
            <a:r>
              <a:rPr lang="en-US" sz="2000" b="1" dirty="0" smtClean="0">
                <a:solidFill>
                  <a:srgbClr val="333333"/>
                </a:solidFill>
                <a:latin typeface="+mj-lt"/>
                <a:cs typeface="Arial" charset="0"/>
              </a:rPr>
              <a:t>Business DNA Summary Report: </a:t>
            </a:r>
          </a:p>
          <a:p>
            <a:endParaRPr lang="en-US" sz="2000" dirty="0" smtClean="0">
              <a:solidFill>
                <a:srgbClr val="333333"/>
              </a:solidFill>
              <a:latin typeface="+mj-lt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Natural Behavior Style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Business Risk Management Factors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Decision-Making Strengths and </a:t>
            </a:r>
            <a:r>
              <a:rPr lang="en-US" sz="2000" dirty="0">
                <a:solidFill>
                  <a:srgbClr val="333333"/>
                </a:solidFill>
                <a:latin typeface="+mj-lt"/>
                <a:cs typeface="Arial" charset="0"/>
              </a:rPr>
              <a:t>S</a:t>
            </a: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truggles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Work Life Attitudes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Work Life Planning Drivers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Business Decision-Making Risk Grouping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Leader-Team Mate Compatibility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Powerful Questions</a:t>
            </a:r>
          </a:p>
          <a:p>
            <a:endParaRPr lang="en-US" sz="2400" dirty="0" smtClean="0">
              <a:solidFill>
                <a:srgbClr val="333333"/>
              </a:solidFill>
              <a:latin typeface="+mj-lt"/>
              <a:cs typeface="Arial" charset="0"/>
            </a:endParaRPr>
          </a:p>
        </p:txBody>
      </p:sp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-39688" y="304800"/>
            <a:ext cx="9183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400" b="1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0860"/>
            <a:ext cx="8382000" cy="1020762"/>
          </a:xfrm>
        </p:spPr>
        <p:txBody>
          <a:bodyPr>
            <a:normAutofit/>
          </a:bodyPr>
          <a:lstStyle/>
          <a:p>
            <a:r>
              <a:rPr lang="en-US" b="0" dirty="0" smtClean="0">
                <a:ea typeface="Verdana" pitchFamily="34" charset="0"/>
                <a:cs typeface="Arial" charset="0"/>
              </a:rPr>
              <a:t>Talent Management for Employee Productivity </a:t>
            </a:r>
            <a:br>
              <a:rPr lang="en-US" b="0" dirty="0" smtClean="0">
                <a:ea typeface="Verdana" pitchFamily="34" charset="0"/>
                <a:cs typeface="Arial" charset="0"/>
              </a:rPr>
            </a:br>
            <a:r>
              <a:rPr lang="en-US" b="0" dirty="0" smtClean="0">
                <a:solidFill>
                  <a:srgbClr val="6ED088"/>
                </a:solidFill>
                <a:ea typeface="Verdana" pitchFamily="34" charset="0"/>
                <a:cs typeface="Arial" charset="0"/>
              </a:rPr>
              <a:t>Summary </a:t>
            </a:r>
            <a:r>
              <a:rPr lang="en-US" b="0" dirty="0">
                <a:solidFill>
                  <a:srgbClr val="6ED088"/>
                </a:solidFill>
                <a:ea typeface="Verdana" pitchFamily="34" charset="0"/>
                <a:cs typeface="Arial" charset="0"/>
              </a:rPr>
              <a:t>of Workplace </a:t>
            </a:r>
            <a:r>
              <a:rPr lang="en-US" b="0" dirty="0" smtClean="0">
                <a:solidFill>
                  <a:srgbClr val="6ED088"/>
                </a:solidFill>
                <a:ea typeface="Verdana" pitchFamily="34" charset="0"/>
                <a:cs typeface="Arial" charset="0"/>
              </a:rPr>
              <a:t>Talents</a:t>
            </a:r>
            <a:endParaRPr lang="en-PH" b="0" dirty="0">
              <a:solidFill>
                <a:srgbClr val="6ED088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7436" y="1752600"/>
            <a:ext cx="3467100" cy="4689972"/>
            <a:chOff x="342900" y="1485901"/>
            <a:chExt cx="3211513" cy="4344238"/>
          </a:xfrm>
        </p:grpSpPr>
        <p:pic>
          <p:nvPicPr>
            <p:cNvPr id="4956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1485901"/>
              <a:ext cx="3211513" cy="400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 descr="D:\For You\shado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5488341"/>
              <a:ext cx="3211513" cy="341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3600" y="6442572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805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t="-1" r="6079" b="3405"/>
          <a:stretch/>
        </p:blipFill>
        <p:spPr bwMode="auto">
          <a:xfrm>
            <a:off x="203200" y="1611641"/>
            <a:ext cx="4348956" cy="29050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13802" r="17173" b="20834"/>
          <a:stretch/>
        </p:blipFill>
        <p:spPr bwMode="auto">
          <a:xfrm>
            <a:off x="5181600" y="2819400"/>
            <a:ext cx="3352800" cy="33861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1448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Customized DNA Ultimate Performance Guide</a:t>
            </a:r>
            <a:endParaRPr lang="en-US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5486400"/>
            <a:ext cx="12192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0" y="1600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10 Unique Natural Workplace Styles based on 8 Primary Factors and 24 Sub-factors</a:t>
            </a:r>
            <a:endParaRPr lang="en-US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75022" y="2057400"/>
            <a:ext cx="100657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For You\shad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516679"/>
            <a:ext cx="4368800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For You\shad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05538"/>
            <a:ext cx="3352800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9434" y="84139"/>
            <a:ext cx="6705600" cy="1020762"/>
          </a:xfrm>
        </p:spPr>
        <p:txBody>
          <a:bodyPr>
            <a:normAutofit/>
          </a:bodyPr>
          <a:lstStyle/>
          <a:p>
            <a:r>
              <a:rPr lang="en-US" b="0" dirty="0">
                <a:ea typeface="Verdana" pitchFamily="34" charset="0"/>
                <a:cs typeface="Arial" charset="0"/>
              </a:rPr>
              <a:t>Practical Analysis of the Key Talents that </a:t>
            </a:r>
            <a:r>
              <a:rPr lang="en-US" b="0" dirty="0">
                <a:solidFill>
                  <a:srgbClr val="6ED088"/>
                </a:solidFill>
                <a:ea typeface="Verdana" pitchFamily="34" charset="0"/>
                <a:cs typeface="Arial" charset="0"/>
              </a:rPr>
              <a:t>Drive </a:t>
            </a:r>
            <a:r>
              <a:rPr lang="en-US" b="0" dirty="0" smtClean="0">
                <a:solidFill>
                  <a:srgbClr val="6ED088"/>
                </a:solidFill>
                <a:ea typeface="Verdana" pitchFamily="34" charset="0"/>
                <a:cs typeface="Arial" charset="0"/>
              </a:rPr>
              <a:t>Employee and Team Performance</a:t>
            </a:r>
            <a:endParaRPr lang="en-PH" b="0" dirty="0">
              <a:solidFill>
                <a:srgbClr val="6ED0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330756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078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125"/>
            <a:ext cx="8229600" cy="1020762"/>
          </a:xfrm>
        </p:spPr>
        <p:txBody>
          <a:bodyPr>
            <a:normAutofit/>
          </a:bodyPr>
          <a:lstStyle/>
          <a:p>
            <a:r>
              <a:rPr lang="en-US" b="0" dirty="0">
                <a:cs typeface="Arial" charset="0"/>
              </a:rPr>
              <a:t>Workplace Operations Report </a:t>
            </a:r>
            <a:r>
              <a:rPr lang="en-US" b="0" dirty="0" smtClean="0">
                <a:cs typeface="Arial" charset="0"/>
              </a:rPr>
              <a:t/>
            </a:r>
            <a:br>
              <a:rPr lang="en-US" b="0" dirty="0" smtClean="0">
                <a:cs typeface="Arial" charset="0"/>
              </a:rPr>
            </a:br>
            <a:r>
              <a:rPr lang="en-US" b="0" dirty="0" smtClean="0">
                <a:solidFill>
                  <a:srgbClr val="6ED088"/>
                </a:solidFill>
                <a:cs typeface="Arial" charset="0"/>
              </a:rPr>
              <a:t>for </a:t>
            </a:r>
            <a:r>
              <a:rPr lang="en-US" b="0" dirty="0">
                <a:solidFill>
                  <a:srgbClr val="6ED088"/>
                </a:solidFill>
                <a:cs typeface="Arial" charset="0"/>
              </a:rPr>
              <a:t>Deeper Insights</a:t>
            </a:r>
            <a:endParaRPr lang="en-PH" b="0" dirty="0">
              <a:solidFill>
                <a:srgbClr val="6ED088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66" y="1578364"/>
            <a:ext cx="1780868" cy="228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574"/>
            <a:ext cx="4191000" cy="243862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2362200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+mj-lt"/>
                <a:cs typeface="Arial" charset="0"/>
              </a:rPr>
              <a:t>Business DNA </a:t>
            </a:r>
            <a:r>
              <a:rPr lang="en-US" b="1" dirty="0" smtClean="0">
                <a:solidFill>
                  <a:srgbClr val="333333"/>
                </a:solidFill>
                <a:latin typeface="+mj-lt"/>
                <a:cs typeface="Arial" charset="0"/>
              </a:rPr>
              <a:t>Workplace Operations </a:t>
            </a:r>
            <a:r>
              <a:rPr lang="en-US" b="1" dirty="0">
                <a:solidFill>
                  <a:srgbClr val="333333"/>
                </a:solidFill>
                <a:latin typeface="+mj-lt"/>
                <a:cs typeface="Arial" charset="0"/>
              </a:rPr>
              <a:t>Report: </a:t>
            </a:r>
          </a:p>
          <a:p>
            <a:endParaRPr lang="en-US" dirty="0">
              <a:solidFill>
                <a:srgbClr val="333333"/>
              </a:solidFill>
              <a:latin typeface="+mj-lt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charset="0"/>
              </a:rPr>
              <a:t>Business DNA Summary Report; and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333333"/>
                </a:solidFill>
                <a:latin typeface="+mj-lt"/>
                <a:cs typeface="Arial" charset="0"/>
              </a:rPr>
              <a:t>M</a:t>
            </a:r>
            <a:r>
              <a:rPr lang="en-US" dirty="0" smtClean="0">
                <a:solidFill>
                  <a:srgbClr val="333333"/>
                </a:solidFill>
                <a:latin typeface="+mj-lt"/>
                <a:cs typeface="Arial" charset="0"/>
              </a:rPr>
              <a:t>ore detailed reporting on Behavioral Factors for more specific analysis</a:t>
            </a:r>
            <a:endParaRPr lang="en-US" dirty="0">
              <a:solidFill>
                <a:srgbClr val="333333"/>
              </a:solidFill>
              <a:latin typeface="+mj-lt"/>
              <a:cs typeface="Arial" charset="0"/>
            </a:endParaRPr>
          </a:p>
        </p:txBody>
      </p:sp>
      <p:pic>
        <p:nvPicPr>
          <p:cNvPr id="7" name="Picture 2" descr="D:\For You\shado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66" y="3864364"/>
            <a:ext cx="1780868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For You\shado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53200"/>
            <a:ext cx="4191000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70637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19</a:t>
            </a:fld>
            <a:endParaRPr lang="en-P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92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6051" y="1451916"/>
            <a:ext cx="396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Know, Engage and Grow Every </a:t>
            </a:r>
            <a:r>
              <a:rPr lang="en-US" sz="2000" b="1" dirty="0" smtClean="0"/>
              <a:t>Employee </a:t>
            </a:r>
            <a:r>
              <a:rPr lang="en-US" sz="2000" dirty="0"/>
              <a:t>Using our </a:t>
            </a:r>
            <a:r>
              <a:rPr lang="en-US" sz="2000" dirty="0" smtClean="0"/>
              <a:t>Talent Management Platform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Since 2001, we have been delivering unique </a:t>
            </a:r>
            <a:r>
              <a:rPr lang="en-US" sz="2000" dirty="0" smtClean="0"/>
              <a:t>employee personality </a:t>
            </a:r>
            <a:r>
              <a:rPr lang="en-US" sz="2000" dirty="0"/>
              <a:t>insights for </a:t>
            </a:r>
            <a:r>
              <a:rPr lang="en-US" sz="2000" dirty="0" smtClean="0"/>
              <a:t>leaders, employees and consultants </a:t>
            </a:r>
            <a:r>
              <a:rPr lang="en-US" sz="2000" dirty="0"/>
              <a:t>to be Behaviorally SMART</a:t>
            </a:r>
            <a:r>
              <a:rPr lang="en-US" sz="2000" dirty="0">
                <a:latin typeface="Arial"/>
                <a:cs typeface="Arial"/>
              </a:rPr>
              <a:t>™</a:t>
            </a:r>
            <a:r>
              <a:rPr lang="en-US" sz="2000" dirty="0"/>
              <a:t> so they can </a:t>
            </a:r>
            <a:r>
              <a:rPr lang="en-US" sz="2000" dirty="0" smtClean="0"/>
              <a:t>build, coach and mentor their teams to achieve greater productivity and increased </a:t>
            </a:r>
            <a:r>
              <a:rPr lang="en-US" sz="2000" dirty="0"/>
              <a:t>self-empowerment. </a:t>
            </a:r>
          </a:p>
          <a:p>
            <a:endParaRPr lang="en-US" sz="2400" dirty="0"/>
          </a:p>
          <a:p>
            <a:r>
              <a:rPr lang="en-US" sz="2000" b="1" dirty="0"/>
              <a:t>Behaviorally matching  </a:t>
            </a:r>
            <a:r>
              <a:rPr lang="en-US" sz="2000" b="1" dirty="0" smtClean="0"/>
              <a:t>talents, role and teams </a:t>
            </a:r>
            <a:r>
              <a:rPr lang="en-US" sz="2000" dirty="0" smtClean="0"/>
              <a:t>is </a:t>
            </a:r>
            <a:r>
              <a:rPr lang="en-US" sz="2000" dirty="0"/>
              <a:t>a proven way to build a </a:t>
            </a:r>
            <a:r>
              <a:rPr lang="en-US" sz="2000" dirty="0" smtClean="0"/>
              <a:t>high performance business. </a:t>
            </a:r>
            <a:endParaRPr lang="en-US" sz="20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127" y="76200"/>
            <a:ext cx="8861473" cy="1020762"/>
          </a:xfrm>
        </p:spPr>
        <p:txBody>
          <a:bodyPr>
            <a:normAutofit/>
          </a:bodyPr>
          <a:lstStyle/>
          <a:p>
            <a:r>
              <a:rPr lang="en-US" b="0" dirty="0" smtClean="0">
                <a:cs typeface="Arial" pitchFamily="34" charset="0"/>
              </a:rPr>
              <a:t>Business DNA® Delivering Employee Personality Insights                                                 </a:t>
            </a:r>
            <a:r>
              <a:rPr lang="en-US" b="0" dirty="0" err="1" smtClean="0">
                <a:solidFill>
                  <a:srgbClr val="6ED088"/>
                </a:solidFill>
                <a:cs typeface="Arial" pitchFamily="34" charset="0"/>
              </a:rPr>
              <a:t>Behavioralizing</a:t>
            </a:r>
            <a:r>
              <a:rPr lang="en-US" b="0" dirty="0" smtClean="0">
                <a:solidFill>
                  <a:srgbClr val="6ED088"/>
                </a:solidFill>
                <a:cs typeface="Arial" pitchFamily="34" charset="0"/>
              </a:rPr>
              <a:t> Teams</a:t>
            </a:r>
            <a:endParaRPr lang="en-PH" b="0" dirty="0">
              <a:solidFill>
                <a:srgbClr val="6ED088"/>
              </a:solidFill>
            </a:endParaRPr>
          </a:p>
        </p:txBody>
      </p:sp>
      <p:pic>
        <p:nvPicPr>
          <p:cNvPr id="5123" name="Picture 3" descr="C:\Users\Katrina\Desktop\Clients\Ryan Scott\Powerpoint update\green ch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7" y="1711423"/>
            <a:ext cx="4724400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446837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349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233363" y="357188"/>
            <a:ext cx="7881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algn="l" eaLnBrk="1" hangingPunct="1"/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2133600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Provides insights in priority of importance based on the candidate’s natural behavioral traits:</a:t>
            </a:r>
          </a:p>
          <a:p>
            <a:endParaRPr lang="en-US" dirty="0" smtClean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10 Desired Tasks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5 Desired Team Roles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5 Desired Work Environment Traits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5 Desired Work Rewards</a:t>
            </a:r>
            <a:endParaRPr lang="en-US" dirty="0">
              <a:solidFill>
                <a:srgbClr val="333333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2" descr="http://www.dnabehavior.com/hiring-report-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" y="4143178"/>
            <a:ext cx="3688318" cy="23881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2057400" cy="250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For You\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51182"/>
            <a:ext cx="2057400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For You\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" y="6531364"/>
            <a:ext cx="3688318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152400" y="130969"/>
            <a:ext cx="7243763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Hiring Based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Matching Talent to Role 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000" dirty="0" smtClean="0">
                <a:solidFill>
                  <a:srgbClr val="6ED088"/>
                </a:solidFill>
                <a:latin typeface="+mj-lt"/>
                <a:ea typeface="+mj-ea"/>
                <a:cs typeface="+mj-cs"/>
              </a:rPr>
              <a:t>Business D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6ED0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 Hiring Performance Report</a:t>
            </a:r>
            <a:endParaRPr kumimoji="0" lang="en-PH" sz="3000" i="0" u="none" strike="noStrike" kern="1200" cap="none" spc="0" normalizeH="0" baseline="0" noProof="0" dirty="0">
              <a:ln>
                <a:noFill/>
              </a:ln>
              <a:solidFill>
                <a:srgbClr val="6ED0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348801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769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12" y="1447800"/>
            <a:ext cx="4826576" cy="516807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2200391"/>
            <a:ext cx="1981200" cy="13234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Dave: Ideal Style for New Business Development (“Hunting”) </a:t>
            </a:r>
            <a:endParaRPr lang="en-US" sz="20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71699"/>
            <a:ext cx="1985010" cy="13234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Lane: Ideal Style for Relationship Management (“Farming”) </a:t>
            </a:r>
            <a:endParaRPr lang="en-US" sz="20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2" descr="D:\For You\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12" y="6615879"/>
            <a:ext cx="4826576" cy="3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52400" y="64754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Benchmarks for Hiring Fit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Specific Role 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000" dirty="0" smtClean="0">
                <a:solidFill>
                  <a:srgbClr val="6ED088"/>
                </a:solidFill>
                <a:latin typeface="+mj-lt"/>
                <a:ea typeface="+mj-ea"/>
                <a:cs typeface="+mj-cs"/>
              </a:rPr>
              <a:t>Business </a:t>
            </a:r>
            <a:r>
              <a:rPr lang="en-US" sz="3000" noProof="0" dirty="0" smtClean="0">
                <a:solidFill>
                  <a:srgbClr val="6ED088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3000" dirty="0" smtClean="0">
                <a:solidFill>
                  <a:srgbClr val="6ED088"/>
                </a:solidFill>
                <a:latin typeface="+mj-lt"/>
                <a:ea typeface="+mj-ea"/>
                <a:cs typeface="+mj-cs"/>
              </a:rPr>
              <a:t>NA Benchmark Solution</a:t>
            </a:r>
            <a:endParaRPr kumimoji="0" lang="en-PH" sz="3000" i="0" u="none" strike="noStrike" kern="1200" cap="none" spc="0" normalizeH="0" baseline="0" noProof="0" dirty="0">
              <a:ln>
                <a:noFill/>
              </a:ln>
              <a:solidFill>
                <a:srgbClr val="6ED0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903742" y="6433316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497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1" y="1752600"/>
            <a:ext cx="4589826" cy="5090886"/>
            <a:chOff x="457200" y="1276910"/>
            <a:chExt cx="5018697" cy="55665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69" t="14322" r="18049" b="8723"/>
            <a:stretch/>
          </p:blipFill>
          <p:spPr bwMode="auto">
            <a:xfrm>
              <a:off x="457200" y="1276910"/>
              <a:ext cx="5018697" cy="5185978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 descr="D:\For You\shado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6474486"/>
              <a:ext cx="4993297" cy="36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53080" y="1507341"/>
            <a:ext cx="2342520" cy="245259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Strategist</a:t>
            </a:r>
            <a:endParaRPr lang="en-US" sz="10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507340"/>
            <a:ext cx="2342520" cy="245259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Stylish Thinker</a:t>
            </a:r>
            <a:endParaRPr lang="en-US" sz="10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002572"/>
            <a:ext cx="304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Identify and navigate </a:t>
            </a:r>
          </a:p>
          <a:p>
            <a:r>
              <a:rPr lang="en-US" sz="2000" b="1" dirty="0">
                <a:solidFill>
                  <a:srgbClr val="333333"/>
                </a:solidFill>
                <a:latin typeface="+mj-lt"/>
                <a:cs typeface="Arial" pitchFamily="34" charset="0"/>
              </a:rPr>
              <a:t>b</a:t>
            </a:r>
            <a:r>
              <a:rPr lang="en-US" sz="2000" b="1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ehavioral differences:</a:t>
            </a:r>
          </a:p>
          <a:p>
            <a:endParaRPr lang="en-US" sz="2000" dirty="0" smtClean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Chris may not provide John with the personal engagement he needs</a:t>
            </a:r>
          </a:p>
          <a:p>
            <a:endParaRPr lang="en-US" sz="2000" dirty="0" smtClean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John could be far more content and cautious than Chris’s pushy goal driven style</a:t>
            </a:r>
            <a:endParaRPr lang="en-US" sz="2000" dirty="0">
              <a:solidFill>
                <a:srgbClr val="333333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>
            <a:off x="2253854" y="2827685"/>
            <a:ext cx="685800" cy="251459"/>
          </a:xfrm>
          <a:prstGeom prst="leftRight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34954" y="3079144"/>
            <a:ext cx="2432446" cy="578456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38600" y="5144673"/>
            <a:ext cx="1828800" cy="34407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-Right Arrow 14"/>
          <p:cNvSpPr/>
          <p:nvPr/>
        </p:nvSpPr>
        <p:spPr bwMode="auto">
          <a:xfrm>
            <a:off x="2939654" y="5242492"/>
            <a:ext cx="685800" cy="251459"/>
          </a:xfrm>
          <a:prstGeom prst="leftRight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152400" y="114768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Hiring Fit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Manager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000" dirty="0" smtClean="0">
                <a:solidFill>
                  <a:srgbClr val="6ED088"/>
                </a:solidFill>
                <a:latin typeface="+mj-lt"/>
                <a:ea typeface="+mj-ea"/>
                <a:cs typeface="+mj-cs"/>
              </a:rPr>
              <a:t>Business </a:t>
            </a:r>
            <a:r>
              <a:rPr lang="en-US" sz="3000" noProof="0" dirty="0" smtClean="0">
                <a:solidFill>
                  <a:srgbClr val="6ED088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3000" dirty="0" smtClean="0">
                <a:solidFill>
                  <a:srgbClr val="6ED088"/>
                </a:solidFill>
                <a:latin typeface="+mj-lt"/>
                <a:ea typeface="+mj-ea"/>
                <a:cs typeface="+mj-cs"/>
              </a:rPr>
              <a:t>NA Comparison Report</a:t>
            </a:r>
            <a:endParaRPr kumimoji="0" lang="en-PH" sz="3000" i="0" u="none" strike="noStrike" kern="1200" cap="none" spc="0" normalizeH="0" baseline="0" noProof="0" dirty="0">
              <a:ln>
                <a:noFill/>
              </a:ln>
              <a:solidFill>
                <a:srgbClr val="6ED0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96708" y="6377719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459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4176486" y="1616591"/>
            <a:ext cx="4753428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+mj-lt"/>
                <a:cs typeface="Arial" charset="0"/>
              </a:rPr>
              <a:t>Organizational Intelligence Solutions  </a:t>
            </a:r>
            <a:r>
              <a:rPr lang="en-US" dirty="0" smtClean="0">
                <a:solidFill>
                  <a:srgbClr val="333333"/>
                </a:solidFill>
                <a:latin typeface="+mj-lt"/>
                <a:cs typeface="Arial" charset="0"/>
              </a:rPr>
              <a:t>for leaders and coaches wishing to expand the development of the entire organization, including the executive leaders, management and staff, by providing complete human capital development solutions. Additional reports include:</a:t>
            </a:r>
          </a:p>
          <a:p>
            <a:endParaRPr lang="en-US" dirty="0" smtClean="0">
              <a:solidFill>
                <a:srgbClr val="333333"/>
              </a:solidFill>
              <a:latin typeface="+mj-lt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sz="1600" dirty="0" smtClean="0">
                <a:solidFill>
                  <a:srgbClr val="333333"/>
                </a:solidFill>
                <a:latin typeface="+mj-lt"/>
                <a:cs typeface="Arial" charset="0"/>
              </a:rPr>
              <a:t>Team Development Intelligence Solutions</a:t>
            </a:r>
          </a:p>
          <a:p>
            <a:pPr marL="457200" indent="-457200">
              <a:buAutoNum type="arabicPeriod"/>
            </a:pPr>
            <a:r>
              <a:rPr lang="en-US" sz="1600" dirty="0" smtClean="0">
                <a:solidFill>
                  <a:srgbClr val="333333"/>
                </a:solidFill>
                <a:latin typeface="+mj-lt"/>
                <a:cs typeface="Arial" charset="0"/>
              </a:rPr>
              <a:t>Business DNA Talent Report – snapshot on 10 key performance factors</a:t>
            </a:r>
          </a:p>
          <a:p>
            <a:pPr marL="457200" indent="-457200">
              <a:buAutoNum type="arabicPeriod"/>
            </a:pPr>
            <a:r>
              <a:rPr lang="en-US" sz="1600" dirty="0" smtClean="0">
                <a:solidFill>
                  <a:srgbClr val="333333"/>
                </a:solidFill>
                <a:latin typeface="+mj-lt"/>
                <a:cs typeface="Arial" charset="0"/>
              </a:rPr>
              <a:t>Business DNA Coaching Report – enhanced behavioral insights for performance development</a:t>
            </a:r>
          </a:p>
          <a:p>
            <a:pPr marL="457200" indent="-457200">
              <a:buAutoNum type="arabicPeriod"/>
            </a:pPr>
            <a:r>
              <a:rPr lang="en-US" sz="1600" dirty="0" smtClean="0">
                <a:solidFill>
                  <a:srgbClr val="333333"/>
                </a:solidFill>
                <a:latin typeface="+mj-lt"/>
                <a:cs typeface="Arial" charset="0"/>
              </a:rPr>
              <a:t>Business DNA Leadership or Advisor 360 Performance Report –  feedback on actual leadership performance in 7 areas</a:t>
            </a:r>
          </a:p>
          <a:p>
            <a:pPr marL="457200" indent="-457200">
              <a:buAutoNum type="arabicPeriod"/>
            </a:pPr>
            <a:r>
              <a:rPr lang="en-US" sz="1600" dirty="0" smtClean="0">
                <a:solidFill>
                  <a:srgbClr val="333333"/>
                </a:solidFill>
                <a:latin typeface="+mj-lt"/>
                <a:cs typeface="Arial" charset="0"/>
              </a:rPr>
              <a:t>Communication DNA Reports – insights on how to communicate with other employees and re-frame information</a:t>
            </a:r>
            <a:endParaRPr lang="en-US" dirty="0" smtClean="0">
              <a:solidFill>
                <a:srgbClr val="333333"/>
              </a:solidFill>
              <a:latin typeface="+mj-lt"/>
              <a:cs typeface="Arial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3524"/>
            <a:ext cx="3710929" cy="213997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5" y="3886200"/>
            <a:ext cx="3704104" cy="2667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4792"/>
            <a:ext cx="8610600" cy="1020762"/>
          </a:xfrm>
        </p:spPr>
        <p:txBody>
          <a:bodyPr>
            <a:normAutofit/>
          </a:bodyPr>
          <a:lstStyle/>
          <a:p>
            <a:r>
              <a:rPr lang="en-US" b="0" dirty="0">
                <a:ea typeface="Verdana" pitchFamily="34" charset="0"/>
                <a:cs typeface="Arial" charset="0"/>
              </a:rPr>
              <a:t>Organizational </a:t>
            </a:r>
            <a:r>
              <a:rPr lang="en-US" b="0" dirty="0" smtClean="0">
                <a:ea typeface="Verdana" pitchFamily="34" charset="0"/>
                <a:cs typeface="Arial" charset="0"/>
              </a:rPr>
              <a:t>Intelligence Solutions</a:t>
            </a:r>
            <a:r>
              <a:rPr lang="en-US" b="0" dirty="0" smtClean="0">
                <a:solidFill>
                  <a:srgbClr val="6ED088"/>
                </a:solidFill>
                <a:ea typeface="Verdana" pitchFamily="34" charset="0"/>
                <a:cs typeface="Arial" charset="0"/>
              </a:rPr>
              <a:t/>
            </a:r>
            <a:br>
              <a:rPr lang="en-US" b="0" dirty="0" smtClean="0">
                <a:solidFill>
                  <a:srgbClr val="6ED088"/>
                </a:solidFill>
                <a:ea typeface="Verdana" pitchFamily="34" charset="0"/>
                <a:cs typeface="Arial" charset="0"/>
              </a:rPr>
            </a:br>
            <a:r>
              <a:rPr lang="en-US" b="0" dirty="0" smtClean="0">
                <a:solidFill>
                  <a:srgbClr val="6ED088"/>
                </a:solidFill>
                <a:ea typeface="Verdana" pitchFamily="34" charset="0"/>
                <a:cs typeface="Arial" charset="0"/>
              </a:rPr>
              <a:t>For Enhancing Behaviorally SMART Team Productivity</a:t>
            </a:r>
            <a:endParaRPr lang="en-PH" b="0" dirty="0">
              <a:solidFill>
                <a:srgbClr val="6ED08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370637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69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t="23828" r="17898" b="6836"/>
          <a:stretch/>
        </p:blipFill>
        <p:spPr bwMode="auto">
          <a:xfrm>
            <a:off x="1143000" y="1524000"/>
            <a:ext cx="6424718" cy="52268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6948" y="381000"/>
            <a:ext cx="8947052" cy="41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chemeClr val="bg1"/>
                </a:solidFill>
                <a:latin typeface="+mn-lt"/>
              </a:rPr>
              <a:t>Business 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Performance Success and </a:t>
            </a:r>
            <a:endParaRPr lang="en-US" sz="3000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sz="3000" dirty="0" smtClean="0">
                <a:solidFill>
                  <a:srgbClr val="6ED088"/>
                </a:solidFill>
                <a:latin typeface="+mn-lt"/>
              </a:rPr>
              <a:t>Risk Factors Snapshot</a:t>
            </a:r>
            <a:endParaRPr lang="en-AU" sz="3000" dirty="0">
              <a:solidFill>
                <a:srgbClr val="6ED088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943600" y="6385719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889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" y="69522"/>
            <a:ext cx="8974601" cy="102076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cs typeface="Arial" pitchFamily="34" charset="0"/>
              </a:rPr>
              <a:t>Enhanced Performance </a:t>
            </a:r>
            <a:r>
              <a:rPr lang="en-US" b="0" dirty="0">
                <a:cs typeface="Arial" pitchFamily="34" charset="0"/>
              </a:rPr>
              <a:t>Development </a:t>
            </a:r>
            <a:r>
              <a:rPr lang="en-US" b="0" dirty="0" smtClean="0">
                <a:cs typeface="Arial" pitchFamily="34" charset="0"/>
              </a:rPr>
              <a:t/>
            </a:r>
            <a:br>
              <a:rPr lang="en-US" b="0" dirty="0" smtClean="0">
                <a:cs typeface="Arial" pitchFamily="34" charset="0"/>
              </a:rPr>
            </a:br>
            <a:r>
              <a:rPr lang="en-US" b="0" dirty="0" smtClean="0">
                <a:solidFill>
                  <a:srgbClr val="6ED088"/>
                </a:solidFill>
                <a:cs typeface="Arial" pitchFamily="34" charset="0"/>
              </a:rPr>
              <a:t>Coaching for Sustainable Employee Productivity and Growth </a:t>
            </a:r>
            <a:endParaRPr lang="en-US" b="0" dirty="0">
              <a:solidFill>
                <a:srgbClr val="6ED088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t="11735" r="31692" b="2110"/>
          <a:stretch/>
        </p:blipFill>
        <p:spPr bwMode="auto">
          <a:xfrm>
            <a:off x="571501" y="1763920"/>
            <a:ext cx="3886199" cy="4572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7244" y="2362200"/>
            <a:ext cx="36895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Business DNA Coaching Report:</a:t>
            </a:r>
          </a:p>
          <a:p>
            <a:pPr algn="l"/>
            <a:endParaRPr lang="en-US" sz="2000" dirty="0" smtClean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Detailed Analysis of 8 Primary Factors and 24 Sub-Factors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Strengths and Struggles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Keys to Building Your Personal Business Performance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Customized Powerful Questions Based on Strongest Factors  </a:t>
            </a:r>
            <a:endParaRPr lang="en-US" dirty="0">
              <a:solidFill>
                <a:srgbClr val="333333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2" descr="D:\For You\shad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6368568"/>
            <a:ext cx="3886199" cy="33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943600" y="634091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1353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ew Report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289" y="1586449"/>
            <a:ext cx="6629400" cy="5105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62689" y="2096037"/>
            <a:ext cx="228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BDNA 1-Page Factor Report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The sub-factors are one dimension of the primary factor. Each sub-factor is  independently measured. They do not average out to the Primary Factor score.</a:t>
            </a:r>
            <a:endParaRPr lang="en-US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01397" y="6418482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26</a:t>
            </a:fld>
            <a:endParaRPr lang="en-PH"/>
          </a:p>
        </p:txBody>
      </p:sp>
      <p:sp>
        <p:nvSpPr>
          <p:cNvPr id="5" name="Rectangle 4"/>
          <p:cNvSpPr/>
          <p:nvPr/>
        </p:nvSpPr>
        <p:spPr>
          <a:xfrm>
            <a:off x="171156" y="152400"/>
            <a:ext cx="5010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BDNA </a:t>
            </a:r>
            <a:r>
              <a:rPr lang="en-US" sz="3000" dirty="0" smtClean="0">
                <a:solidFill>
                  <a:schemeClr val="bg1"/>
                </a:solidFill>
              </a:rPr>
              <a:t>1-Page </a:t>
            </a:r>
            <a:r>
              <a:rPr lang="en-US" sz="3000" dirty="0">
                <a:solidFill>
                  <a:schemeClr val="bg1"/>
                </a:solidFill>
              </a:rPr>
              <a:t>Factor </a:t>
            </a:r>
            <a:r>
              <a:rPr lang="en-US" sz="3000" dirty="0" smtClean="0">
                <a:solidFill>
                  <a:schemeClr val="bg1"/>
                </a:solidFill>
              </a:rPr>
              <a:t>Report</a:t>
            </a:r>
          </a:p>
          <a:p>
            <a:r>
              <a:rPr lang="en-US" sz="3000" dirty="0" smtClean="0">
                <a:solidFill>
                  <a:srgbClr val="6ED088"/>
                </a:solidFill>
              </a:rPr>
              <a:t>For Detailed Factor Analysis</a:t>
            </a:r>
            <a:endParaRPr lang="en-US" sz="3000" dirty="0">
              <a:solidFill>
                <a:srgbClr val="6ED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49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228600" y="396260"/>
            <a:ext cx="8229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3000" b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Enhanced Leadership Performance Development </a:t>
            </a:r>
          </a:p>
          <a:p>
            <a:pPr eaLnBrk="1" hangingPunct="1"/>
            <a:r>
              <a:rPr lang="en-US" sz="3000" b="0" dirty="0" smtClean="0">
                <a:solidFill>
                  <a:srgbClr val="6ED088"/>
                </a:solidFill>
                <a:latin typeface="+mn-lt"/>
                <a:cs typeface="Arial" pitchFamily="34" charset="0"/>
              </a:rPr>
              <a:t>Coaching for Developing Leadership EQ and Growth</a:t>
            </a:r>
            <a:endParaRPr lang="en-AU" sz="3000" b="0" dirty="0">
              <a:solidFill>
                <a:srgbClr val="6ED088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2" t="10807" r="14568" b="9114"/>
          <a:stretch/>
        </p:blipFill>
        <p:spPr bwMode="auto">
          <a:xfrm>
            <a:off x="914400" y="1524000"/>
            <a:ext cx="1600200" cy="2133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2048470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The Leadership 360° Discovery Process provides objective measurement of how a leader is actually performing versus how they should perform based on their natural DNA style. </a:t>
            </a:r>
            <a:endParaRPr lang="en-US" dirty="0">
              <a:solidFill>
                <a:srgbClr val="333333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Picture 2" descr="Business DNA Leadersip Attribu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352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77148" y="3066279"/>
            <a:ext cx="51521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he </a:t>
            </a: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DNA Leadership </a:t>
            </a: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Performance </a:t>
            </a: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Report highlights </a:t>
            </a: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the leader’s </a:t>
            </a: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top 10 leadership strengths and struggles, uncovering 75 items relating to </a:t>
            </a: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their </a:t>
            </a: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leadership performance in 7 distinct areas: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Communication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Results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Relationships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Trust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Emotional </a:t>
            </a: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Intelligence</a:t>
            </a:r>
            <a:endParaRPr lang="en-US" dirty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pPr marL="457200" indent="-228600">
              <a:buFont typeface="Arial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Values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cs typeface="Arial" pitchFamily="34" charset="0"/>
              </a:rPr>
              <a:t>Competence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67400" y="644652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095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4141987"/>
            <a:ext cx="1798694" cy="2359025"/>
            <a:chOff x="1116013" y="2989263"/>
            <a:chExt cx="2192337" cy="2874962"/>
          </a:xfrm>
        </p:grpSpPr>
        <p:pic>
          <p:nvPicPr>
            <p:cNvPr id="12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31" t="25433" r="36261" b="12968"/>
            <a:stretch>
              <a:fillRect/>
            </a:stretch>
          </p:blipFill>
          <p:spPr bwMode="auto">
            <a:xfrm>
              <a:off x="1116013" y="2989263"/>
              <a:ext cx="2192337" cy="287496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7750" y="2992163"/>
              <a:ext cx="990600" cy="35187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Rectangle 1"/>
          <p:cNvSpPr/>
          <p:nvPr/>
        </p:nvSpPr>
        <p:spPr>
          <a:xfrm>
            <a:off x="124265" y="13956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cs typeface="Arial" pitchFamily="34" charset="0"/>
              </a:rPr>
              <a:t>Communication </a:t>
            </a:r>
            <a:r>
              <a:rPr lang="en-US" sz="3000" dirty="0">
                <a:solidFill>
                  <a:schemeClr val="bg1"/>
                </a:solidFill>
                <a:cs typeface="Arial" pitchFamily="34" charset="0"/>
              </a:rPr>
              <a:t>DNA </a:t>
            </a:r>
            <a:r>
              <a:rPr lang="en-US" sz="3000" dirty="0" smtClean="0">
                <a:solidFill>
                  <a:schemeClr val="bg1"/>
                </a:solidFill>
                <a:cs typeface="Arial" pitchFamily="34" charset="0"/>
              </a:rPr>
              <a:t>Discovery</a:t>
            </a:r>
          </a:p>
          <a:p>
            <a:r>
              <a:rPr lang="en-US" sz="3000" dirty="0" smtClean="0">
                <a:solidFill>
                  <a:srgbClr val="6ED088"/>
                </a:solidFill>
                <a:cs typeface="Arial" pitchFamily="34" charset="0"/>
              </a:rPr>
              <a:t>Building Enhanced Team and Customer Engagement</a:t>
            </a:r>
            <a:endParaRPr lang="en-US" sz="3000" dirty="0">
              <a:solidFill>
                <a:srgbClr val="6ED088"/>
              </a:solidFill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735262" y="1603507"/>
            <a:ext cx="633253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cs typeface="Arial" pitchFamily="34" charset="0"/>
              </a:rPr>
              <a:t>Communication DNA Discovery uncovers </a:t>
            </a:r>
            <a:r>
              <a:rPr lang="en-US" sz="2000" dirty="0" smtClean="0">
                <a:cs typeface="Arial" pitchFamily="34" charset="0"/>
              </a:rPr>
              <a:t>the </a:t>
            </a:r>
            <a:r>
              <a:rPr lang="en-US" sz="2000" dirty="0">
                <a:cs typeface="Arial" pitchFamily="34" charset="0"/>
              </a:rPr>
              <a:t>natural preferences for how </a:t>
            </a:r>
            <a:r>
              <a:rPr lang="en-US" sz="2000" dirty="0" smtClean="0">
                <a:cs typeface="Arial" pitchFamily="34" charset="0"/>
              </a:rPr>
              <a:t>employees and customers </a:t>
            </a:r>
            <a:r>
              <a:rPr lang="en-US" sz="2000" dirty="0">
                <a:cs typeface="Arial" pitchFamily="34" charset="0"/>
              </a:rPr>
              <a:t>wish to be </a:t>
            </a:r>
            <a:r>
              <a:rPr lang="en-US" sz="2000" dirty="0" smtClean="0">
                <a:cs typeface="Arial" pitchFamily="34" charset="0"/>
              </a:rPr>
              <a:t>naturally communicated </a:t>
            </a:r>
            <a:r>
              <a:rPr lang="en-US" sz="2000" dirty="0">
                <a:cs typeface="Arial" pitchFamily="34" charset="0"/>
              </a:rPr>
              <a:t>with by </a:t>
            </a:r>
            <a:r>
              <a:rPr lang="en-US" sz="2000" dirty="0" smtClean="0">
                <a:cs typeface="Arial" pitchFamily="34" charset="0"/>
              </a:rPr>
              <a:t>others across 4 primary styles. It takes 2 to 5 minutes to complete. This enables:</a:t>
            </a:r>
          </a:p>
          <a:p>
            <a:pPr marL="285750" lvl="0" indent="-28575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Different communication styles to be understood;</a:t>
            </a:r>
          </a:p>
          <a:p>
            <a:pPr marL="285750" lvl="0" indent="-28575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Communication with a person on their terms;</a:t>
            </a:r>
          </a:p>
          <a:p>
            <a:pPr marL="285750" lvl="0" indent="-28575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Relationships to be developed based on trust.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Control 2"/>
          <p:cNvSpPr>
            <a:spLocks noChangeArrowheads="1" noChangeShapeType="1"/>
          </p:cNvSpPr>
          <p:nvPr/>
        </p:nvSpPr>
        <p:spPr bwMode="auto">
          <a:xfrm>
            <a:off x="1439863" y="1457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1439863" y="1457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Control 4"/>
          <p:cNvSpPr>
            <a:spLocks noChangeArrowheads="1" noChangeShapeType="1"/>
          </p:cNvSpPr>
          <p:nvPr/>
        </p:nvSpPr>
        <p:spPr bwMode="auto">
          <a:xfrm>
            <a:off x="1439863" y="1457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3" name="Picture 5" descr="DNA White Papers, Subscribe to White Papers, Behavior White Pap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57325"/>
            <a:ext cx="1798693" cy="26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341" y="6501012"/>
            <a:ext cx="16898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itchFamily="34" charset="0"/>
              </a:rPr>
              <a:t>Communication </a:t>
            </a:r>
            <a:r>
              <a:rPr lang="en-US" sz="1000" dirty="0" smtClean="0">
                <a:latin typeface="Calibri" panose="020F0502020204030204" pitchFamily="34" charset="0"/>
                <a:cs typeface="Arial" pitchFamily="34" charset="0"/>
              </a:rPr>
              <a:t> DNA Report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15" y="4197900"/>
            <a:ext cx="4114801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01530" y="6343251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465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10800000">
            <a:off x="680792" y="1566051"/>
            <a:ext cx="7620000" cy="4729978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21108" y="1743364"/>
            <a:ext cx="1903055" cy="3808100"/>
          </a:xfrm>
          <a:prstGeom prst="roundRect">
            <a:avLst>
              <a:gd name="adj" fmla="val 0"/>
            </a:avLst>
          </a:prstGeom>
          <a:solidFill>
            <a:srgbClr val="339966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Arial" pitchFamily="34" charset="0"/>
              </a:rPr>
              <a:t>Matching Talents to Roles, Teams and Customers </a:t>
            </a:r>
            <a:endParaRPr lang="en-US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1108" y="2993457"/>
            <a:ext cx="1903055" cy="25691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163908" y="2687553"/>
            <a:ext cx="470919" cy="44793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44607" y="1743364"/>
            <a:ext cx="2020908" cy="3819236"/>
          </a:xfrm>
          <a:prstGeom prst="roundRect">
            <a:avLst>
              <a:gd name="adj" fmla="val 0"/>
            </a:avLst>
          </a:prstGeom>
          <a:solidFill>
            <a:srgbClr val="339966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>
              <a:tabLst>
                <a:tab pos="1087438" algn="l"/>
              </a:tabLst>
            </a:pPr>
            <a:r>
              <a:rPr lang="en-US" sz="1600" b="1" dirty="0" smtClean="0">
                <a:latin typeface="Calibri" panose="020F0502020204030204" pitchFamily="34" charset="0"/>
                <a:cs typeface="Arial" pitchFamily="34" charset="0"/>
              </a:rPr>
              <a:t>Business DNA           Talent Management                 Solutions</a:t>
            </a:r>
            <a:endParaRPr lang="en-US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22634" y="1737351"/>
            <a:ext cx="1682064" cy="2613915"/>
            <a:chOff x="3200399" y="1771573"/>
            <a:chExt cx="2133599" cy="1606002"/>
          </a:xfrm>
        </p:grpSpPr>
        <p:sp>
          <p:nvSpPr>
            <p:cNvPr id="12" name="Rounded Rectangle 11"/>
            <p:cNvSpPr/>
            <p:nvPr/>
          </p:nvSpPr>
          <p:spPr>
            <a:xfrm>
              <a:off x="3200399" y="1771573"/>
              <a:ext cx="2133599" cy="819654"/>
            </a:xfrm>
            <a:prstGeom prst="roundRect">
              <a:avLst>
                <a:gd name="adj" fmla="val 0"/>
              </a:avLst>
            </a:prstGeom>
            <a:solidFill>
              <a:srgbClr val="339966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Arial" pitchFamily="34" charset="0"/>
                </a:rPr>
                <a:t>Grow Engaged </a:t>
              </a:r>
              <a:r>
                <a:rPr lang="en-US" sz="1600" b="1" dirty="0"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latin typeface="Calibri" panose="020F0502020204030204" pitchFamily="34" charset="0"/>
                  <a:cs typeface="Arial" pitchFamily="34" charset="0"/>
                </a:rPr>
                <a:t>Teams and Customers</a:t>
              </a:r>
              <a:endParaRPr lang="en-US" sz="16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pic>
          <p:nvPicPr>
            <p:cNvPr id="13" name="Picture 3" descr="Description: C:\Users\rischa.trent\AppData\Local\Microsoft\Windows\Temporary Internet Files\Content.IE5\HZXMT4X5\MP900400019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" t="6212" r="4871" b="33999"/>
            <a:stretch/>
          </p:blipFill>
          <p:spPr bwMode="auto">
            <a:xfrm>
              <a:off x="3200399" y="2550216"/>
              <a:ext cx="2133599" cy="8273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/>
          </p:spPr>
        </p:pic>
      </p:grpSp>
      <p:sp>
        <p:nvSpPr>
          <p:cNvPr id="14" name="Right Arrow 13"/>
          <p:cNvSpPr/>
          <p:nvPr/>
        </p:nvSpPr>
        <p:spPr>
          <a:xfrm>
            <a:off x="5524164" y="2687553"/>
            <a:ext cx="470919" cy="44793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5913122" y="3354795"/>
            <a:ext cx="3985412" cy="407926"/>
          </a:xfrm>
          <a:prstGeom prst="rightArrow">
            <a:avLst>
              <a:gd name="adj1" fmla="val 50000"/>
              <a:gd name="adj2" fmla="val 4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4399" y="4185358"/>
            <a:ext cx="722717" cy="75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772" y="4169614"/>
            <a:ext cx="747318" cy="75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052431" y="3165788"/>
            <a:ext cx="971761" cy="481330"/>
            <a:chOff x="3764538" y="2819400"/>
            <a:chExt cx="971761" cy="25232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538" y="2821415"/>
              <a:ext cx="169779" cy="250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435" y="2819400"/>
              <a:ext cx="172464" cy="25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816" y="2819400"/>
              <a:ext cx="169779" cy="25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835" y="2819400"/>
              <a:ext cx="172464" cy="25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4221111" y="3678054"/>
            <a:ext cx="719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087438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Teams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04499" y="5075967"/>
            <a:ext cx="1736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87438" algn="l"/>
              </a:tabLst>
            </a:pPr>
            <a:r>
              <a:rPr lang="en-US" sz="1600" b="1" dirty="0" smtClean="0">
                <a:latin typeface="Calibri" panose="020F0502020204030204" pitchFamily="34" charset="0"/>
                <a:cs typeface="Arial" pitchFamily="34" charset="0"/>
              </a:rPr>
              <a:t>Customers</a:t>
            </a:r>
            <a:endParaRPr lang="en-US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4426090" y="4016608"/>
            <a:ext cx="254793" cy="345731"/>
          </a:xfrm>
          <a:prstGeom prst="downArrow">
            <a:avLst/>
          </a:prstGeom>
          <a:solidFill>
            <a:srgbClr val="00336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1876" y="1746418"/>
            <a:ext cx="327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$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81733" y="6339929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Behavior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Drives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Business Performance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" name="Picture 8" descr="http://dnabehavior.com/Company%20Values%20Resiz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3"/>
          <a:stretch/>
        </p:blipFill>
        <p:spPr bwMode="auto">
          <a:xfrm>
            <a:off x="5995083" y="4219873"/>
            <a:ext cx="1682065" cy="13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145842" y="-5578"/>
            <a:ext cx="8686799" cy="1143000"/>
          </a:xfrm>
        </p:spPr>
        <p:txBody>
          <a:bodyPr>
            <a:normAutofit/>
          </a:bodyPr>
          <a:lstStyle/>
          <a:p>
            <a:r>
              <a:rPr lang="en-US" b="0" dirty="0" smtClean="0">
                <a:cs typeface="Arial" panose="020B0604020202020204" pitchFamily="34" charset="0"/>
              </a:rPr>
              <a:t/>
            </a:r>
            <a:br>
              <a:rPr lang="en-US" b="0" dirty="0" smtClean="0">
                <a:cs typeface="Arial" panose="020B0604020202020204" pitchFamily="34" charset="0"/>
              </a:rPr>
            </a:br>
            <a:r>
              <a:rPr lang="en-US" b="0" dirty="0" smtClean="0">
                <a:latin typeface="+mn-lt"/>
                <a:cs typeface="Arial" panose="020B0604020202020204" pitchFamily="34" charset="0"/>
              </a:rPr>
              <a:t>How Can DNA Behavior Help Your Team?</a:t>
            </a:r>
            <a:endParaRPr lang="en-US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605" y="2993456"/>
            <a:ext cx="2015172" cy="653659"/>
          </a:xfrm>
          <a:prstGeom prst="rect">
            <a:avLst/>
          </a:prstGeom>
          <a:solidFill>
            <a:srgbClr val="00B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DNA Discovery Processes</a:t>
            </a:r>
            <a:endParaRPr lang="en-US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2801" y="3647414"/>
            <a:ext cx="2015172" cy="653659"/>
          </a:xfrm>
          <a:prstGeom prst="rect">
            <a:avLst/>
          </a:prstGeom>
          <a:solidFill>
            <a:srgbClr val="64B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DNA Training </a:t>
            </a:r>
            <a:endParaRPr lang="en-US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52801" y="4301073"/>
            <a:ext cx="2015172" cy="653659"/>
          </a:xfrm>
          <a:prstGeom prst="rect">
            <a:avLst/>
          </a:prstGeom>
          <a:solidFill>
            <a:srgbClr val="79D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DNA Knowledge Center</a:t>
            </a:r>
            <a:endParaRPr lang="en-US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52801" y="4897451"/>
            <a:ext cx="2015172" cy="665149"/>
          </a:xfrm>
          <a:prstGeom prst="rect">
            <a:avLst/>
          </a:prstGeom>
          <a:solidFill>
            <a:srgbClr val="C1F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DNA Technology Systems</a:t>
            </a:r>
            <a:endParaRPr lang="en-US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959625" y="6357257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987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86"/>
          <p:cNvSpPr>
            <a:spLocks noChangeArrowheads="1"/>
          </p:cNvSpPr>
          <p:nvPr/>
        </p:nvSpPr>
        <p:spPr bwMode="auto">
          <a:xfrm>
            <a:off x="98559" y="90849"/>
            <a:ext cx="908764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AU" sz="2900" dirty="0" smtClean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rPr>
              <a:t>The Need to Reveal and Manage Hidden Team Differences </a:t>
            </a:r>
          </a:p>
          <a:p>
            <a:r>
              <a:rPr lang="en-AU" sz="2900" dirty="0" smtClean="0">
                <a:solidFill>
                  <a:srgbClr val="6ED088"/>
                </a:solidFill>
                <a:latin typeface="Calibri" panose="020F0502020204030204" pitchFamily="34" charset="0"/>
              </a:rPr>
              <a:t>Behavior</a:t>
            </a:r>
            <a:r>
              <a:rPr lang="en-AU" sz="2900" dirty="0" smtClean="0">
                <a:solidFill>
                  <a:srgbClr val="6ED088"/>
                </a:solidFill>
                <a:latin typeface="Calibri" panose="020F0502020204030204" pitchFamily="34" charset="0"/>
                <a:cs typeface="Arial" pitchFamily="34" charset="0"/>
              </a:rPr>
              <a:t> Causes Business Performance Challenges</a:t>
            </a:r>
            <a:endParaRPr lang="en-AU" sz="2900" dirty="0">
              <a:solidFill>
                <a:srgbClr val="6ED088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74805287"/>
              </p:ext>
            </p:extLst>
          </p:nvPr>
        </p:nvGraphicFramePr>
        <p:xfrm>
          <a:off x="4953735" y="2171194"/>
          <a:ext cx="6096000" cy="385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californiahealthline.org/%7E/media/Images/News/Graphs/GraphDownwardTrend.ash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35" y="3548510"/>
            <a:ext cx="1143000" cy="9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1622" y="3701125"/>
            <a:ext cx="141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latin typeface="Calibri" panose="020F0502020204030204" pitchFamily="34" charset="0"/>
                <a:cs typeface="Arial" pitchFamily="34" charset="0"/>
              </a:rPr>
              <a:t>Business</a:t>
            </a:r>
          </a:p>
          <a:p>
            <a:pPr algn="ctr"/>
            <a:r>
              <a:rPr lang="en-AU" sz="1400" b="1" dirty="0" smtClean="0">
                <a:latin typeface="Calibri" panose="020F0502020204030204" pitchFamily="34" charset="0"/>
                <a:cs typeface="Arial" pitchFamily="34" charset="0"/>
              </a:rPr>
              <a:t>Performance</a:t>
            </a:r>
          </a:p>
        </p:txBody>
      </p:sp>
      <p:sp>
        <p:nvSpPr>
          <p:cNvPr id="6" name="Explosion 1 5"/>
          <p:cNvSpPr/>
          <p:nvPr/>
        </p:nvSpPr>
        <p:spPr>
          <a:xfrm>
            <a:off x="3810735" y="2907459"/>
            <a:ext cx="2222738" cy="27818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Calibri" panose="020F0502020204030204" pitchFamily="34" charset="0"/>
                <a:cs typeface="Arial" pitchFamily="34" charset="0"/>
              </a:rPr>
              <a:t>87% of</a:t>
            </a:r>
          </a:p>
          <a:p>
            <a:pPr algn="ctr"/>
            <a:r>
              <a:rPr lang="en-AU" sz="1200" dirty="0">
                <a:latin typeface="Calibri" panose="020F0502020204030204" pitchFamily="34" charset="0"/>
                <a:cs typeface="Arial" pitchFamily="34" charset="0"/>
              </a:rPr>
              <a:t>m</a:t>
            </a:r>
            <a:r>
              <a:rPr lang="en-AU" sz="1200" dirty="0" smtClean="0">
                <a:latin typeface="Calibri" panose="020F0502020204030204" pitchFamily="34" charset="0"/>
                <a:cs typeface="Arial" pitchFamily="34" charset="0"/>
              </a:rPr>
              <a:t>easurable  business issues are communication related</a:t>
            </a:r>
            <a:endParaRPr lang="en-AU" sz="12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670300" cy="485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1163649">
            <a:off x="5471372" y="2902295"/>
            <a:ext cx="930736" cy="3467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240717">
            <a:off x="5589239" y="5129567"/>
            <a:ext cx="973630" cy="36174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2069" y="6595069"/>
            <a:ext cx="3613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Arial" pitchFamily="34" charset="0"/>
              </a:rPr>
              <a:t>Source: Harvard Business Review 2002</a:t>
            </a:r>
            <a:endParaRPr lang="en-US" sz="12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897969" y="6370215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985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38200" y="1863293"/>
            <a:ext cx="3657600" cy="41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For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more information about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Business DNA: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Contact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:                                          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DNA Behavior International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5901-A Peachtree Dunwoody Rd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Suite 375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Atlanta, GA 30328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(866) 791-8992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nquiries@dnabehavior.com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  <a:hlinkClick r:id="rId3"/>
              </a:rPr>
              <a:t>www.businessdna.com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`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-381000"/>
            <a:ext cx="8229600" cy="990600"/>
          </a:xfrm>
        </p:spPr>
        <p:txBody>
          <a:bodyPr>
            <a:normAutofit/>
          </a:bodyPr>
          <a:lstStyle/>
          <a:p>
            <a:r>
              <a:rPr lang="en-PH" b="0" dirty="0" smtClean="0"/>
              <a:t>Contact Us</a:t>
            </a:r>
            <a:endParaRPr lang="en-PH" b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2865438"/>
            <a:ext cx="3352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5073"/>
            <a:ext cx="421144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867400" y="633855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850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401" y="3239833"/>
            <a:ext cx="1919135" cy="30110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669" y="1574973"/>
            <a:ext cx="16646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Arial" panose="020B0604020202020204" pitchFamily="34" charset="0"/>
              </a:rPr>
              <a:t>Team With Lack of Behavioral Insight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72255" y="3363299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rgbClr val="0025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?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5888" y="3864640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?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43330" y="3864640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?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05837" y="4368544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?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096" y="5666100"/>
            <a:ext cx="18908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Arial" panose="020B0604020202020204" pitchFamily="34" charset="0"/>
              </a:rPr>
              <a:t>Default  Styles =1 in 4 Engagement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7085" y="2590800"/>
            <a:ext cx="2990849" cy="36600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3732" y="2590800"/>
            <a:ext cx="1997753" cy="36600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61109" y="1592177"/>
            <a:ext cx="1997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Arial" panose="020B0604020202020204" pitchFamily="34" charset="0"/>
              </a:rPr>
              <a:t>Matching Employees and  Customers for 4 in 4 Engagement 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591727" y="2867308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rgbClr val="0025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597303" y="3774618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600662" y="4708475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612050" y="5497282"/>
            <a:ext cx="495870" cy="168817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68481" y="5729560"/>
            <a:ext cx="19977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Arial" panose="020B0604020202020204" pitchFamily="34" charset="0"/>
              </a:rPr>
              <a:t>70% Team Productivity Uplift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05346" y="69378"/>
            <a:ext cx="9153378" cy="10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Outcome: A Behaviorally SMART</a:t>
            </a:r>
            <a: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  <a:t>™</a:t>
            </a:r>
            <a:r>
              <a:rPr lang="en-US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Team </a:t>
            </a:r>
          </a:p>
          <a:p>
            <a:r>
              <a:rPr lang="en-US" sz="3000" dirty="0" smtClean="0">
                <a:solidFill>
                  <a:srgbClr val="6ED088"/>
                </a:solidFill>
                <a:latin typeface="Calibri" panose="020F0502020204030204" pitchFamily="34" charset="0"/>
              </a:rPr>
              <a:t>Built on Matching Talents to Roles, Teams and Customers</a:t>
            </a:r>
            <a:endParaRPr lang="en-US" sz="3000" dirty="0">
              <a:solidFill>
                <a:srgbClr val="6ED088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96136" y="1574973"/>
            <a:ext cx="2971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Arial" panose="020B0604020202020204" pitchFamily="34" charset="0"/>
              </a:rPr>
              <a:t>Behavioral Discovery to Know, Engage and Grow Employees and  Customers 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49766" y="3752966"/>
            <a:ext cx="2628899" cy="4171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Life Style: Provide Fun, Openness and Graphics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48536" y="4640700"/>
            <a:ext cx="2667000" cy="417157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Stability:  Provide Security, Feelings and Instructions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10436" y="5604791"/>
            <a:ext cx="2705100" cy="41715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Information: Provide Analysis,  Research and Details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8536" y="2816118"/>
            <a:ext cx="2628899" cy="417157"/>
          </a:xfrm>
          <a:prstGeom prst="roundRect">
            <a:avLst/>
          </a:prstGeom>
          <a:solidFill>
            <a:srgbClr val="002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Goal Setting: Provide Discussion</a:t>
            </a: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and Opportunities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167935" y="2909930"/>
            <a:ext cx="700546" cy="0"/>
          </a:xfrm>
          <a:prstGeom prst="straightConnector1">
            <a:avLst/>
          </a:prstGeom>
          <a:ln>
            <a:solidFill>
              <a:srgbClr val="0025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167935" y="3839654"/>
            <a:ext cx="700546" cy="71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167935" y="4751097"/>
            <a:ext cx="685797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48886" y="5666100"/>
            <a:ext cx="71959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231962" y="3157422"/>
            <a:ext cx="964174" cy="760406"/>
          </a:xfrm>
          <a:prstGeom prst="straightConnector1">
            <a:avLst/>
          </a:prstGeom>
          <a:ln>
            <a:solidFill>
              <a:srgbClr val="0025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05536" y="3944633"/>
            <a:ext cx="96417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205536" y="3956149"/>
            <a:ext cx="990600" cy="64804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205536" y="3964144"/>
            <a:ext cx="964174" cy="16980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921" y="6633030"/>
            <a:ext cx="6238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Source: Gallup Organization 2009 and DNA Behavior Research 2001-2014</a:t>
            </a:r>
            <a:endParaRPr lang="en-US" sz="9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5968744" y="6329102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361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/>
          <p:nvPr/>
        </p:nvGrpSpPr>
        <p:grpSpPr>
          <a:xfrm>
            <a:off x="3321104" y="3399405"/>
            <a:ext cx="2357981" cy="1468721"/>
            <a:chOff x="2415233" y="1474927"/>
            <a:chExt cx="1874696" cy="1621688"/>
          </a:xfrm>
          <a:solidFill>
            <a:srgbClr val="339966"/>
          </a:solidFill>
        </p:grpSpPr>
        <p:sp>
          <p:nvSpPr>
            <p:cNvPr id="7" name="Hexagon 6"/>
            <p:cNvSpPr/>
            <p:nvPr/>
          </p:nvSpPr>
          <p:spPr>
            <a:xfrm>
              <a:off x="2415233" y="1474927"/>
              <a:ext cx="1874696" cy="1621688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/>
            <p:nvPr/>
          </p:nvSpPr>
          <p:spPr>
            <a:xfrm>
              <a:off x="2770980" y="1743663"/>
              <a:ext cx="1183394" cy="10842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06">
                <a:lnSpc>
                  <a:spcPct val="90000"/>
                </a:lnSpc>
                <a:spcAft>
                  <a:spcPct val="35000"/>
                </a:spcAft>
              </a:pP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5"/>
          <p:cNvGrpSpPr/>
          <p:nvPr/>
        </p:nvGrpSpPr>
        <p:grpSpPr>
          <a:xfrm>
            <a:off x="5256550" y="4412014"/>
            <a:ext cx="2309692" cy="1427661"/>
            <a:chOff x="3996886" y="817473"/>
            <a:chExt cx="1536300" cy="1329080"/>
          </a:xfrm>
          <a:solidFill>
            <a:srgbClr val="00C08E"/>
          </a:solidFill>
        </p:grpSpPr>
        <p:sp>
          <p:nvSpPr>
            <p:cNvPr id="10" name="Hexagon 9"/>
            <p:cNvSpPr/>
            <p:nvPr/>
          </p:nvSpPr>
          <p:spPr>
            <a:xfrm>
              <a:off x="3996886" y="817473"/>
              <a:ext cx="1536300" cy="1329080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 8"/>
            <p:cNvSpPr/>
            <p:nvPr/>
          </p:nvSpPr>
          <p:spPr>
            <a:xfrm>
              <a:off x="4166109" y="1037730"/>
              <a:ext cx="1273016" cy="8885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06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Only 15% of clients are engaged and refer business               </a:t>
              </a:r>
              <a:endParaRPr lang="en-US" sz="14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6"/>
          <p:cNvGrpSpPr/>
          <p:nvPr/>
        </p:nvGrpSpPr>
        <p:grpSpPr>
          <a:xfrm>
            <a:off x="1135770" y="4462352"/>
            <a:ext cx="2400301" cy="1427661"/>
            <a:chOff x="3897466" y="2424531"/>
            <a:chExt cx="1635721" cy="1329080"/>
          </a:xfrm>
          <a:solidFill>
            <a:srgbClr val="00C08E"/>
          </a:solidFill>
        </p:grpSpPr>
        <p:sp>
          <p:nvSpPr>
            <p:cNvPr id="13" name="Hexagon 12"/>
            <p:cNvSpPr/>
            <p:nvPr/>
          </p:nvSpPr>
          <p:spPr>
            <a:xfrm>
              <a:off x="3897466" y="2424531"/>
              <a:ext cx="1635721" cy="1329080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 10"/>
            <p:cNvSpPr/>
            <p:nvPr/>
          </p:nvSpPr>
          <p:spPr>
            <a:xfrm>
              <a:off x="4209032" y="2708683"/>
              <a:ext cx="1090480" cy="8885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06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 smtClean="0">
                  <a:latin typeface="Calibri" panose="020F0502020204030204" pitchFamily="34" charset="0"/>
                  <a:cs typeface="Arial" pitchFamily="34" charset="0"/>
                </a:rPr>
                <a:t>Highly engaged employees exhibit 57% more effort and boost client engagement</a:t>
              </a:r>
              <a:endParaRPr lang="en-US" sz="14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7"/>
          <p:cNvGrpSpPr/>
          <p:nvPr/>
        </p:nvGrpSpPr>
        <p:grpSpPr>
          <a:xfrm>
            <a:off x="5256550" y="2431405"/>
            <a:ext cx="2400300" cy="1482248"/>
            <a:chOff x="2587920" y="3242919"/>
            <a:chExt cx="1536300" cy="1329080"/>
          </a:xfrm>
        </p:grpSpPr>
        <p:sp>
          <p:nvSpPr>
            <p:cNvPr id="16" name="Hexagon 15"/>
            <p:cNvSpPr/>
            <p:nvPr/>
          </p:nvSpPr>
          <p:spPr>
            <a:xfrm>
              <a:off x="2587920" y="3242919"/>
              <a:ext cx="1536300" cy="132908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00C08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exagon 12"/>
            <p:cNvSpPr/>
            <p:nvPr/>
          </p:nvSpPr>
          <p:spPr>
            <a:xfrm>
              <a:off x="2842518" y="3565724"/>
              <a:ext cx="1027104" cy="8885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06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18</a:t>
              </a:r>
              <a:r>
                <a:rPr lang="en-US" sz="1400" b="1" dirty="0">
                  <a:latin typeface="Calibri" panose="020F0502020204030204" pitchFamily="34" charset="0"/>
                  <a:cs typeface="Arial" panose="020B0604020202020204" pitchFamily="34" charset="0"/>
                </a:rPr>
                <a:t>% say they        are "actively disengaged," acting out their unhappiness and undermining               co-workers               </a:t>
              </a:r>
              <a:endParaRPr lang="en-US" sz="1400" dirty="0">
                <a:latin typeface="Calibri" panose="020F0502020204030204" pitchFamily="34" charset="0"/>
                <a:cs typeface="Arial" pitchFamily="34" charset="0"/>
              </a:endParaRPr>
            </a:p>
            <a:p>
              <a:pPr algn="ctr" defTabSz="488906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14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8"/>
          <p:cNvGrpSpPr/>
          <p:nvPr/>
        </p:nvGrpSpPr>
        <p:grpSpPr>
          <a:xfrm>
            <a:off x="3312430" y="5311390"/>
            <a:ext cx="2262949" cy="1203714"/>
            <a:chOff x="1134266" y="2232208"/>
            <a:chExt cx="1536300" cy="1329080"/>
          </a:xfrm>
          <a:solidFill>
            <a:srgbClr val="00C08E"/>
          </a:solidFill>
        </p:grpSpPr>
        <p:sp>
          <p:nvSpPr>
            <p:cNvPr id="19" name="Hexagon 18"/>
            <p:cNvSpPr/>
            <p:nvPr/>
          </p:nvSpPr>
          <p:spPr>
            <a:xfrm>
              <a:off x="1134266" y="2232208"/>
              <a:ext cx="1536300" cy="1329080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agon 14"/>
            <p:cNvSpPr/>
            <p:nvPr/>
          </p:nvSpPr>
          <p:spPr>
            <a:xfrm>
              <a:off x="1286094" y="2374978"/>
              <a:ext cx="1253200" cy="117474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itchFamily="34" charset="0"/>
                </a:rPr>
                <a:t>23% </a:t>
              </a:r>
              <a:r>
                <a:rPr lang="en-AU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itchFamily="34" charset="0"/>
                </a:rPr>
                <a:t>premium    for engaged  client in </a:t>
              </a:r>
              <a:r>
                <a:rPr lang="en-AU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Arial" pitchFamily="34" charset="0"/>
                </a:rPr>
                <a:t>terms</a:t>
              </a:r>
            </a:p>
            <a:p>
              <a:pPr algn="ctr"/>
              <a:r>
                <a:rPr lang="en-AU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Arial" pitchFamily="34" charset="0"/>
                </a:rPr>
                <a:t>of revenue over the average client</a:t>
              </a:r>
              <a:r>
                <a:rPr lang="en-AU" sz="1400" dirty="0" smtClean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rPr>
                <a:t>.</a:t>
              </a:r>
              <a:endParaRPr lang="en-AU" sz="14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7"/>
          <p:cNvGrpSpPr/>
          <p:nvPr/>
        </p:nvGrpSpPr>
        <p:grpSpPr>
          <a:xfrm>
            <a:off x="3368621" y="1523999"/>
            <a:ext cx="2262949" cy="1570093"/>
            <a:chOff x="2587920" y="3242919"/>
            <a:chExt cx="1536300" cy="1329080"/>
          </a:xfrm>
          <a:solidFill>
            <a:schemeClr val="bg1">
              <a:lumMod val="65000"/>
            </a:schemeClr>
          </a:solidFill>
        </p:grpSpPr>
        <p:sp>
          <p:nvSpPr>
            <p:cNvPr id="22" name="Hexagon 21"/>
            <p:cNvSpPr/>
            <p:nvPr/>
          </p:nvSpPr>
          <p:spPr>
            <a:xfrm>
              <a:off x="2587920" y="3242919"/>
              <a:ext cx="1536300" cy="132908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00C08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Hexagon 12"/>
            <p:cNvSpPr/>
            <p:nvPr/>
          </p:nvSpPr>
          <p:spPr>
            <a:xfrm>
              <a:off x="2851138" y="3421235"/>
              <a:ext cx="1027104" cy="8885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06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Only 30% of Americans say they feel happy at work and 50% say they have “checked out</a:t>
              </a:r>
              <a:endParaRPr lang="en-US" sz="14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25" name="Hexagon 24"/>
          <p:cNvSpPr/>
          <p:nvPr/>
        </p:nvSpPr>
        <p:spPr>
          <a:xfrm>
            <a:off x="1364371" y="2354284"/>
            <a:ext cx="2171700" cy="1559369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00C08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26"/>
          <p:cNvSpPr txBox="1"/>
          <p:nvPr/>
        </p:nvSpPr>
        <p:spPr>
          <a:xfrm rot="1521639">
            <a:off x="6218741" y="2184346"/>
            <a:ext cx="327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  <a:latin typeface="+mj-lt"/>
              </a:rPr>
              <a:t>Gallup Research June 2013 </a:t>
            </a:r>
            <a:endParaRPr lang="en-US" sz="2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7374" y="5899839"/>
            <a:ext cx="3276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  <a:latin typeface="+mj-lt"/>
              </a:rPr>
              <a:t>UK Advisor Impact  2011</a:t>
            </a:r>
            <a:endParaRPr lang="en-US" sz="2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04406"/>
            <a:ext cx="8229600" cy="101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</a:rPr>
              <a:t>The Connection Between Engagement and Results</a:t>
            </a:r>
            <a:r>
              <a:rPr lang="en-US" b="0" dirty="0" smtClean="0">
                <a:solidFill>
                  <a:srgbClr val="6ED088"/>
                </a:solidFill>
                <a:latin typeface="Calibri" panose="020F0502020204030204" pitchFamily="34" charset="0"/>
              </a:rPr>
              <a:t/>
            </a:r>
            <a:br>
              <a:rPr lang="en-US" b="0" dirty="0" smtClean="0">
                <a:solidFill>
                  <a:srgbClr val="6ED088"/>
                </a:solidFill>
                <a:latin typeface="Calibri" panose="020F0502020204030204" pitchFamily="34" charset="0"/>
              </a:rPr>
            </a:br>
            <a:r>
              <a:rPr lang="en-US" b="0" dirty="0" smtClean="0">
                <a:solidFill>
                  <a:srgbClr val="6ED088"/>
                </a:solidFill>
                <a:latin typeface="Calibri" panose="020F0502020204030204" pitchFamily="34" charset="0"/>
              </a:rPr>
              <a:t>What the Research Studies Say</a:t>
            </a:r>
            <a:endParaRPr lang="en-US" b="0" dirty="0">
              <a:solidFill>
                <a:srgbClr val="6ED088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9764422">
            <a:off x="-88268" y="3784774"/>
            <a:ext cx="29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  <a:latin typeface="+mj-lt"/>
              </a:rPr>
              <a:t>Fidelity Oct 2011</a:t>
            </a:r>
            <a:endParaRPr lang="en-US" sz="2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2" name="Hexagon 4"/>
          <p:cNvSpPr/>
          <p:nvPr/>
        </p:nvSpPr>
        <p:spPr>
          <a:xfrm>
            <a:off x="1704704" y="2475068"/>
            <a:ext cx="1488466" cy="98194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 defTabSz="488906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Engaging BOTH employees and clients could increase the bottom line 2.4 times                             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0207" y="3838317"/>
            <a:ext cx="2125172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8906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How you communicate is the single most important factor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9764422">
            <a:off x="-122211" y="2001614"/>
            <a:ext cx="29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  <a:latin typeface="+mj-lt"/>
              </a:rPr>
              <a:t>Gallup Research 2009</a:t>
            </a:r>
            <a:endParaRPr lang="en-US" sz="2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91272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069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5821" y="5181600"/>
            <a:ext cx="5948516" cy="1499616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14300" algn="ctr"/>
            <a:r>
              <a:rPr lang="en-US" sz="1600" b="1" dirty="0" smtClean="0">
                <a:latin typeface="Calibri" panose="020F0502020204030204" pitchFamily="34" charset="0"/>
                <a:cs typeface="Arial" pitchFamily="34" charset="0"/>
              </a:rPr>
              <a:t>A Proven Methodology</a:t>
            </a:r>
          </a:p>
          <a:p>
            <a:pPr marL="114300" algn="ctr"/>
            <a:endParaRPr lang="en-US" sz="16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114300" algn="ctr"/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Our experience and independent research shows this approach leads to </a:t>
            </a:r>
            <a:r>
              <a:rPr lang="en-US" sz="1600" dirty="0" smtClean="0">
                <a:latin typeface="Calibri" panose="020F0502020204030204" pitchFamily="34" charset="0"/>
                <a:cs typeface="Arial" pitchFamily="34" charset="0"/>
              </a:rPr>
              <a:t>improved </a:t>
            </a: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employee productivity by up to 40% and team productivity by 70</a:t>
            </a:r>
            <a:r>
              <a:rPr lang="en-US" sz="1600" dirty="0" smtClean="0">
                <a:latin typeface="Calibri" panose="020F0502020204030204" pitchFamily="34" charset="0"/>
                <a:cs typeface="Arial" pitchFamily="34" charset="0"/>
              </a:rPr>
              <a:t>% and sustainable revenue growth by more than 23% a year.</a:t>
            </a:r>
            <a:endParaRPr lang="en-US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1" y="1447800"/>
            <a:ext cx="640080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398" y="1752600"/>
            <a:ext cx="23346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Some Indicators of Employee Engagement:</a:t>
            </a:r>
          </a:p>
          <a:p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Turn up on time and are reliable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Feel understood by their manager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Want to work for their manager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Follow the company plan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Ask questions when they need help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12518"/>
            <a:ext cx="8686800" cy="1020762"/>
          </a:xfrm>
        </p:spPr>
        <p:txBody>
          <a:bodyPr>
            <a:noAutofit/>
          </a:bodyPr>
          <a:lstStyle/>
          <a:p>
            <a:r>
              <a:rPr lang="en-US" b="0" dirty="0" smtClean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The Benefits of Implementing </a:t>
            </a:r>
            <a:r>
              <a:rPr lang="en-US" b="0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Business DNA</a:t>
            </a:r>
            <a:r>
              <a:rPr lang="en-US" b="0" dirty="0">
                <a:solidFill>
                  <a:schemeClr val="bg2"/>
                </a:solidFill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  </a:t>
            </a:r>
            <a:r>
              <a:rPr lang="en-AU" b="0" dirty="0">
                <a:solidFill>
                  <a:schemeClr val="bg2"/>
                </a:solidFill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/>
            </a:r>
            <a:br>
              <a:rPr lang="en-AU" b="0" dirty="0">
                <a:solidFill>
                  <a:schemeClr val="bg2"/>
                </a:solidFill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</a:br>
            <a:r>
              <a:rPr lang="en-US" b="0" dirty="0" smtClean="0">
                <a:solidFill>
                  <a:srgbClr val="6ED088"/>
                </a:solidFill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Substantial Productivity and Revenue Gains Unlocked  </a:t>
            </a:r>
            <a:r>
              <a:rPr lang="en-AU" b="0" dirty="0">
                <a:solidFill>
                  <a:srgbClr val="6ED088"/>
                </a:solidFill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/>
            </a:r>
            <a:br>
              <a:rPr lang="en-AU" b="0" dirty="0">
                <a:solidFill>
                  <a:srgbClr val="6ED088"/>
                </a:solidFill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</a:br>
            <a:endParaRPr lang="en-US" b="0" dirty="0">
              <a:solidFill>
                <a:srgbClr val="6ED088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3600" y="635673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275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1447800"/>
            <a:ext cx="3962400" cy="3429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1524000"/>
            <a:ext cx="3657600" cy="2362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305537" y="1447800"/>
            <a:ext cx="3885464" cy="443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16" tIns="45658" rIns="91316" bIns="4565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endParaRPr lang="en-US" sz="2200" b="1" dirty="0" smtClean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endParaRPr lang="en-US" sz="800" b="1" dirty="0" smtClean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endParaRPr lang="en-US" sz="800" b="1" dirty="0" smtClean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r>
              <a:rPr lang="en-US" sz="2200" b="1" dirty="0" smtClean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Aptitude and Personality Assessments </a:t>
            </a:r>
          </a:p>
          <a:p>
            <a:pPr algn="ctr"/>
            <a:r>
              <a:rPr lang="en-US" sz="2200" b="1" u="sng" dirty="0" smtClean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Increase </a:t>
            </a:r>
            <a:r>
              <a:rPr lang="en-US" sz="2200" b="1" u="sng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accuracy of a successful hire to 53% </a:t>
            </a:r>
            <a:endParaRPr lang="en-US" sz="2200" b="1" u="sng" dirty="0" smtClean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endParaRPr lang="en-US" sz="2200" b="1" dirty="0" smtClean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endParaRPr lang="en-US" sz="1000" b="1" dirty="0" smtClean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r>
              <a:rPr lang="en-US" sz="2200" b="1" dirty="0" smtClean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Job Profiling</a:t>
            </a:r>
          </a:p>
          <a:p>
            <a:pPr algn="ctr"/>
            <a:r>
              <a:rPr lang="en-US" sz="2200" b="1" dirty="0" smtClean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75% Accurate</a:t>
            </a:r>
            <a:endParaRPr lang="en-US" sz="2200" b="1" dirty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endParaRPr lang="en-US" sz="2000" b="1" dirty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r>
              <a:rPr lang="en-US" sz="2000" b="1" dirty="0" smtClean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Interview process alone</a:t>
            </a:r>
          </a:p>
          <a:p>
            <a:pPr algn="ctr"/>
            <a:r>
              <a:rPr lang="en-US" sz="2000" i="1" dirty="0" smtClean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only </a:t>
            </a:r>
            <a:r>
              <a:rPr lang="en-US" sz="2000" i="1" dirty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14% accurate </a:t>
            </a:r>
            <a:endParaRPr lang="en-US" sz="2000" i="1" dirty="0" smtClean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  <a:p>
            <a:pPr algn="ctr"/>
            <a:endParaRPr lang="en-US" sz="2000" dirty="0" smtClean="0">
              <a:latin typeface="Calibri" panose="020F0502020204030204" pitchFamily="34" charset="0"/>
              <a:ea typeface="MS PGothic" pitchFamily="34" charset="-128"/>
              <a:sym typeface="Symbol" pitchFamily="18" charset="2"/>
            </a:endParaRPr>
          </a:p>
        </p:txBody>
      </p:sp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250809" y="335161"/>
            <a:ext cx="8413781" cy="50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2983" eaLnBrk="0" hangingPunct="0"/>
            <a:r>
              <a:rPr lang="en-AU" sz="3000" dirty="0" smtClean="0">
                <a:solidFill>
                  <a:schemeClr val="bg1"/>
                </a:solidFill>
                <a:latin typeface="+mj-lt"/>
                <a:ea typeface="MS PGothic" pitchFamily="34" charset="-128"/>
                <a:sym typeface="Symbol" pitchFamily="18" charset="2"/>
              </a:rPr>
              <a:t>Business DNA as the Foundation of</a:t>
            </a:r>
            <a:r>
              <a:rPr lang="en-US" sz="3000" dirty="0" smtClean="0">
                <a:solidFill>
                  <a:schemeClr val="bg1"/>
                </a:solidFill>
                <a:latin typeface="+mj-lt"/>
                <a:ea typeface="MS PGothic" pitchFamily="34" charset="-128"/>
                <a:sym typeface="Symbol" pitchFamily="18" charset="2"/>
              </a:rPr>
              <a:t> a                 </a:t>
            </a:r>
          </a:p>
          <a:p>
            <a:pPr defTabSz="912983" eaLnBrk="0" hangingPunct="0"/>
            <a:r>
              <a:rPr lang="en-US" sz="3000" dirty="0" smtClean="0">
                <a:solidFill>
                  <a:srgbClr val="6ED088"/>
                </a:solidFill>
                <a:latin typeface="+mj-lt"/>
                <a:ea typeface="MS PGothic" pitchFamily="34" charset="-128"/>
                <a:sym typeface="Symbol" pitchFamily="18" charset="2"/>
              </a:rPr>
              <a:t>Robust Behavioral Hiring Process</a:t>
            </a:r>
            <a:r>
              <a:rPr lang="en-AU" sz="3000" dirty="0" smtClean="0">
                <a:solidFill>
                  <a:srgbClr val="6ED088"/>
                </a:solidFill>
                <a:latin typeface="+mj-lt"/>
                <a:ea typeface="MS PGothic" pitchFamily="34" charset="-128"/>
                <a:sym typeface="Symbol" pitchFamily="18" charset="2"/>
              </a:rPr>
              <a:t> </a:t>
            </a:r>
            <a:endParaRPr lang="en-AU" sz="3000" dirty="0">
              <a:solidFill>
                <a:srgbClr val="6ED088"/>
              </a:solidFill>
              <a:latin typeface="+mj-lt"/>
              <a:ea typeface="MS PGothic" pitchFamily="34" charset="-128"/>
              <a:sym typeface="Symbol" pitchFamily="18" charset="2"/>
            </a:endParaRPr>
          </a:p>
        </p:txBody>
      </p:sp>
      <p:pic>
        <p:nvPicPr>
          <p:cNvPr id="496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611230"/>
            <a:ext cx="4194175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248400"/>
            <a:ext cx="542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MS PGothic" pitchFamily="34" charset="-128"/>
                <a:sym typeface="Symbol" pitchFamily="18" charset="2"/>
              </a:rPr>
              <a:t>Studies by John Hunter, Ph.D., Michigan State University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943600" y="634794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30908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013454" y="1524000"/>
            <a:ext cx="5225546" cy="5225546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6389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+mn-lt"/>
                <a:cs typeface="Arial" pitchFamily="34" charset="0"/>
              </a:rPr>
              <a:t/>
            </a:r>
            <a:br>
              <a:rPr lang="en-US" b="0" dirty="0">
                <a:latin typeface="+mn-lt"/>
                <a:cs typeface="Arial" pitchFamily="34" charset="0"/>
              </a:rPr>
            </a:br>
            <a:r>
              <a:rPr lang="en-PH" b="0" dirty="0" smtClean="0">
                <a:latin typeface="+mn-lt"/>
              </a:rPr>
              <a:t>Business</a:t>
            </a:r>
            <a:r>
              <a:rPr lang="en-PH" sz="3000" b="0" dirty="0" smtClean="0">
                <a:latin typeface="+mn-lt"/>
              </a:rPr>
              <a:t> DNA® = </a:t>
            </a:r>
            <a:r>
              <a:rPr lang="en-PH" b="0" dirty="0" smtClean="0">
                <a:latin typeface="+mn-lt"/>
              </a:rPr>
              <a:t>Talents for Performance</a:t>
            </a:r>
            <a:r>
              <a:rPr lang="en-PH" b="0" dirty="0" smtClean="0">
                <a:solidFill>
                  <a:srgbClr val="6ED088"/>
                </a:solidFill>
                <a:latin typeface="+mn-lt"/>
              </a:rPr>
              <a:t/>
            </a:r>
            <a:br>
              <a:rPr lang="en-PH" b="0" dirty="0" smtClean="0">
                <a:solidFill>
                  <a:srgbClr val="6ED088"/>
                </a:solidFill>
                <a:latin typeface="+mn-lt"/>
              </a:rPr>
            </a:br>
            <a:r>
              <a:rPr lang="en-PH" b="0" dirty="0">
                <a:solidFill>
                  <a:srgbClr val="6ED088"/>
                </a:solidFill>
                <a:cs typeface="Arial" panose="020B0604020202020204" pitchFamily="34" charset="0"/>
              </a:rPr>
              <a:t>Multi-Dimensional </a:t>
            </a:r>
            <a:r>
              <a:rPr lang="en-PH" b="0" dirty="0" smtClean="0">
                <a:solidFill>
                  <a:srgbClr val="6ED088"/>
                </a:solidFill>
                <a:cs typeface="Arial" panose="020B0604020202020204" pitchFamily="34" charset="0"/>
              </a:rPr>
              <a:t>Employee Personality </a:t>
            </a:r>
            <a:r>
              <a:rPr lang="en-PH" b="0" dirty="0">
                <a:solidFill>
                  <a:srgbClr val="6ED088"/>
                </a:solidFill>
                <a:cs typeface="Arial" panose="020B0604020202020204" pitchFamily="34" charset="0"/>
              </a:rPr>
              <a:t>Discovery</a:t>
            </a:r>
            <a:endParaRPr lang="en-PH" sz="3000" b="0" dirty="0">
              <a:solidFill>
                <a:srgbClr val="6ED088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18157" y="1793768"/>
            <a:ext cx="5265804" cy="4686010"/>
            <a:chOff x="2133600" y="1638590"/>
            <a:chExt cx="5265804" cy="4686010"/>
          </a:xfrm>
        </p:grpSpPr>
        <p:grpSp>
          <p:nvGrpSpPr>
            <p:cNvPr id="9" name="Group 8"/>
            <p:cNvGrpSpPr/>
            <p:nvPr/>
          </p:nvGrpSpPr>
          <p:grpSpPr>
            <a:xfrm>
              <a:off x="2133600" y="1638590"/>
              <a:ext cx="5016139" cy="4686010"/>
              <a:chOff x="2133600" y="1542060"/>
              <a:chExt cx="5016139" cy="468601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008242" y="3012546"/>
                <a:ext cx="3141497" cy="3215524"/>
              </a:xfrm>
              <a:prstGeom prst="ellipse">
                <a:avLst/>
              </a:prstGeom>
              <a:solidFill>
                <a:srgbClr val="7F7F7F">
                  <a:alpha val="4745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133600" y="3012546"/>
                <a:ext cx="3141497" cy="3215524"/>
              </a:xfrm>
              <a:prstGeom prst="ellipse">
                <a:avLst/>
              </a:prstGeom>
              <a:solidFill>
                <a:srgbClr val="276895">
                  <a:alpha val="4745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030703" y="1542060"/>
                <a:ext cx="3141497" cy="3215524"/>
              </a:xfrm>
              <a:prstGeom prst="ellipse">
                <a:avLst/>
              </a:prstGeom>
              <a:solidFill>
                <a:srgbClr val="BDDEFF">
                  <a:alpha val="4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265804" y="4511527"/>
              <a:ext cx="2133600" cy="1015663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366"/>
                  </a:solidFill>
                  <a:cs typeface="Arial" pitchFamily="34" charset="0"/>
                </a:rPr>
                <a:t>Fit to                Manager and Team</a:t>
              </a:r>
              <a:endParaRPr lang="en-US" sz="2000" dirty="0">
                <a:solidFill>
                  <a:srgbClr val="003366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13917" y="4846911"/>
              <a:ext cx="1720346" cy="400110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366"/>
                  </a:solidFill>
                  <a:cs typeface="Arial" pitchFamily="34" charset="0"/>
                </a:rPr>
                <a:t>Leadership EQ</a:t>
              </a:r>
              <a:endParaRPr lang="en-US" sz="2000" dirty="0">
                <a:solidFill>
                  <a:srgbClr val="003366"/>
                </a:solidFill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008243" y="3421412"/>
              <a:ext cx="1266854" cy="2590851"/>
            </a:xfrm>
            <a:custGeom>
              <a:avLst/>
              <a:gdLst>
                <a:gd name="connsiteX0" fmla="*/ 0 w 1266854"/>
                <a:gd name="connsiteY0" fmla="*/ 1295400 h 2590800"/>
                <a:gd name="connsiteX1" fmla="*/ 633427 w 1266854"/>
                <a:gd name="connsiteY1" fmla="*/ 0 h 2590800"/>
                <a:gd name="connsiteX2" fmla="*/ 1266854 w 1266854"/>
                <a:gd name="connsiteY2" fmla="*/ 1295400 h 2590800"/>
                <a:gd name="connsiteX3" fmla="*/ 633427 w 1266854"/>
                <a:gd name="connsiteY3" fmla="*/ 2590800 h 2590800"/>
                <a:gd name="connsiteX4" fmla="*/ 0 w 1266854"/>
                <a:gd name="connsiteY4" fmla="*/ 1295400 h 2590800"/>
                <a:gd name="connsiteX0" fmla="*/ 0 w 1266854"/>
                <a:gd name="connsiteY0" fmla="*/ 1295451 h 2590851"/>
                <a:gd name="connsiteX1" fmla="*/ 633427 w 1266854"/>
                <a:gd name="connsiteY1" fmla="*/ 51 h 2590851"/>
                <a:gd name="connsiteX2" fmla="*/ 1266854 w 1266854"/>
                <a:gd name="connsiteY2" fmla="*/ 1295451 h 2590851"/>
                <a:gd name="connsiteX3" fmla="*/ 633427 w 1266854"/>
                <a:gd name="connsiteY3" fmla="*/ 2590851 h 2590851"/>
                <a:gd name="connsiteX4" fmla="*/ 0 w 1266854"/>
                <a:gd name="connsiteY4" fmla="*/ 1295451 h 2590851"/>
                <a:gd name="connsiteX0" fmla="*/ 0 w 1266854"/>
                <a:gd name="connsiteY0" fmla="*/ 1295451 h 2590851"/>
                <a:gd name="connsiteX1" fmla="*/ 633427 w 1266854"/>
                <a:gd name="connsiteY1" fmla="*/ 51 h 2590851"/>
                <a:gd name="connsiteX2" fmla="*/ 1266854 w 1266854"/>
                <a:gd name="connsiteY2" fmla="*/ 1295451 h 2590851"/>
                <a:gd name="connsiteX3" fmla="*/ 633427 w 1266854"/>
                <a:gd name="connsiteY3" fmla="*/ 2590851 h 2590851"/>
                <a:gd name="connsiteX4" fmla="*/ 0 w 1266854"/>
                <a:gd name="connsiteY4" fmla="*/ 1295451 h 259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54" h="2590851">
                  <a:moveTo>
                    <a:pt x="0" y="1295451"/>
                  </a:moveTo>
                  <a:cubicBezTo>
                    <a:pt x="0" y="580021"/>
                    <a:pt x="556645" y="-6299"/>
                    <a:pt x="633427" y="51"/>
                  </a:cubicBezTo>
                  <a:cubicBezTo>
                    <a:pt x="710209" y="6401"/>
                    <a:pt x="1266854" y="580021"/>
                    <a:pt x="1266854" y="1295451"/>
                  </a:cubicBezTo>
                  <a:cubicBezTo>
                    <a:pt x="1266854" y="2010881"/>
                    <a:pt x="710209" y="2590851"/>
                    <a:pt x="633427" y="2590851"/>
                  </a:cubicBezTo>
                  <a:cubicBezTo>
                    <a:pt x="556645" y="2590851"/>
                    <a:pt x="0" y="2010881"/>
                    <a:pt x="0" y="1295451"/>
                  </a:cubicBezTo>
                  <a:close/>
                </a:path>
              </a:pathLst>
            </a:custGeom>
            <a:solidFill>
              <a:srgbClr val="27689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46633" y="4200580"/>
              <a:ext cx="13900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 pitchFamily="34" charset="0"/>
                </a:rPr>
                <a:t>Behavioral Talents</a:t>
              </a:r>
              <a:endParaRPr 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53089" y="2286000"/>
            <a:ext cx="1665837" cy="707886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66"/>
                </a:solidFill>
                <a:cs typeface="Arial" pitchFamily="34" charset="0"/>
              </a:rPr>
              <a:t>Fit for           Role</a:t>
            </a:r>
            <a:endParaRPr lang="en-US" sz="2000" dirty="0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18825" y="6336743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130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028897" y="1614840"/>
            <a:ext cx="5225546" cy="5225546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2367"/>
            <a:ext cx="8229600" cy="1020762"/>
          </a:xfrm>
        </p:spPr>
        <p:txBody>
          <a:bodyPr>
            <a:normAutofit/>
          </a:bodyPr>
          <a:lstStyle/>
          <a:p>
            <a:r>
              <a:rPr lang="en-PH" b="0" dirty="0" smtClean="0"/>
              <a:t>The Traditional Personality Profiling Systems</a:t>
            </a:r>
            <a:br>
              <a:rPr lang="en-PH" b="0" dirty="0" smtClean="0"/>
            </a:br>
            <a:r>
              <a:rPr lang="en-PH" b="0" dirty="0" smtClean="0">
                <a:solidFill>
                  <a:srgbClr val="6ED088"/>
                </a:solidFill>
              </a:rPr>
              <a:t>Leave </a:t>
            </a:r>
            <a:r>
              <a:rPr lang="en-PH" b="0" dirty="0">
                <a:solidFill>
                  <a:srgbClr val="6ED088"/>
                </a:solidFill>
              </a:rPr>
              <a:t>you in the </a:t>
            </a:r>
            <a:r>
              <a:rPr lang="en-PH" b="0" dirty="0" smtClean="0">
                <a:solidFill>
                  <a:srgbClr val="6ED088"/>
                </a:solidFill>
              </a:rPr>
              <a:t>Dark in Critical Areas</a:t>
            </a:r>
            <a:endParaRPr lang="en-PH" b="0" dirty="0">
              <a:solidFill>
                <a:srgbClr val="6ED088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08242" y="3207962"/>
            <a:ext cx="3141497" cy="3215524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30703" y="1737476"/>
            <a:ext cx="3141497" cy="3215524"/>
          </a:xfrm>
          <a:prstGeom prst="ellipse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33600" y="3207962"/>
            <a:ext cx="3141497" cy="3215524"/>
          </a:xfrm>
          <a:prstGeom prst="ellipse">
            <a:avLst/>
          </a:prstGeom>
          <a:solidFill>
            <a:srgbClr val="276895">
              <a:alpha val="4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0703" y="1884523"/>
            <a:ext cx="3141497" cy="1015663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How to Adapt,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Performance Coaching,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Risk Management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8961" y="4955661"/>
            <a:ext cx="1665837" cy="707886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  <a:latin typeface="+mj-lt"/>
                <a:cs typeface="Arial" pitchFamily="34" charset="0"/>
              </a:rPr>
              <a:t>Fit for                Role</a:t>
            </a:r>
            <a:endParaRPr lang="en-US" sz="2000" b="1" dirty="0">
              <a:solidFill>
                <a:srgbClr val="003366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08243" y="3520298"/>
            <a:ext cx="1266854" cy="2590851"/>
          </a:xfrm>
          <a:custGeom>
            <a:avLst/>
            <a:gdLst>
              <a:gd name="connsiteX0" fmla="*/ 0 w 1266854"/>
              <a:gd name="connsiteY0" fmla="*/ 1295400 h 2590800"/>
              <a:gd name="connsiteX1" fmla="*/ 633427 w 1266854"/>
              <a:gd name="connsiteY1" fmla="*/ 0 h 2590800"/>
              <a:gd name="connsiteX2" fmla="*/ 1266854 w 1266854"/>
              <a:gd name="connsiteY2" fmla="*/ 1295400 h 2590800"/>
              <a:gd name="connsiteX3" fmla="*/ 633427 w 1266854"/>
              <a:gd name="connsiteY3" fmla="*/ 2590800 h 2590800"/>
              <a:gd name="connsiteX4" fmla="*/ 0 w 1266854"/>
              <a:gd name="connsiteY4" fmla="*/ 1295400 h 2590800"/>
              <a:gd name="connsiteX0" fmla="*/ 0 w 1266854"/>
              <a:gd name="connsiteY0" fmla="*/ 1295451 h 2590851"/>
              <a:gd name="connsiteX1" fmla="*/ 633427 w 1266854"/>
              <a:gd name="connsiteY1" fmla="*/ 51 h 2590851"/>
              <a:gd name="connsiteX2" fmla="*/ 1266854 w 1266854"/>
              <a:gd name="connsiteY2" fmla="*/ 1295451 h 2590851"/>
              <a:gd name="connsiteX3" fmla="*/ 633427 w 1266854"/>
              <a:gd name="connsiteY3" fmla="*/ 2590851 h 2590851"/>
              <a:gd name="connsiteX4" fmla="*/ 0 w 1266854"/>
              <a:gd name="connsiteY4" fmla="*/ 1295451 h 2590851"/>
              <a:gd name="connsiteX0" fmla="*/ 0 w 1266854"/>
              <a:gd name="connsiteY0" fmla="*/ 1295451 h 2590851"/>
              <a:gd name="connsiteX1" fmla="*/ 633427 w 1266854"/>
              <a:gd name="connsiteY1" fmla="*/ 51 h 2590851"/>
              <a:gd name="connsiteX2" fmla="*/ 1266854 w 1266854"/>
              <a:gd name="connsiteY2" fmla="*/ 1295451 h 2590851"/>
              <a:gd name="connsiteX3" fmla="*/ 633427 w 1266854"/>
              <a:gd name="connsiteY3" fmla="*/ 2590851 h 2590851"/>
              <a:gd name="connsiteX4" fmla="*/ 0 w 1266854"/>
              <a:gd name="connsiteY4" fmla="*/ 1295451 h 259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6854" h="2590851">
                <a:moveTo>
                  <a:pt x="0" y="1295451"/>
                </a:moveTo>
                <a:cubicBezTo>
                  <a:pt x="0" y="580021"/>
                  <a:pt x="556645" y="-6299"/>
                  <a:pt x="633427" y="51"/>
                </a:cubicBezTo>
                <a:cubicBezTo>
                  <a:pt x="710209" y="6401"/>
                  <a:pt x="1266854" y="580021"/>
                  <a:pt x="1266854" y="1295451"/>
                </a:cubicBezTo>
                <a:cubicBezTo>
                  <a:pt x="1266854" y="2010881"/>
                  <a:pt x="710209" y="2590851"/>
                  <a:pt x="633427" y="2590851"/>
                </a:cubicBezTo>
                <a:cubicBezTo>
                  <a:pt x="556645" y="2590851"/>
                  <a:pt x="0" y="2010881"/>
                  <a:pt x="0" y="1295451"/>
                </a:cubicBezTo>
                <a:close/>
              </a:path>
            </a:pathLst>
          </a:cu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4700806" y="4343400"/>
            <a:ext cx="2118643" cy="193899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Team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Conflict,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Team Role Gaps, Performance Issues, Culture,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Leadership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1351" y="3708737"/>
            <a:ext cx="1600200" cy="1015663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Hard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Wired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Behavior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372986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952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05.109"/>
  <p:tag name="AUDIO_ID" val="1523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20821</TotalTime>
  <Words>1588</Words>
  <Application>Microsoft Office PowerPoint</Application>
  <PresentationFormat>On-screen Show (4:3)</PresentationFormat>
  <Paragraphs>315</Paragraphs>
  <Slides>30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Custom Design</vt:lpstr>
      <vt:lpstr>Clip</vt:lpstr>
      <vt:lpstr>DNA Behavior® Team Productivity </vt:lpstr>
      <vt:lpstr>Business DNA® Delivering Employee Personality Insights                                                 Behavioralizing Teams</vt:lpstr>
      <vt:lpstr>PowerPoint Presentation</vt:lpstr>
      <vt:lpstr>PowerPoint Presentation</vt:lpstr>
      <vt:lpstr>The Connection Between Engagement and Results What the Research Studies Say</vt:lpstr>
      <vt:lpstr>The Benefits of Implementing Business DNA   Substantial Productivity and Revenue Gains Unlocked   </vt:lpstr>
      <vt:lpstr>PowerPoint Presentation</vt:lpstr>
      <vt:lpstr> Business DNA® = Talents for Performance Multi-Dimensional Employee Personality Discovery</vt:lpstr>
      <vt:lpstr>The Traditional Personality Profiling Systems Leave you in the Dark in Critical Areas</vt:lpstr>
      <vt:lpstr>Business DNA Systems The Science Behind the Swiss Watch DNA Systems</vt:lpstr>
      <vt:lpstr>Quicker and 91% More Reliable Method to  Predict Reactions to Business / Life Events</vt:lpstr>
      <vt:lpstr>PowerPoint Presentation</vt:lpstr>
      <vt:lpstr>PowerPoint Presentation</vt:lpstr>
      <vt:lpstr>Team Intelligence Solutions For Building Behaviorally SMART Team Productivity </vt:lpstr>
      <vt:lpstr>PowerPoint Presentation</vt:lpstr>
      <vt:lpstr>Identifying Team Differences for Building a Productive Team</vt:lpstr>
      <vt:lpstr>Talent Management for Employee Productivity  Summary of Workplace Talents</vt:lpstr>
      <vt:lpstr>Practical Analysis of the Key Talents that Drive Employee and Team Performance</vt:lpstr>
      <vt:lpstr>Workplace Operations Report  for Deeper Insights</vt:lpstr>
      <vt:lpstr>PowerPoint Presentation</vt:lpstr>
      <vt:lpstr>PowerPoint Presentation</vt:lpstr>
      <vt:lpstr>PowerPoint Presentation</vt:lpstr>
      <vt:lpstr>Organizational Intelligence Solutions For Enhancing Behaviorally SMART Team Productivity</vt:lpstr>
      <vt:lpstr>PowerPoint Presentation</vt:lpstr>
      <vt:lpstr>Enhanced Performance Development  Coaching for Sustainable Employee Productivity and Growth </vt:lpstr>
      <vt:lpstr>PowerPoint Presentation</vt:lpstr>
      <vt:lpstr>PowerPoint Presentation</vt:lpstr>
      <vt:lpstr>PowerPoint Presentation</vt:lpstr>
      <vt:lpstr> How Can DNA Behavior Help Your Team?</vt:lpstr>
      <vt:lpstr>Contact Us</vt:lpstr>
    </vt:vector>
  </TitlesOfParts>
  <Company>FDNA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Rischa Trent</dc:creator>
  <cp:lastModifiedBy>H Massie</cp:lastModifiedBy>
  <cp:revision>991</cp:revision>
  <cp:lastPrinted>2015-07-22T12:53:08Z</cp:lastPrinted>
  <dcterms:created xsi:type="dcterms:W3CDTF">2011-06-02T13:53:34Z</dcterms:created>
  <dcterms:modified xsi:type="dcterms:W3CDTF">2017-02-24T11:42:06Z</dcterms:modified>
</cp:coreProperties>
</file>