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6" r:id="rId3"/>
    <p:sldId id="290" r:id="rId4"/>
    <p:sldId id="277" r:id="rId5"/>
    <p:sldId id="263" r:id="rId6"/>
    <p:sldId id="264" r:id="rId7"/>
    <p:sldId id="278" r:id="rId8"/>
    <p:sldId id="266" r:id="rId9"/>
    <p:sldId id="281" r:id="rId10"/>
    <p:sldId id="282" r:id="rId11"/>
    <p:sldId id="279" r:id="rId12"/>
    <p:sldId id="269" r:id="rId13"/>
    <p:sldId id="270" r:id="rId14"/>
    <p:sldId id="271" r:id="rId15"/>
    <p:sldId id="272" r:id="rId16"/>
    <p:sldId id="280" r:id="rId17"/>
    <p:sldId id="284" r:id="rId18"/>
    <p:sldId id="285" r:id="rId19"/>
    <p:sldId id="286" r:id="rId20"/>
    <p:sldId id="287" r:id="rId21"/>
    <p:sldId id="288" r:id="rId22"/>
    <p:sldId id="289" r:id="rId23"/>
    <p:sldId id="273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BFBFB"/>
    <a:srgbClr val="F8F8F8"/>
    <a:srgbClr val="A6A6A6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1"/>
    <p:restoredTop sz="94737"/>
  </p:normalViewPr>
  <p:slideViewPr>
    <p:cSldViewPr>
      <p:cViewPr varScale="1">
        <p:scale>
          <a:sx n="89" d="100"/>
          <a:sy n="89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F93FDC-F93C-4235-BC3A-C973EEC7535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746D8AC-EA38-44DA-8EEF-DB8DD65E287A}">
      <dgm:prSet phldrT="[Text]" custT="1"/>
      <dgm:spPr/>
      <dgm:t>
        <a:bodyPr lIns="0" rIns="0"/>
        <a:lstStyle/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Sales Conversion</a:t>
          </a:r>
        </a:p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dirty="0">
            <a:latin typeface="Calibri" panose="020F0502020204030204" pitchFamily="34" charset="0"/>
            <a:cs typeface="Arial" pitchFamily="34" charset="0"/>
          </a:endParaRPr>
        </a:p>
      </dgm:t>
    </dgm:pt>
    <dgm:pt modelId="{86C2344A-5047-4952-B82D-10150560D38A}" type="parTrans" cxnId="{05794417-88C5-408E-8922-E2592F98DA9E}">
      <dgm:prSet/>
      <dgm:spPr/>
      <dgm:t>
        <a:bodyPr/>
        <a:lstStyle/>
        <a:p>
          <a:endParaRPr lang="en-AU"/>
        </a:p>
      </dgm:t>
    </dgm:pt>
    <dgm:pt modelId="{0CE1F710-D425-46B4-8C05-252C2D005E51}" type="sibTrans" cxnId="{05794417-88C5-408E-8922-E2592F98DA9E}">
      <dgm:prSet/>
      <dgm:spPr/>
      <dgm:t>
        <a:bodyPr/>
        <a:lstStyle/>
        <a:p>
          <a:endParaRPr lang="en-AU"/>
        </a:p>
      </dgm:t>
    </dgm:pt>
    <dgm:pt modelId="{4DA321EC-D486-4F58-B22E-E58169CAC552}">
      <dgm:prSet phldrT="[Text]" custT="1"/>
      <dgm:spPr/>
      <dgm:t>
        <a:bodyPr lIns="0" rIns="0"/>
        <a:lstStyle/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Client Engagement</a:t>
          </a:r>
        </a:p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dirty="0">
            <a:latin typeface="Calibri" panose="020F0502020204030204" pitchFamily="34" charset="0"/>
            <a:cs typeface="Arial" pitchFamily="34" charset="0"/>
          </a:endParaRPr>
        </a:p>
      </dgm:t>
    </dgm:pt>
    <dgm:pt modelId="{54B46331-83D5-4496-96AA-BE937FEA9AFA}" type="parTrans" cxnId="{584E3514-A21F-4789-9CD3-6E401F1D12DF}">
      <dgm:prSet/>
      <dgm:spPr/>
      <dgm:t>
        <a:bodyPr/>
        <a:lstStyle/>
        <a:p>
          <a:endParaRPr lang="en-AU"/>
        </a:p>
      </dgm:t>
    </dgm:pt>
    <dgm:pt modelId="{780856FE-FF50-4D6A-ACB2-77A435690336}" type="sibTrans" cxnId="{584E3514-A21F-4789-9CD3-6E401F1D12DF}">
      <dgm:prSet/>
      <dgm:spPr/>
      <dgm:t>
        <a:bodyPr/>
        <a:lstStyle/>
        <a:p>
          <a:endParaRPr lang="en-AU"/>
        </a:p>
      </dgm:t>
    </dgm:pt>
    <dgm:pt modelId="{B2375D8E-06E5-46B1-A0B6-525F8BEAF86D}">
      <dgm:prSet phldrT="[Text]" custT="1"/>
      <dgm:spPr/>
      <dgm:t>
        <a:bodyPr lIns="0" rIns="0"/>
        <a:lstStyle/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Sales Team Productivity</a:t>
          </a:r>
        </a:p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dirty="0">
            <a:latin typeface="Calibri" panose="020F0502020204030204" pitchFamily="34" charset="0"/>
            <a:cs typeface="Arial" pitchFamily="34" charset="0"/>
          </a:endParaRPr>
        </a:p>
      </dgm:t>
    </dgm:pt>
    <dgm:pt modelId="{EEDFDFFB-E91F-4044-BE37-7EB994C7C86E}" type="parTrans" cxnId="{86AF1643-C77C-47EB-B877-8B2DCBF8D9D7}">
      <dgm:prSet/>
      <dgm:spPr/>
      <dgm:t>
        <a:bodyPr/>
        <a:lstStyle/>
        <a:p>
          <a:endParaRPr lang="en-AU"/>
        </a:p>
      </dgm:t>
    </dgm:pt>
    <dgm:pt modelId="{701E0A16-5CA9-483F-834E-3F55A50EB752}" type="sibTrans" cxnId="{86AF1643-C77C-47EB-B877-8B2DCBF8D9D7}">
      <dgm:prSet/>
      <dgm:spPr/>
      <dgm:t>
        <a:bodyPr/>
        <a:lstStyle/>
        <a:p>
          <a:endParaRPr lang="en-AU"/>
        </a:p>
      </dgm:t>
    </dgm:pt>
    <dgm:pt modelId="{485C6730-B1F9-4AAE-A166-4670949363E2}">
      <dgm:prSet phldrT="[Text]" custT="1"/>
      <dgm:spPr/>
      <dgm:t>
        <a:bodyPr lIns="0" rIns="0"/>
        <a:lstStyle/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Operational Execution</a:t>
          </a:r>
        </a:p>
        <a:p>
          <a:r>
            <a:rPr lang="en-AU" sz="10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dirty="0">
            <a:latin typeface="Calibri" panose="020F0502020204030204" pitchFamily="34" charset="0"/>
            <a:cs typeface="Arial" pitchFamily="34" charset="0"/>
          </a:endParaRPr>
        </a:p>
      </dgm:t>
    </dgm:pt>
    <dgm:pt modelId="{86D070D2-22E6-438B-A518-F49F16656E96}" type="parTrans" cxnId="{E40140C6-ABC7-4916-9003-E51B2AA39B66}">
      <dgm:prSet/>
      <dgm:spPr/>
      <dgm:t>
        <a:bodyPr/>
        <a:lstStyle/>
        <a:p>
          <a:endParaRPr lang="en-AU"/>
        </a:p>
      </dgm:t>
    </dgm:pt>
    <dgm:pt modelId="{ED6FC694-120A-460C-86B0-4E32E48C5F1D}" type="sibTrans" cxnId="{E40140C6-ABC7-4916-9003-E51B2AA39B66}">
      <dgm:prSet/>
      <dgm:spPr/>
      <dgm:t>
        <a:bodyPr/>
        <a:lstStyle/>
        <a:p>
          <a:endParaRPr lang="en-AU"/>
        </a:p>
      </dgm:t>
    </dgm:pt>
    <dgm:pt modelId="{C1C04930-923B-4B08-BF53-D7F56ABF7B46}" type="pres">
      <dgm:prSet presAssocID="{B4F93FDC-F93C-4235-BC3A-C973EEC7535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200CE4-F936-477E-8DF2-DC3B8E27EB4B}" type="pres">
      <dgm:prSet presAssocID="{B4F93FDC-F93C-4235-BC3A-C973EEC7535F}" presName="cycle" presStyleCnt="0"/>
      <dgm:spPr/>
    </dgm:pt>
    <dgm:pt modelId="{552AB02D-9E82-4CB9-A015-AEEE087FB1C8}" type="pres">
      <dgm:prSet presAssocID="{B4F93FDC-F93C-4235-BC3A-C973EEC7535F}" presName="centerShape" presStyleCnt="0"/>
      <dgm:spPr/>
    </dgm:pt>
    <dgm:pt modelId="{FC4907B1-A7FE-41EC-9785-ECA6BFEC66CA}" type="pres">
      <dgm:prSet presAssocID="{B4F93FDC-F93C-4235-BC3A-C973EEC7535F}" presName="connSite" presStyleLbl="node1" presStyleIdx="0" presStyleCnt="5"/>
      <dgm:spPr/>
    </dgm:pt>
    <dgm:pt modelId="{66979613-1A1F-4922-B105-C6A1998D30DC}" type="pres">
      <dgm:prSet presAssocID="{B4F93FDC-F93C-4235-BC3A-C973EEC7535F}" presName="visible" presStyleLbl="node1" presStyleIdx="0" presStyleCnt="5" custLinFactNeighborX="8095" custLinFactNeighborY="888"/>
      <dgm:spPr/>
    </dgm:pt>
    <dgm:pt modelId="{135322EC-A11F-41B8-9A87-A42D9ADDB50D}" type="pres">
      <dgm:prSet presAssocID="{86C2344A-5047-4952-B82D-10150560D38A}" presName="Name25" presStyleLbl="parChTrans1D1" presStyleIdx="0" presStyleCnt="4"/>
      <dgm:spPr/>
      <dgm:t>
        <a:bodyPr/>
        <a:lstStyle/>
        <a:p>
          <a:endParaRPr lang="en-US"/>
        </a:p>
      </dgm:t>
    </dgm:pt>
    <dgm:pt modelId="{9F87CE2C-7A56-446C-A10E-7989373E5E2A}" type="pres">
      <dgm:prSet presAssocID="{D746D8AC-EA38-44DA-8EEF-DB8DD65E287A}" presName="node" presStyleCnt="0"/>
      <dgm:spPr/>
    </dgm:pt>
    <dgm:pt modelId="{D7D007E9-9F8C-4353-BCB3-B91F89E7C8A1}" type="pres">
      <dgm:prSet presAssocID="{D746D8AC-EA38-44DA-8EEF-DB8DD65E287A}" presName="parentNode" presStyleLbl="node1" presStyleIdx="1" presStyleCnt="5" custScaleX="118173" custScaleY="118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D8DCB-94EC-435D-B182-BBA396799670}" type="pres">
      <dgm:prSet presAssocID="{D746D8AC-EA38-44DA-8EEF-DB8DD65E287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93950F1-BE3C-4BE3-B133-DC8910712802}" type="pres">
      <dgm:prSet presAssocID="{54B46331-83D5-4496-96AA-BE937FEA9AFA}" presName="Name25" presStyleLbl="parChTrans1D1" presStyleIdx="1" presStyleCnt="4"/>
      <dgm:spPr/>
      <dgm:t>
        <a:bodyPr/>
        <a:lstStyle/>
        <a:p>
          <a:endParaRPr lang="en-US"/>
        </a:p>
      </dgm:t>
    </dgm:pt>
    <dgm:pt modelId="{5519E5A6-74AE-49C1-B6C1-944188F68E46}" type="pres">
      <dgm:prSet presAssocID="{4DA321EC-D486-4F58-B22E-E58169CAC552}" presName="node" presStyleCnt="0"/>
      <dgm:spPr/>
    </dgm:pt>
    <dgm:pt modelId="{DB5F062A-5331-4DB3-B93E-4529441ABF33}" type="pres">
      <dgm:prSet presAssocID="{4DA321EC-D486-4F58-B22E-E58169CAC552}" presName="parentNode" presStyleLbl="node1" presStyleIdx="2" presStyleCnt="5" custScaleX="118173" custScaleY="118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040E9-99F4-4D75-B1CE-9C4BE7734545}" type="pres">
      <dgm:prSet presAssocID="{4DA321EC-D486-4F58-B22E-E58169CAC55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AB91C52-2498-4277-A5F8-C67E27EFD27A}" type="pres">
      <dgm:prSet presAssocID="{EEDFDFFB-E91F-4044-BE37-7EB994C7C86E}" presName="Name25" presStyleLbl="parChTrans1D1" presStyleIdx="2" presStyleCnt="4"/>
      <dgm:spPr/>
      <dgm:t>
        <a:bodyPr/>
        <a:lstStyle/>
        <a:p>
          <a:endParaRPr lang="en-US"/>
        </a:p>
      </dgm:t>
    </dgm:pt>
    <dgm:pt modelId="{EA9FC52E-A31D-4FC4-96EE-E00FDA2046F5}" type="pres">
      <dgm:prSet presAssocID="{B2375D8E-06E5-46B1-A0B6-525F8BEAF86D}" presName="node" presStyleCnt="0"/>
      <dgm:spPr/>
    </dgm:pt>
    <dgm:pt modelId="{2BE5A9EF-7D71-45A4-B76C-AE4903D778B0}" type="pres">
      <dgm:prSet presAssocID="{B2375D8E-06E5-46B1-A0B6-525F8BEAF86D}" presName="parentNode" presStyleLbl="node1" presStyleIdx="3" presStyleCnt="5" custScaleX="118173" custScaleY="118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6A861-CD46-4C8F-84A0-F40981B18C74}" type="pres">
      <dgm:prSet presAssocID="{B2375D8E-06E5-46B1-A0B6-525F8BEAF86D}" presName="childNode" presStyleLbl="revTx" presStyleIdx="0" presStyleCnt="0">
        <dgm:presLayoutVars>
          <dgm:bulletEnabled val="1"/>
        </dgm:presLayoutVars>
      </dgm:prSet>
      <dgm:spPr/>
    </dgm:pt>
    <dgm:pt modelId="{F2B82FA0-933C-4096-8BF9-295C54B5B1F6}" type="pres">
      <dgm:prSet presAssocID="{86D070D2-22E6-438B-A518-F49F16656E96}" presName="Name25" presStyleLbl="parChTrans1D1" presStyleIdx="3" presStyleCnt="4"/>
      <dgm:spPr/>
      <dgm:t>
        <a:bodyPr/>
        <a:lstStyle/>
        <a:p>
          <a:endParaRPr lang="en-US"/>
        </a:p>
      </dgm:t>
    </dgm:pt>
    <dgm:pt modelId="{57997DB7-1361-4652-8000-9904ADDC9637}" type="pres">
      <dgm:prSet presAssocID="{485C6730-B1F9-4AAE-A166-4670949363E2}" presName="node" presStyleCnt="0"/>
      <dgm:spPr/>
    </dgm:pt>
    <dgm:pt modelId="{BC71C7E8-1F25-47AE-AC40-8C47B7D944D1}" type="pres">
      <dgm:prSet presAssocID="{485C6730-B1F9-4AAE-A166-4670949363E2}" presName="parentNode" presStyleLbl="node1" presStyleIdx="4" presStyleCnt="5" custScaleX="118173" custScaleY="1180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6174A-12B1-4BF7-9DF0-9D1A7CBE3F9C}" type="pres">
      <dgm:prSet presAssocID="{485C6730-B1F9-4AAE-A166-4670949363E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BA34D10-38A7-4435-A0B6-1572C9FA7A11}" type="presOf" srcId="{B4F93FDC-F93C-4235-BC3A-C973EEC7535F}" destId="{C1C04930-923B-4B08-BF53-D7F56ABF7B46}" srcOrd="0" destOrd="0" presId="urn:microsoft.com/office/officeart/2005/8/layout/radial2"/>
    <dgm:cxn modelId="{FCE413CB-0357-4BD8-9386-45559E417D8C}" type="presOf" srcId="{4DA321EC-D486-4F58-B22E-E58169CAC552}" destId="{DB5F062A-5331-4DB3-B93E-4529441ABF33}" srcOrd="0" destOrd="0" presId="urn:microsoft.com/office/officeart/2005/8/layout/radial2"/>
    <dgm:cxn modelId="{E40140C6-ABC7-4916-9003-E51B2AA39B66}" srcId="{B4F93FDC-F93C-4235-BC3A-C973EEC7535F}" destId="{485C6730-B1F9-4AAE-A166-4670949363E2}" srcOrd="3" destOrd="0" parTransId="{86D070D2-22E6-438B-A518-F49F16656E96}" sibTransId="{ED6FC694-120A-460C-86B0-4E32E48C5F1D}"/>
    <dgm:cxn modelId="{A58346DB-6645-4FD6-9F0B-D6377B0A99B9}" type="presOf" srcId="{86C2344A-5047-4952-B82D-10150560D38A}" destId="{135322EC-A11F-41B8-9A87-A42D9ADDB50D}" srcOrd="0" destOrd="0" presId="urn:microsoft.com/office/officeart/2005/8/layout/radial2"/>
    <dgm:cxn modelId="{EA610BC3-5879-4F96-AD36-96F6526F6F11}" type="presOf" srcId="{54B46331-83D5-4496-96AA-BE937FEA9AFA}" destId="{F93950F1-BE3C-4BE3-B133-DC8910712802}" srcOrd="0" destOrd="0" presId="urn:microsoft.com/office/officeart/2005/8/layout/radial2"/>
    <dgm:cxn modelId="{71F1F1E6-BC0F-46B0-98F3-1A44ABE3833B}" type="presOf" srcId="{B2375D8E-06E5-46B1-A0B6-525F8BEAF86D}" destId="{2BE5A9EF-7D71-45A4-B76C-AE4903D778B0}" srcOrd="0" destOrd="0" presId="urn:microsoft.com/office/officeart/2005/8/layout/radial2"/>
    <dgm:cxn modelId="{05794417-88C5-408E-8922-E2592F98DA9E}" srcId="{B4F93FDC-F93C-4235-BC3A-C973EEC7535F}" destId="{D746D8AC-EA38-44DA-8EEF-DB8DD65E287A}" srcOrd="0" destOrd="0" parTransId="{86C2344A-5047-4952-B82D-10150560D38A}" sibTransId="{0CE1F710-D425-46B4-8C05-252C2D005E51}"/>
    <dgm:cxn modelId="{AA8E06BE-7C79-493F-8986-D3759D0CDF57}" type="presOf" srcId="{86D070D2-22E6-438B-A518-F49F16656E96}" destId="{F2B82FA0-933C-4096-8BF9-295C54B5B1F6}" srcOrd="0" destOrd="0" presId="urn:microsoft.com/office/officeart/2005/8/layout/radial2"/>
    <dgm:cxn modelId="{16F110B2-BF75-4053-A2E3-105A3013875D}" type="presOf" srcId="{EEDFDFFB-E91F-4044-BE37-7EB994C7C86E}" destId="{BAB91C52-2498-4277-A5F8-C67E27EFD27A}" srcOrd="0" destOrd="0" presId="urn:microsoft.com/office/officeart/2005/8/layout/radial2"/>
    <dgm:cxn modelId="{584E3514-A21F-4789-9CD3-6E401F1D12DF}" srcId="{B4F93FDC-F93C-4235-BC3A-C973EEC7535F}" destId="{4DA321EC-D486-4F58-B22E-E58169CAC552}" srcOrd="1" destOrd="0" parTransId="{54B46331-83D5-4496-96AA-BE937FEA9AFA}" sibTransId="{780856FE-FF50-4D6A-ACB2-77A435690336}"/>
    <dgm:cxn modelId="{86AF1643-C77C-47EB-B877-8B2DCBF8D9D7}" srcId="{B4F93FDC-F93C-4235-BC3A-C973EEC7535F}" destId="{B2375D8E-06E5-46B1-A0B6-525F8BEAF86D}" srcOrd="2" destOrd="0" parTransId="{EEDFDFFB-E91F-4044-BE37-7EB994C7C86E}" sibTransId="{701E0A16-5CA9-483F-834E-3F55A50EB752}"/>
    <dgm:cxn modelId="{5E9D7DF1-9785-49C5-A630-95151D9EE95F}" type="presOf" srcId="{D746D8AC-EA38-44DA-8EEF-DB8DD65E287A}" destId="{D7D007E9-9F8C-4353-BCB3-B91F89E7C8A1}" srcOrd="0" destOrd="0" presId="urn:microsoft.com/office/officeart/2005/8/layout/radial2"/>
    <dgm:cxn modelId="{06C376EA-A25F-4C2E-BED5-440503D1D954}" type="presOf" srcId="{485C6730-B1F9-4AAE-A166-4670949363E2}" destId="{BC71C7E8-1F25-47AE-AC40-8C47B7D944D1}" srcOrd="0" destOrd="0" presId="urn:microsoft.com/office/officeart/2005/8/layout/radial2"/>
    <dgm:cxn modelId="{3B28246F-CF2B-47C1-939C-559F795A9941}" type="presParOf" srcId="{C1C04930-923B-4B08-BF53-D7F56ABF7B46}" destId="{C5200CE4-F936-477E-8DF2-DC3B8E27EB4B}" srcOrd="0" destOrd="0" presId="urn:microsoft.com/office/officeart/2005/8/layout/radial2"/>
    <dgm:cxn modelId="{1580C94B-E6E4-4C15-88D6-0BC7699CB9D3}" type="presParOf" srcId="{C5200CE4-F936-477E-8DF2-DC3B8E27EB4B}" destId="{552AB02D-9E82-4CB9-A015-AEEE087FB1C8}" srcOrd="0" destOrd="0" presId="urn:microsoft.com/office/officeart/2005/8/layout/radial2"/>
    <dgm:cxn modelId="{11DC478B-DF77-4AC6-8DE5-D6BC015ADC53}" type="presParOf" srcId="{552AB02D-9E82-4CB9-A015-AEEE087FB1C8}" destId="{FC4907B1-A7FE-41EC-9785-ECA6BFEC66CA}" srcOrd="0" destOrd="0" presId="urn:microsoft.com/office/officeart/2005/8/layout/radial2"/>
    <dgm:cxn modelId="{50BA81FD-C27A-4864-A685-76DFDA22E493}" type="presParOf" srcId="{552AB02D-9E82-4CB9-A015-AEEE087FB1C8}" destId="{66979613-1A1F-4922-B105-C6A1998D30DC}" srcOrd="1" destOrd="0" presId="urn:microsoft.com/office/officeart/2005/8/layout/radial2"/>
    <dgm:cxn modelId="{85B0B06A-67CB-4F1E-A7C4-B285105AC6C3}" type="presParOf" srcId="{C5200CE4-F936-477E-8DF2-DC3B8E27EB4B}" destId="{135322EC-A11F-41B8-9A87-A42D9ADDB50D}" srcOrd="1" destOrd="0" presId="urn:microsoft.com/office/officeart/2005/8/layout/radial2"/>
    <dgm:cxn modelId="{9A2AE703-286D-4275-98C0-1A96FFFD84C8}" type="presParOf" srcId="{C5200CE4-F936-477E-8DF2-DC3B8E27EB4B}" destId="{9F87CE2C-7A56-446C-A10E-7989373E5E2A}" srcOrd="2" destOrd="0" presId="urn:microsoft.com/office/officeart/2005/8/layout/radial2"/>
    <dgm:cxn modelId="{C9E2EDD4-70B3-47DD-A3E9-2C6F21C381CA}" type="presParOf" srcId="{9F87CE2C-7A56-446C-A10E-7989373E5E2A}" destId="{D7D007E9-9F8C-4353-BCB3-B91F89E7C8A1}" srcOrd="0" destOrd="0" presId="urn:microsoft.com/office/officeart/2005/8/layout/radial2"/>
    <dgm:cxn modelId="{C416BA1F-E2AE-4F45-9172-05DD6F2FA523}" type="presParOf" srcId="{9F87CE2C-7A56-446C-A10E-7989373E5E2A}" destId="{366D8DCB-94EC-435D-B182-BBA396799670}" srcOrd="1" destOrd="0" presId="urn:microsoft.com/office/officeart/2005/8/layout/radial2"/>
    <dgm:cxn modelId="{78224291-3C98-4BF8-B1B8-E408798F4339}" type="presParOf" srcId="{C5200CE4-F936-477E-8DF2-DC3B8E27EB4B}" destId="{F93950F1-BE3C-4BE3-B133-DC8910712802}" srcOrd="3" destOrd="0" presId="urn:microsoft.com/office/officeart/2005/8/layout/radial2"/>
    <dgm:cxn modelId="{72B1B2B6-2D7D-4EAF-89ED-18EC3ABBCA0A}" type="presParOf" srcId="{C5200CE4-F936-477E-8DF2-DC3B8E27EB4B}" destId="{5519E5A6-74AE-49C1-B6C1-944188F68E46}" srcOrd="4" destOrd="0" presId="urn:microsoft.com/office/officeart/2005/8/layout/radial2"/>
    <dgm:cxn modelId="{FFC0DEE0-0644-4006-96D8-A953E4FAAE13}" type="presParOf" srcId="{5519E5A6-74AE-49C1-B6C1-944188F68E46}" destId="{DB5F062A-5331-4DB3-B93E-4529441ABF33}" srcOrd="0" destOrd="0" presId="urn:microsoft.com/office/officeart/2005/8/layout/radial2"/>
    <dgm:cxn modelId="{99C2EAA4-39E9-4E11-B001-A0FB7589A842}" type="presParOf" srcId="{5519E5A6-74AE-49C1-B6C1-944188F68E46}" destId="{41F040E9-99F4-4D75-B1CE-9C4BE7734545}" srcOrd="1" destOrd="0" presId="urn:microsoft.com/office/officeart/2005/8/layout/radial2"/>
    <dgm:cxn modelId="{0711BA2B-756F-498B-81C1-AC2FAF4D5C27}" type="presParOf" srcId="{C5200CE4-F936-477E-8DF2-DC3B8E27EB4B}" destId="{BAB91C52-2498-4277-A5F8-C67E27EFD27A}" srcOrd="5" destOrd="0" presId="urn:microsoft.com/office/officeart/2005/8/layout/radial2"/>
    <dgm:cxn modelId="{7F465DA4-1FA2-429D-8573-959727837EAC}" type="presParOf" srcId="{C5200CE4-F936-477E-8DF2-DC3B8E27EB4B}" destId="{EA9FC52E-A31D-4FC4-96EE-E00FDA2046F5}" srcOrd="6" destOrd="0" presId="urn:microsoft.com/office/officeart/2005/8/layout/radial2"/>
    <dgm:cxn modelId="{29C18604-C18A-4598-8656-7A7DF9F8B1CB}" type="presParOf" srcId="{EA9FC52E-A31D-4FC4-96EE-E00FDA2046F5}" destId="{2BE5A9EF-7D71-45A4-B76C-AE4903D778B0}" srcOrd="0" destOrd="0" presId="urn:microsoft.com/office/officeart/2005/8/layout/radial2"/>
    <dgm:cxn modelId="{3E6078C5-B4E3-43C0-AB34-76EEF1574DFB}" type="presParOf" srcId="{EA9FC52E-A31D-4FC4-96EE-E00FDA2046F5}" destId="{4436A861-CD46-4C8F-84A0-F40981B18C74}" srcOrd="1" destOrd="0" presId="urn:microsoft.com/office/officeart/2005/8/layout/radial2"/>
    <dgm:cxn modelId="{E95F8C03-B818-412B-938C-8BAA7F350986}" type="presParOf" srcId="{C5200CE4-F936-477E-8DF2-DC3B8E27EB4B}" destId="{F2B82FA0-933C-4096-8BF9-295C54B5B1F6}" srcOrd="7" destOrd="0" presId="urn:microsoft.com/office/officeart/2005/8/layout/radial2"/>
    <dgm:cxn modelId="{801C06DE-2C7B-427D-86A7-41A63819F2C6}" type="presParOf" srcId="{C5200CE4-F936-477E-8DF2-DC3B8E27EB4B}" destId="{57997DB7-1361-4652-8000-9904ADDC9637}" srcOrd="8" destOrd="0" presId="urn:microsoft.com/office/officeart/2005/8/layout/radial2"/>
    <dgm:cxn modelId="{C4DB7481-1443-4681-B8C8-8A9B4E59F4D9}" type="presParOf" srcId="{57997DB7-1361-4652-8000-9904ADDC9637}" destId="{BC71C7E8-1F25-47AE-AC40-8C47B7D944D1}" srcOrd="0" destOrd="0" presId="urn:microsoft.com/office/officeart/2005/8/layout/radial2"/>
    <dgm:cxn modelId="{FA60BEB0-B599-4D1C-A8B2-7E611378DA24}" type="presParOf" srcId="{57997DB7-1361-4652-8000-9904ADDC9637}" destId="{2EE6174A-12B1-4BF7-9DF0-9D1A7CBE3F9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F9233-7FF3-4B52-8F42-60B1F717935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A4D1CE0-6695-4CD8-A92D-D8F4E606990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Knowing Product Preferences Based on Quantitative Persona Models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984658A-1151-49E7-9020-F998F10B15E4}" type="parTrans" cxnId="{FC8A46C7-BA07-401E-B826-5A4A1901F0DB}">
      <dgm:prSet/>
      <dgm:spPr/>
      <dgm:t>
        <a:bodyPr/>
        <a:lstStyle/>
        <a:p>
          <a:endParaRPr lang="en-US"/>
        </a:p>
      </dgm:t>
    </dgm:pt>
    <dgm:pt modelId="{B97FD214-CDF3-4E6B-B4E2-72377930391D}" type="sibTrans" cxnId="{FC8A46C7-BA07-401E-B826-5A4A1901F0DB}">
      <dgm:prSet/>
      <dgm:spPr/>
      <dgm:t>
        <a:bodyPr/>
        <a:lstStyle/>
        <a:p>
          <a:endParaRPr lang="en-US"/>
        </a:p>
      </dgm:t>
    </dgm:pt>
    <dgm:pt modelId="{568A585B-FEA8-47BA-941D-37CB4D0A9339}">
      <dgm:prSet phldrT="[Text]"/>
      <dgm:spPr>
        <a:solidFill>
          <a:srgbClr val="4F1F69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Reframing Offering Message to Different Communication and Learning Styles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1FD135B2-5C3A-4FC0-A195-F4AFAAE44963}" type="parTrans" cxnId="{B5FB6FE0-8419-41E6-B3F8-FBFFB234A840}">
      <dgm:prSet/>
      <dgm:spPr/>
      <dgm:t>
        <a:bodyPr/>
        <a:lstStyle/>
        <a:p>
          <a:endParaRPr lang="en-US"/>
        </a:p>
      </dgm:t>
    </dgm:pt>
    <dgm:pt modelId="{AD913418-F0B2-4832-83FB-E854CBD783D4}" type="sibTrans" cxnId="{B5FB6FE0-8419-41E6-B3F8-FBFFB234A840}">
      <dgm:prSet/>
      <dgm:spPr/>
      <dgm:t>
        <a:bodyPr/>
        <a:lstStyle/>
        <a:p>
          <a:endParaRPr lang="en-US"/>
        </a:p>
      </dgm:t>
    </dgm:pt>
    <dgm:pt modelId="{46CCBA54-9FA0-41C7-95A4-8CFD3E103C21}">
      <dgm:prSet phldrT="[Text]"/>
      <dgm:spPr>
        <a:solidFill>
          <a:srgbClr val="333333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Highly Customized Life-Long Experiences (Offerings)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6458DF9-8DFB-48AB-B37D-246B98FC1832}" type="parTrans" cxnId="{6BCE159E-4338-458B-BD8C-7F7BE482F4A5}">
      <dgm:prSet/>
      <dgm:spPr/>
      <dgm:t>
        <a:bodyPr/>
        <a:lstStyle/>
        <a:p>
          <a:endParaRPr lang="en-US"/>
        </a:p>
      </dgm:t>
    </dgm:pt>
    <dgm:pt modelId="{B601A2B4-D375-419E-810A-F367A0FB13AE}" type="sibTrans" cxnId="{6BCE159E-4338-458B-BD8C-7F7BE482F4A5}">
      <dgm:prSet/>
      <dgm:spPr/>
      <dgm:t>
        <a:bodyPr/>
        <a:lstStyle/>
        <a:p>
          <a:endParaRPr lang="en-US"/>
        </a:p>
      </dgm:t>
    </dgm:pt>
    <dgm:pt modelId="{C02177BA-BFC6-4C04-9D0D-D8120D4825AC}" type="pres">
      <dgm:prSet presAssocID="{806F9233-7FF3-4B52-8F42-60B1F717935F}" presName="linearFlow" presStyleCnt="0">
        <dgm:presLayoutVars>
          <dgm:dir/>
          <dgm:resizeHandles val="exact"/>
        </dgm:presLayoutVars>
      </dgm:prSet>
      <dgm:spPr/>
    </dgm:pt>
    <dgm:pt modelId="{45087E44-4FBF-4351-B165-5B417DDAAB7E}" type="pres">
      <dgm:prSet presAssocID="{9A4D1CE0-6695-4CD8-A92D-D8F4E60699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C00E8-1BDE-49EB-A608-7DCC627CBB9B}" type="pres">
      <dgm:prSet presAssocID="{B97FD214-CDF3-4E6B-B4E2-72377930391D}" presName="spacerL" presStyleCnt="0"/>
      <dgm:spPr/>
    </dgm:pt>
    <dgm:pt modelId="{C1DEFF06-7949-4643-B837-73FC8B301EFA}" type="pres">
      <dgm:prSet presAssocID="{B97FD214-CDF3-4E6B-B4E2-72377930391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5FB9C7F-F069-479D-A6E4-7C20F6389731}" type="pres">
      <dgm:prSet presAssocID="{B97FD214-CDF3-4E6B-B4E2-72377930391D}" presName="spacerR" presStyleCnt="0"/>
      <dgm:spPr/>
    </dgm:pt>
    <dgm:pt modelId="{E3D9B86B-9B58-4140-B6FF-67E70693ECCE}" type="pres">
      <dgm:prSet presAssocID="{568A585B-FEA8-47BA-941D-37CB4D0A93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18A1D-6BFF-4489-B7DB-7A63449E4F13}" type="pres">
      <dgm:prSet presAssocID="{AD913418-F0B2-4832-83FB-E854CBD783D4}" presName="spacerL" presStyleCnt="0"/>
      <dgm:spPr/>
    </dgm:pt>
    <dgm:pt modelId="{C9839F6E-86EA-46A1-9C0A-90FBDEC8E493}" type="pres">
      <dgm:prSet presAssocID="{AD913418-F0B2-4832-83FB-E854CBD783D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2392EBF-7A13-4ADC-93C6-6D08E8EB8F07}" type="pres">
      <dgm:prSet presAssocID="{AD913418-F0B2-4832-83FB-E854CBD783D4}" presName="spacerR" presStyleCnt="0"/>
      <dgm:spPr/>
    </dgm:pt>
    <dgm:pt modelId="{BAA8ECC9-94AE-4E78-AA58-A76BD721F914}" type="pres">
      <dgm:prSet presAssocID="{46CCBA54-9FA0-41C7-95A4-8CFD3E103C2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675A8-11C5-4FC8-9AB4-F89D63E5E109}" type="presOf" srcId="{AD913418-F0B2-4832-83FB-E854CBD783D4}" destId="{C9839F6E-86EA-46A1-9C0A-90FBDEC8E493}" srcOrd="0" destOrd="0" presId="urn:microsoft.com/office/officeart/2005/8/layout/equation1"/>
    <dgm:cxn modelId="{75494717-E5A0-4A6A-BBA7-BB203902DE26}" type="presOf" srcId="{806F9233-7FF3-4B52-8F42-60B1F717935F}" destId="{C02177BA-BFC6-4C04-9D0D-D8120D4825AC}" srcOrd="0" destOrd="0" presId="urn:microsoft.com/office/officeart/2005/8/layout/equation1"/>
    <dgm:cxn modelId="{6BCE159E-4338-458B-BD8C-7F7BE482F4A5}" srcId="{806F9233-7FF3-4B52-8F42-60B1F717935F}" destId="{46CCBA54-9FA0-41C7-95A4-8CFD3E103C21}" srcOrd="2" destOrd="0" parTransId="{86458DF9-8DFB-48AB-B37D-246B98FC1832}" sibTransId="{B601A2B4-D375-419E-810A-F367A0FB13AE}"/>
    <dgm:cxn modelId="{E2ED175A-4818-4629-AF65-A66DBB33D3B6}" type="presOf" srcId="{B97FD214-CDF3-4E6B-B4E2-72377930391D}" destId="{C1DEFF06-7949-4643-B837-73FC8B301EFA}" srcOrd="0" destOrd="0" presId="urn:microsoft.com/office/officeart/2005/8/layout/equation1"/>
    <dgm:cxn modelId="{E127F431-356D-4E14-AAFA-FB877A879FB9}" type="presOf" srcId="{9A4D1CE0-6695-4CD8-A92D-D8F4E6069902}" destId="{45087E44-4FBF-4351-B165-5B417DDAAB7E}" srcOrd="0" destOrd="0" presId="urn:microsoft.com/office/officeart/2005/8/layout/equation1"/>
    <dgm:cxn modelId="{C156A652-1905-4A87-99CC-98429A076D73}" type="presOf" srcId="{46CCBA54-9FA0-41C7-95A4-8CFD3E103C21}" destId="{BAA8ECC9-94AE-4E78-AA58-A76BD721F914}" srcOrd="0" destOrd="0" presId="urn:microsoft.com/office/officeart/2005/8/layout/equation1"/>
    <dgm:cxn modelId="{FC8A46C7-BA07-401E-B826-5A4A1901F0DB}" srcId="{806F9233-7FF3-4B52-8F42-60B1F717935F}" destId="{9A4D1CE0-6695-4CD8-A92D-D8F4E6069902}" srcOrd="0" destOrd="0" parTransId="{5984658A-1151-49E7-9020-F998F10B15E4}" sibTransId="{B97FD214-CDF3-4E6B-B4E2-72377930391D}"/>
    <dgm:cxn modelId="{2086190A-AC2C-42FA-8883-3B7DE986178D}" type="presOf" srcId="{568A585B-FEA8-47BA-941D-37CB4D0A9339}" destId="{E3D9B86B-9B58-4140-B6FF-67E70693ECCE}" srcOrd="0" destOrd="0" presId="urn:microsoft.com/office/officeart/2005/8/layout/equation1"/>
    <dgm:cxn modelId="{B5FB6FE0-8419-41E6-B3F8-FBFFB234A840}" srcId="{806F9233-7FF3-4B52-8F42-60B1F717935F}" destId="{568A585B-FEA8-47BA-941D-37CB4D0A9339}" srcOrd="1" destOrd="0" parTransId="{1FD135B2-5C3A-4FC0-A195-F4AFAAE44963}" sibTransId="{AD913418-F0B2-4832-83FB-E854CBD783D4}"/>
    <dgm:cxn modelId="{90C07E8F-B330-4342-9A2A-4B9A29C49F7D}" type="presParOf" srcId="{C02177BA-BFC6-4C04-9D0D-D8120D4825AC}" destId="{45087E44-4FBF-4351-B165-5B417DDAAB7E}" srcOrd="0" destOrd="0" presId="urn:microsoft.com/office/officeart/2005/8/layout/equation1"/>
    <dgm:cxn modelId="{105A6FBB-D221-4785-A237-67D0DE39C9C8}" type="presParOf" srcId="{C02177BA-BFC6-4C04-9D0D-D8120D4825AC}" destId="{A9FC00E8-1BDE-49EB-A608-7DCC627CBB9B}" srcOrd="1" destOrd="0" presId="urn:microsoft.com/office/officeart/2005/8/layout/equation1"/>
    <dgm:cxn modelId="{ACF1A998-29E6-4506-9E98-0E5C7CE3F669}" type="presParOf" srcId="{C02177BA-BFC6-4C04-9D0D-D8120D4825AC}" destId="{C1DEFF06-7949-4643-B837-73FC8B301EFA}" srcOrd="2" destOrd="0" presId="urn:microsoft.com/office/officeart/2005/8/layout/equation1"/>
    <dgm:cxn modelId="{ABBBAFF0-6CFE-4D6C-899E-0CA697D7DB7E}" type="presParOf" srcId="{C02177BA-BFC6-4C04-9D0D-D8120D4825AC}" destId="{55FB9C7F-F069-479D-A6E4-7C20F6389731}" srcOrd="3" destOrd="0" presId="urn:microsoft.com/office/officeart/2005/8/layout/equation1"/>
    <dgm:cxn modelId="{C72F49AD-2098-4423-BCF6-8C29F19D95CC}" type="presParOf" srcId="{C02177BA-BFC6-4C04-9D0D-D8120D4825AC}" destId="{E3D9B86B-9B58-4140-B6FF-67E70693ECCE}" srcOrd="4" destOrd="0" presId="urn:microsoft.com/office/officeart/2005/8/layout/equation1"/>
    <dgm:cxn modelId="{12397B41-D274-4532-8A8D-161484363A65}" type="presParOf" srcId="{C02177BA-BFC6-4C04-9D0D-D8120D4825AC}" destId="{FF818A1D-6BFF-4489-B7DB-7A63449E4F13}" srcOrd="5" destOrd="0" presId="urn:microsoft.com/office/officeart/2005/8/layout/equation1"/>
    <dgm:cxn modelId="{BA74BEF7-C7F1-441A-B295-7B20081101BF}" type="presParOf" srcId="{C02177BA-BFC6-4C04-9D0D-D8120D4825AC}" destId="{C9839F6E-86EA-46A1-9C0A-90FBDEC8E493}" srcOrd="6" destOrd="0" presId="urn:microsoft.com/office/officeart/2005/8/layout/equation1"/>
    <dgm:cxn modelId="{786E3D84-B247-41C3-BFEA-4DE33C067166}" type="presParOf" srcId="{C02177BA-BFC6-4C04-9D0D-D8120D4825AC}" destId="{32392EBF-7A13-4ADC-93C6-6D08E8EB8F07}" srcOrd="7" destOrd="0" presId="urn:microsoft.com/office/officeart/2005/8/layout/equation1"/>
    <dgm:cxn modelId="{57758ED5-187D-49AF-961B-F3365B643DE6}" type="presParOf" srcId="{C02177BA-BFC6-4C04-9D0D-D8120D4825AC}" destId="{BAA8ECC9-94AE-4E78-AA58-A76BD721F91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15A79-9047-4A63-ACDE-DB4335EA580A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DCBBD-384B-43DB-9F49-739A2E3642A6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Tailored  Communication and Solutions </a:t>
          </a:r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Matched to Client DNA Style Drives Confident Long Term Decision-Making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16D31D4-F262-42A9-AB17-1D71B6E76E2C}" type="parTrans" cxnId="{633E2023-A52E-4D55-90FE-0B625A30BB95}">
      <dgm:prSet/>
      <dgm:spPr/>
      <dgm:t>
        <a:bodyPr/>
        <a:lstStyle/>
        <a:p>
          <a:endParaRPr lang="en-US"/>
        </a:p>
      </dgm:t>
    </dgm:pt>
    <dgm:pt modelId="{0F5DA6DF-DC92-4229-A327-2EA458B95202}" type="sibTrans" cxnId="{633E2023-A52E-4D55-90FE-0B625A30BB95}">
      <dgm:prSet/>
      <dgm:spPr/>
      <dgm:t>
        <a:bodyPr/>
        <a:lstStyle/>
        <a:p>
          <a:endParaRPr lang="en-US"/>
        </a:p>
      </dgm:t>
    </dgm:pt>
    <dgm:pt modelId="{4E816E20-959B-4AE9-9A8B-9C9EB177B35F}">
      <dgm:prSet phldrT="[Text]"/>
      <dgm:spPr>
        <a:solidFill>
          <a:srgbClr val="4F1F69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Hiring Advisory or Sales Teams </a:t>
          </a:r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Matched to Client DNA Style Drives Higher Engagement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ECDB773-95C9-48BB-A358-E0A4230CB724}" type="parTrans" cxnId="{767BE193-FEFC-4B7F-BE09-BAEEF529EA3E}">
      <dgm:prSet/>
      <dgm:spPr/>
      <dgm:t>
        <a:bodyPr/>
        <a:lstStyle/>
        <a:p>
          <a:endParaRPr lang="en-US"/>
        </a:p>
      </dgm:t>
    </dgm:pt>
    <dgm:pt modelId="{170F8799-623E-42AE-B2BE-32157E24CD1D}" type="sibTrans" cxnId="{767BE193-FEFC-4B7F-BE09-BAEEF529EA3E}">
      <dgm:prSet/>
      <dgm:spPr/>
      <dgm:t>
        <a:bodyPr/>
        <a:lstStyle/>
        <a:p>
          <a:endParaRPr lang="en-US"/>
        </a:p>
      </dgm:t>
    </dgm:pt>
    <dgm:pt modelId="{98A0CBE3-856F-4793-B98D-A9EE8272C3BE}" type="pres">
      <dgm:prSet presAssocID="{BF315A79-9047-4A63-ACDE-DB4335EA580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03E3B8A-527E-47BB-8956-3FD7B1587A02}" type="pres">
      <dgm:prSet presAssocID="{BF315A79-9047-4A63-ACDE-DB4335EA580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D2858-1471-4D10-B904-95C41891292B}" type="pres">
      <dgm:prSet presAssocID="{BF315A79-9047-4A63-ACDE-DB4335EA580A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C14CE3F8-C51F-4205-8E3F-E4DC064DF161}" type="pres">
      <dgm:prSet presAssocID="{BF315A79-9047-4A63-ACDE-DB4335EA580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263D1-EF8F-4888-A781-123C1E97F8BB}" type="pres">
      <dgm:prSet presAssocID="{BF315A79-9047-4A63-ACDE-DB4335EA580A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68C159-9947-40D4-BF69-DE4986DB854F}" type="pres">
      <dgm:prSet presAssocID="{BF315A79-9047-4A63-ACDE-DB4335EA580A}" presName="TopArrow" presStyleLbl="node1" presStyleIdx="0" presStyleCnt="2"/>
      <dgm:spPr/>
    </dgm:pt>
    <dgm:pt modelId="{84076040-D94D-42A6-A7CA-09C894B735A8}" type="pres">
      <dgm:prSet presAssocID="{BF315A79-9047-4A63-ACDE-DB4335EA580A}" presName="BottomArrow" presStyleLbl="node1" presStyleIdx="1" presStyleCnt="2"/>
      <dgm:spPr/>
    </dgm:pt>
  </dgm:ptLst>
  <dgm:cxnLst>
    <dgm:cxn modelId="{635D66EC-F085-4534-9CB5-240469BEBBB5}" type="presOf" srcId="{4E816E20-959B-4AE9-9A8B-9C9EB177B35F}" destId="{719263D1-EF8F-4888-A781-123C1E97F8BB}" srcOrd="1" destOrd="0" presId="urn:microsoft.com/office/officeart/2009/layout/ReverseList"/>
    <dgm:cxn modelId="{1942AB9F-A13A-4B20-8393-57F8106DC524}" type="presOf" srcId="{934DCBBD-384B-43DB-9F49-739A2E3642A6}" destId="{AD1D2858-1471-4D10-B904-95C41891292B}" srcOrd="1" destOrd="0" presId="urn:microsoft.com/office/officeart/2009/layout/ReverseList"/>
    <dgm:cxn modelId="{633E2023-A52E-4D55-90FE-0B625A30BB95}" srcId="{BF315A79-9047-4A63-ACDE-DB4335EA580A}" destId="{934DCBBD-384B-43DB-9F49-739A2E3642A6}" srcOrd="0" destOrd="0" parTransId="{716D31D4-F262-42A9-AB17-1D71B6E76E2C}" sibTransId="{0F5DA6DF-DC92-4229-A327-2EA458B95202}"/>
    <dgm:cxn modelId="{72C46C13-CBFE-4ED4-9B42-CEFCA904A9B1}" type="presOf" srcId="{4E816E20-959B-4AE9-9A8B-9C9EB177B35F}" destId="{C14CE3F8-C51F-4205-8E3F-E4DC064DF161}" srcOrd="0" destOrd="0" presId="urn:microsoft.com/office/officeart/2009/layout/ReverseList"/>
    <dgm:cxn modelId="{48CF4E00-9987-4F13-8445-9FAAB154DDB5}" type="presOf" srcId="{934DCBBD-384B-43DB-9F49-739A2E3642A6}" destId="{203E3B8A-527E-47BB-8956-3FD7B1587A02}" srcOrd="0" destOrd="0" presId="urn:microsoft.com/office/officeart/2009/layout/ReverseList"/>
    <dgm:cxn modelId="{767BE193-FEFC-4B7F-BE09-BAEEF529EA3E}" srcId="{BF315A79-9047-4A63-ACDE-DB4335EA580A}" destId="{4E816E20-959B-4AE9-9A8B-9C9EB177B35F}" srcOrd="1" destOrd="0" parTransId="{9ECDB773-95C9-48BB-A358-E0A4230CB724}" sibTransId="{170F8799-623E-42AE-B2BE-32157E24CD1D}"/>
    <dgm:cxn modelId="{DFCD4F74-B0D8-4060-BC3B-32333A6DC1E6}" type="presOf" srcId="{BF315A79-9047-4A63-ACDE-DB4335EA580A}" destId="{98A0CBE3-856F-4793-B98D-A9EE8272C3BE}" srcOrd="0" destOrd="0" presId="urn:microsoft.com/office/officeart/2009/layout/ReverseList"/>
    <dgm:cxn modelId="{B85A898A-E954-41D2-B3D7-B103C95E5EF0}" type="presParOf" srcId="{98A0CBE3-856F-4793-B98D-A9EE8272C3BE}" destId="{203E3B8A-527E-47BB-8956-3FD7B1587A02}" srcOrd="0" destOrd="0" presId="urn:microsoft.com/office/officeart/2009/layout/ReverseList"/>
    <dgm:cxn modelId="{EDCF47D3-603A-4047-8EA6-D04F5732D8F7}" type="presParOf" srcId="{98A0CBE3-856F-4793-B98D-A9EE8272C3BE}" destId="{AD1D2858-1471-4D10-B904-95C41891292B}" srcOrd="1" destOrd="0" presId="urn:microsoft.com/office/officeart/2009/layout/ReverseList"/>
    <dgm:cxn modelId="{F1ABD3F8-BAAE-4CAD-82D3-247F96C9277A}" type="presParOf" srcId="{98A0CBE3-856F-4793-B98D-A9EE8272C3BE}" destId="{C14CE3F8-C51F-4205-8E3F-E4DC064DF161}" srcOrd="2" destOrd="0" presId="urn:microsoft.com/office/officeart/2009/layout/ReverseList"/>
    <dgm:cxn modelId="{307BA98A-D6BB-49E1-9933-3F5EB860D98A}" type="presParOf" srcId="{98A0CBE3-856F-4793-B98D-A9EE8272C3BE}" destId="{719263D1-EF8F-4888-A781-123C1E97F8BB}" srcOrd="3" destOrd="0" presId="urn:microsoft.com/office/officeart/2009/layout/ReverseList"/>
    <dgm:cxn modelId="{BA45B862-8F5E-4E83-8B25-4D2CCE785F32}" type="presParOf" srcId="{98A0CBE3-856F-4793-B98D-A9EE8272C3BE}" destId="{C368C159-9947-40D4-BF69-DE4986DB854F}" srcOrd="4" destOrd="0" presId="urn:microsoft.com/office/officeart/2009/layout/ReverseList"/>
    <dgm:cxn modelId="{085031F6-AC03-48D8-BB5E-0609974B738E}" type="presParOf" srcId="{98A0CBE3-856F-4793-B98D-A9EE8272C3BE}" destId="{84076040-D94D-42A6-A7CA-09C894B735A8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FCA2CE-7C71-4188-9770-94BF4E82E9F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AF412-734D-4DC5-8686-C5AAA9554D67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Arial" pitchFamily="34" charset="0"/>
            </a:rPr>
            <a:t> Client Engagement Development</a:t>
          </a:r>
          <a:endParaRPr lang="en-US" b="1" dirty="0">
            <a:latin typeface="Calibri" panose="020F0502020204030204" pitchFamily="34" charset="0"/>
            <a:cs typeface="Arial" pitchFamily="34" charset="0"/>
          </a:endParaRPr>
        </a:p>
      </dgm:t>
    </dgm:pt>
    <dgm:pt modelId="{3782FB82-97B9-4989-B2DA-3830551185E9}" type="parTrans" cxnId="{6BE28B79-522F-4D2F-AD25-0292ADA481E7}">
      <dgm:prSet/>
      <dgm:spPr/>
      <dgm:t>
        <a:bodyPr/>
        <a:lstStyle/>
        <a:p>
          <a:endParaRPr lang="en-US"/>
        </a:p>
      </dgm:t>
    </dgm:pt>
    <dgm:pt modelId="{80DB235C-30AF-40C3-9B5E-7AECD0EA244E}" type="sibTrans" cxnId="{6BE28B79-522F-4D2F-AD25-0292ADA481E7}">
      <dgm:prSet/>
      <dgm:spPr/>
      <dgm:t>
        <a:bodyPr/>
        <a:lstStyle/>
        <a:p>
          <a:endParaRPr lang="en-US"/>
        </a:p>
      </dgm:t>
    </dgm:pt>
    <dgm:pt modelId="{8950B625-195D-4077-95C2-3812D2EC1BE9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Arial" pitchFamily="34" charset="0"/>
            </a:rPr>
            <a:t>Organizational Change Management</a:t>
          </a:r>
          <a:endParaRPr lang="en-US" b="1" dirty="0">
            <a:latin typeface="Calibri" panose="020F0502020204030204" pitchFamily="34" charset="0"/>
            <a:cs typeface="Arial" pitchFamily="34" charset="0"/>
          </a:endParaRPr>
        </a:p>
      </dgm:t>
    </dgm:pt>
    <dgm:pt modelId="{F8A8B7F3-E00A-4787-ADFF-5AC5EB5B50F7}" type="parTrans" cxnId="{06C21332-9D90-41B0-B0AE-BEC324B92E85}">
      <dgm:prSet/>
      <dgm:spPr/>
      <dgm:t>
        <a:bodyPr/>
        <a:lstStyle/>
        <a:p>
          <a:endParaRPr lang="en-US"/>
        </a:p>
      </dgm:t>
    </dgm:pt>
    <dgm:pt modelId="{C2F6BC84-D155-4046-9305-BB358D957938}" type="sibTrans" cxnId="{06C21332-9D90-41B0-B0AE-BEC324B92E85}">
      <dgm:prSet/>
      <dgm:spPr/>
      <dgm:t>
        <a:bodyPr/>
        <a:lstStyle/>
        <a:p>
          <a:endParaRPr lang="en-US"/>
        </a:p>
      </dgm:t>
    </dgm:pt>
    <dgm:pt modelId="{3327DE7E-52DB-48D7-9CFA-CFE9F662CBAF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Arial" pitchFamily="34" charset="0"/>
            </a:rPr>
            <a:t>Service Delivery Execution</a:t>
          </a:r>
          <a:endParaRPr lang="en-US" b="1" dirty="0">
            <a:latin typeface="Calibri" panose="020F0502020204030204" pitchFamily="34" charset="0"/>
            <a:cs typeface="Arial" pitchFamily="34" charset="0"/>
          </a:endParaRPr>
        </a:p>
      </dgm:t>
    </dgm:pt>
    <dgm:pt modelId="{CAA99472-FCA3-41C0-8277-0375C8043FB8}" type="parTrans" cxnId="{7FC4B709-2501-4A13-AB07-B284848EA5E0}">
      <dgm:prSet/>
      <dgm:spPr/>
      <dgm:t>
        <a:bodyPr/>
        <a:lstStyle/>
        <a:p>
          <a:endParaRPr lang="en-US"/>
        </a:p>
      </dgm:t>
    </dgm:pt>
    <dgm:pt modelId="{7C1FE53B-0793-42E8-BD25-A875009FF0C9}" type="sibTrans" cxnId="{7FC4B709-2501-4A13-AB07-B284848EA5E0}">
      <dgm:prSet/>
      <dgm:spPr/>
      <dgm:t>
        <a:bodyPr/>
        <a:lstStyle/>
        <a:p>
          <a:endParaRPr lang="en-US"/>
        </a:p>
      </dgm:t>
    </dgm:pt>
    <dgm:pt modelId="{841819E7-C67D-4C6C-9D74-F60254A76BEA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Arial" pitchFamily="34" charset="0"/>
            </a:rPr>
            <a:t> Sales Training</a:t>
          </a:r>
          <a:endParaRPr lang="en-US" b="1" dirty="0">
            <a:latin typeface="Calibri" panose="020F0502020204030204" pitchFamily="34" charset="0"/>
            <a:cs typeface="Arial" pitchFamily="34" charset="0"/>
          </a:endParaRPr>
        </a:p>
      </dgm:t>
    </dgm:pt>
    <dgm:pt modelId="{A1B0E010-AC9E-4A96-B8EF-6F85CCB370D7}" type="parTrans" cxnId="{D65FCAB2-609A-4935-87B9-3691D94758D2}">
      <dgm:prSet/>
      <dgm:spPr/>
      <dgm:t>
        <a:bodyPr/>
        <a:lstStyle/>
        <a:p>
          <a:endParaRPr lang="en-US"/>
        </a:p>
      </dgm:t>
    </dgm:pt>
    <dgm:pt modelId="{DB829D66-2B9F-409E-B0FB-42C892264D29}" type="sibTrans" cxnId="{D65FCAB2-609A-4935-87B9-3691D94758D2}">
      <dgm:prSet/>
      <dgm:spPr/>
      <dgm:t>
        <a:bodyPr/>
        <a:lstStyle/>
        <a:p>
          <a:endParaRPr lang="en-US"/>
        </a:p>
      </dgm:t>
    </dgm:pt>
    <dgm:pt modelId="{4264EA5E-6627-46EF-A1A7-F66929344E0C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Arial" pitchFamily="34" charset="0"/>
            </a:rPr>
            <a:t>Solution Matching</a:t>
          </a:r>
        </a:p>
      </dgm:t>
    </dgm:pt>
    <dgm:pt modelId="{B4B04F84-6EF1-4FAF-9AA8-47050DBAC291}" type="parTrans" cxnId="{473FD8D3-04A7-447C-8E94-DEDA1FE9A421}">
      <dgm:prSet/>
      <dgm:spPr/>
      <dgm:t>
        <a:bodyPr/>
        <a:lstStyle/>
        <a:p>
          <a:endParaRPr lang="en-US"/>
        </a:p>
      </dgm:t>
    </dgm:pt>
    <dgm:pt modelId="{22A64C37-43AD-4C0A-A02D-9FF88CC1138C}" type="sibTrans" cxnId="{473FD8D3-04A7-447C-8E94-DEDA1FE9A421}">
      <dgm:prSet/>
      <dgm:spPr/>
      <dgm:t>
        <a:bodyPr/>
        <a:lstStyle/>
        <a:p>
          <a:endParaRPr lang="en-US"/>
        </a:p>
      </dgm:t>
    </dgm:pt>
    <dgm:pt modelId="{FFA57350-9C39-4CC5-AE37-9500A5763F20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Arial" pitchFamily="34" charset="0"/>
            </a:rPr>
            <a:t>Behavioral Marketing</a:t>
          </a:r>
          <a:endParaRPr lang="en-US" b="1" dirty="0">
            <a:latin typeface="Calibri" panose="020F0502020204030204" pitchFamily="34" charset="0"/>
            <a:cs typeface="Arial" pitchFamily="34" charset="0"/>
          </a:endParaRPr>
        </a:p>
      </dgm:t>
    </dgm:pt>
    <dgm:pt modelId="{4B322D57-46BB-419C-ABD2-3A804042770A}" type="parTrans" cxnId="{3089A85E-1F72-4F84-978C-58CEDB9F4105}">
      <dgm:prSet/>
      <dgm:spPr/>
      <dgm:t>
        <a:bodyPr/>
        <a:lstStyle/>
        <a:p>
          <a:endParaRPr lang="en-US"/>
        </a:p>
      </dgm:t>
    </dgm:pt>
    <dgm:pt modelId="{C76A1771-2CCB-4887-80E4-529DDE3CC120}" type="sibTrans" cxnId="{3089A85E-1F72-4F84-978C-58CEDB9F4105}">
      <dgm:prSet/>
      <dgm:spPr/>
      <dgm:t>
        <a:bodyPr/>
        <a:lstStyle/>
        <a:p>
          <a:endParaRPr lang="en-US"/>
        </a:p>
      </dgm:t>
    </dgm:pt>
    <dgm:pt modelId="{C5E10422-94D7-4C5E-8B12-B3192092C9DE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Arial" pitchFamily="34" charset="0"/>
            </a:rPr>
            <a:t>Employee              and Team Engagement</a:t>
          </a:r>
          <a:endParaRPr lang="en-US" b="1" dirty="0">
            <a:latin typeface="Calibri" panose="020F0502020204030204" pitchFamily="34" charset="0"/>
            <a:cs typeface="Arial" pitchFamily="34" charset="0"/>
          </a:endParaRPr>
        </a:p>
      </dgm:t>
    </dgm:pt>
    <dgm:pt modelId="{BA5F4F20-AD6D-4A34-9D2D-BEDBC8195079}" type="parTrans" cxnId="{144159C4-216E-4E0B-90BA-ECD76B5C9B76}">
      <dgm:prSet/>
      <dgm:spPr/>
      <dgm:t>
        <a:bodyPr/>
        <a:lstStyle/>
        <a:p>
          <a:endParaRPr lang="en-US"/>
        </a:p>
      </dgm:t>
    </dgm:pt>
    <dgm:pt modelId="{34AF4C10-1E6C-40B0-A063-DDB2332BBD50}" type="sibTrans" cxnId="{144159C4-216E-4E0B-90BA-ECD76B5C9B76}">
      <dgm:prSet/>
      <dgm:spPr/>
      <dgm:t>
        <a:bodyPr/>
        <a:lstStyle/>
        <a:p>
          <a:endParaRPr lang="en-US"/>
        </a:p>
      </dgm:t>
    </dgm:pt>
    <dgm:pt modelId="{87B2218C-32CC-4A52-B9F8-7A537DF1D194}">
      <dgm:prSet phldrT="[Text]"/>
      <dgm:spPr>
        <a:solidFill>
          <a:srgbClr val="8064A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  <a:cs typeface="Arial" pitchFamily="34" charset="0"/>
            </a:rPr>
            <a:t>Leadership Messaging</a:t>
          </a:r>
          <a:endParaRPr lang="en-US" b="1" dirty="0">
            <a:latin typeface="Calibri" panose="020F0502020204030204" pitchFamily="34" charset="0"/>
            <a:cs typeface="Arial" pitchFamily="34" charset="0"/>
          </a:endParaRPr>
        </a:p>
      </dgm:t>
    </dgm:pt>
    <dgm:pt modelId="{239A816E-F46E-41A1-AAED-D9AB77237FF3}" type="parTrans" cxnId="{15ECEC1B-177B-4FEE-8576-7121FAAADA6C}">
      <dgm:prSet/>
      <dgm:spPr/>
      <dgm:t>
        <a:bodyPr/>
        <a:lstStyle/>
        <a:p>
          <a:endParaRPr lang="en-US"/>
        </a:p>
      </dgm:t>
    </dgm:pt>
    <dgm:pt modelId="{76301695-B8E9-473C-A3BC-53D58957B26D}" type="sibTrans" cxnId="{15ECEC1B-177B-4FEE-8576-7121FAAADA6C}">
      <dgm:prSet/>
      <dgm:spPr/>
      <dgm:t>
        <a:bodyPr/>
        <a:lstStyle/>
        <a:p>
          <a:endParaRPr lang="en-US"/>
        </a:p>
      </dgm:t>
    </dgm:pt>
    <dgm:pt modelId="{19D2521D-CD37-4513-ABF2-523B01D03CF7}" type="pres">
      <dgm:prSet presAssocID="{8AFCA2CE-7C71-4188-9770-94BF4E82E9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6A68D-07E3-4C67-8F0F-3DDB7C0721B0}" type="pres">
      <dgm:prSet presAssocID="{BFAAF412-734D-4DC5-8686-C5AAA9554D67}" presName="node" presStyleLbl="node1" presStyleIdx="0" presStyleCnt="8" custScaleX="115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A86D9-36DB-4D8F-BE12-928196CA708B}" type="pres">
      <dgm:prSet presAssocID="{BFAAF412-734D-4DC5-8686-C5AAA9554D67}" presName="spNode" presStyleCnt="0"/>
      <dgm:spPr/>
    </dgm:pt>
    <dgm:pt modelId="{120A5298-02D3-48ED-ADEA-4BCB72AB7C20}" type="pres">
      <dgm:prSet presAssocID="{80DB235C-30AF-40C3-9B5E-7AECD0EA244E}" presName="sibTrans" presStyleLbl="sibTrans1D1" presStyleIdx="0" presStyleCnt="8"/>
      <dgm:spPr/>
      <dgm:t>
        <a:bodyPr/>
        <a:lstStyle/>
        <a:p>
          <a:endParaRPr lang="en-US"/>
        </a:p>
      </dgm:t>
    </dgm:pt>
    <dgm:pt modelId="{198B5EF9-0833-45A0-BE99-5AF603688172}" type="pres">
      <dgm:prSet presAssocID="{C5E10422-94D7-4C5E-8B12-B3192092C9DE}" presName="node" presStyleLbl="node1" presStyleIdx="1" presStyleCnt="8" custScaleX="131368" custRadScaleRad="100046" custRadScaleInc="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DC99D-6E01-4A3C-8169-30D3318A4E9B}" type="pres">
      <dgm:prSet presAssocID="{C5E10422-94D7-4C5E-8B12-B3192092C9DE}" presName="spNode" presStyleCnt="0"/>
      <dgm:spPr/>
    </dgm:pt>
    <dgm:pt modelId="{7CB11DE1-E0E9-4570-B61F-C1A3FD265974}" type="pres">
      <dgm:prSet presAssocID="{34AF4C10-1E6C-40B0-A063-DDB2332BBD50}" presName="sibTrans" presStyleLbl="sibTrans1D1" presStyleIdx="1" presStyleCnt="8"/>
      <dgm:spPr/>
      <dgm:t>
        <a:bodyPr/>
        <a:lstStyle/>
        <a:p>
          <a:endParaRPr lang="en-US"/>
        </a:p>
      </dgm:t>
    </dgm:pt>
    <dgm:pt modelId="{BCB84992-72FB-4335-AC56-9F0AA026E250}" type="pres">
      <dgm:prSet presAssocID="{87B2218C-32CC-4A52-B9F8-7A537DF1D194}" presName="node" presStyleLbl="node1" presStyleIdx="2" presStyleCnt="8" custScaleX="131368" custRadScaleRad="96985" custRadScaleInc="-8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FE61B-8A67-4BBE-8681-CECBBF4157DC}" type="pres">
      <dgm:prSet presAssocID="{87B2218C-32CC-4A52-B9F8-7A537DF1D194}" presName="spNode" presStyleCnt="0"/>
      <dgm:spPr/>
    </dgm:pt>
    <dgm:pt modelId="{BED335A3-931F-4FD6-8302-4625D04F94FC}" type="pres">
      <dgm:prSet presAssocID="{76301695-B8E9-473C-A3BC-53D58957B26D}" presName="sibTrans" presStyleLbl="sibTrans1D1" presStyleIdx="2" presStyleCnt="8"/>
      <dgm:spPr/>
      <dgm:t>
        <a:bodyPr/>
        <a:lstStyle/>
        <a:p>
          <a:endParaRPr lang="en-US"/>
        </a:p>
      </dgm:t>
    </dgm:pt>
    <dgm:pt modelId="{648A1F52-3E15-41BB-8F43-12772F3A2DCB}" type="pres">
      <dgm:prSet presAssocID="{8950B625-195D-4077-95C2-3812D2EC1BE9}" presName="node" presStyleLbl="node1" presStyleIdx="3" presStyleCnt="8" custScaleX="128243" custRadScaleRad="95714" custRadScaleInc="-6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E7A87-3BF2-4B45-B358-EF8E53ED9366}" type="pres">
      <dgm:prSet presAssocID="{8950B625-195D-4077-95C2-3812D2EC1BE9}" presName="spNode" presStyleCnt="0"/>
      <dgm:spPr/>
    </dgm:pt>
    <dgm:pt modelId="{D33E7EFC-042C-423F-8BEA-7949B92B343B}" type="pres">
      <dgm:prSet presAssocID="{C2F6BC84-D155-4046-9305-BB358D957938}" presName="sibTrans" presStyleLbl="sibTrans1D1" presStyleIdx="3" presStyleCnt="8"/>
      <dgm:spPr/>
      <dgm:t>
        <a:bodyPr/>
        <a:lstStyle/>
        <a:p>
          <a:endParaRPr lang="en-US"/>
        </a:p>
      </dgm:t>
    </dgm:pt>
    <dgm:pt modelId="{AA30EEC6-E73E-44F2-9270-080FA354C5D7}" type="pres">
      <dgm:prSet presAssocID="{3327DE7E-52DB-48D7-9CFA-CFE9F662CBAF}" presName="node" presStyleLbl="node1" presStyleIdx="4" presStyleCnt="8" custScaleX="130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DDAEB-1408-4039-9D21-75D3813FAFF2}" type="pres">
      <dgm:prSet presAssocID="{3327DE7E-52DB-48D7-9CFA-CFE9F662CBAF}" presName="spNode" presStyleCnt="0"/>
      <dgm:spPr/>
    </dgm:pt>
    <dgm:pt modelId="{A04FC315-886F-4266-ACF4-0E132BEFBD36}" type="pres">
      <dgm:prSet presAssocID="{7C1FE53B-0793-42E8-BD25-A875009FF0C9}" presName="sibTrans" presStyleLbl="sibTrans1D1" presStyleIdx="4" presStyleCnt="8"/>
      <dgm:spPr/>
      <dgm:t>
        <a:bodyPr/>
        <a:lstStyle/>
        <a:p>
          <a:endParaRPr lang="en-US"/>
        </a:p>
      </dgm:t>
    </dgm:pt>
    <dgm:pt modelId="{7FD36032-8649-4532-A674-7BEA2E47AD2E}" type="pres">
      <dgm:prSet presAssocID="{841819E7-C67D-4C6C-9D74-F60254A76BEA}" presName="node" presStyleLbl="node1" presStyleIdx="5" presStyleCnt="8" custScaleX="141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3762F-6780-4F93-8D43-1C73DA0DDCF4}" type="pres">
      <dgm:prSet presAssocID="{841819E7-C67D-4C6C-9D74-F60254A76BEA}" presName="spNode" presStyleCnt="0"/>
      <dgm:spPr/>
    </dgm:pt>
    <dgm:pt modelId="{FD961E49-EC65-4F69-832E-B8FE12464BAF}" type="pres">
      <dgm:prSet presAssocID="{DB829D66-2B9F-409E-B0FB-42C892264D29}" presName="sibTrans" presStyleLbl="sibTrans1D1" presStyleIdx="5" presStyleCnt="8"/>
      <dgm:spPr/>
      <dgm:t>
        <a:bodyPr/>
        <a:lstStyle/>
        <a:p>
          <a:endParaRPr lang="en-US"/>
        </a:p>
      </dgm:t>
    </dgm:pt>
    <dgm:pt modelId="{887C38B8-E870-4FD0-8C55-D69313CB65FF}" type="pres">
      <dgm:prSet presAssocID="{4264EA5E-6627-46EF-A1A7-F66929344E0C}" presName="node" presStyleLbl="node1" presStyleIdx="6" presStyleCnt="8" custScaleX="127376" custRadScaleRad="99874" custRadScaleInc="3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F83AF-FFA4-47C7-B63B-0A0E0FB61AD3}" type="pres">
      <dgm:prSet presAssocID="{4264EA5E-6627-46EF-A1A7-F66929344E0C}" presName="spNode" presStyleCnt="0"/>
      <dgm:spPr/>
    </dgm:pt>
    <dgm:pt modelId="{B6AE185A-22E9-4C56-BB9E-7B34C07D032E}" type="pres">
      <dgm:prSet presAssocID="{22A64C37-43AD-4C0A-A02D-9FF88CC1138C}" presName="sibTrans" presStyleLbl="sibTrans1D1" presStyleIdx="6" presStyleCnt="8"/>
      <dgm:spPr/>
      <dgm:t>
        <a:bodyPr/>
        <a:lstStyle/>
        <a:p>
          <a:endParaRPr lang="en-US"/>
        </a:p>
      </dgm:t>
    </dgm:pt>
    <dgm:pt modelId="{BA8FB421-A404-464B-A58F-FC29F99A317A}" type="pres">
      <dgm:prSet presAssocID="{FFA57350-9C39-4CC5-AE37-9500A5763F20}" presName="node" presStyleLbl="node1" presStyleIdx="7" presStyleCnt="8" custScaleX="125036" custRadScaleRad="99874" custRadScaleInc="3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66D7A-B89A-41FA-BEC8-B783C4747DCD}" type="pres">
      <dgm:prSet presAssocID="{FFA57350-9C39-4CC5-AE37-9500A5763F20}" presName="spNode" presStyleCnt="0"/>
      <dgm:spPr/>
    </dgm:pt>
    <dgm:pt modelId="{1B94DCFC-7BD3-4C3D-BA7E-592FB7A8A864}" type="pres">
      <dgm:prSet presAssocID="{C76A1771-2CCB-4887-80E4-529DDE3CC120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3089A85E-1F72-4F84-978C-58CEDB9F4105}" srcId="{8AFCA2CE-7C71-4188-9770-94BF4E82E9F0}" destId="{FFA57350-9C39-4CC5-AE37-9500A5763F20}" srcOrd="7" destOrd="0" parTransId="{4B322D57-46BB-419C-ABD2-3A804042770A}" sibTransId="{C76A1771-2CCB-4887-80E4-529DDE3CC120}"/>
    <dgm:cxn modelId="{D85B30C1-AAAE-48E0-ADEC-33BD56DD4677}" type="presOf" srcId="{76301695-B8E9-473C-A3BC-53D58957B26D}" destId="{BED335A3-931F-4FD6-8302-4625D04F94FC}" srcOrd="0" destOrd="0" presId="urn:microsoft.com/office/officeart/2005/8/layout/cycle6"/>
    <dgm:cxn modelId="{8D0EE888-F942-4DC9-81A8-C04EBDE4C412}" type="presOf" srcId="{87B2218C-32CC-4A52-B9F8-7A537DF1D194}" destId="{BCB84992-72FB-4335-AC56-9F0AA026E250}" srcOrd="0" destOrd="0" presId="urn:microsoft.com/office/officeart/2005/8/layout/cycle6"/>
    <dgm:cxn modelId="{A69F8F17-1510-4075-91E0-2DD6BAD132AC}" type="presOf" srcId="{C5E10422-94D7-4C5E-8B12-B3192092C9DE}" destId="{198B5EF9-0833-45A0-BE99-5AF603688172}" srcOrd="0" destOrd="0" presId="urn:microsoft.com/office/officeart/2005/8/layout/cycle6"/>
    <dgm:cxn modelId="{0A4BEAE5-B713-42C4-981E-CD21D7EC6380}" type="presOf" srcId="{FFA57350-9C39-4CC5-AE37-9500A5763F20}" destId="{BA8FB421-A404-464B-A58F-FC29F99A317A}" srcOrd="0" destOrd="0" presId="urn:microsoft.com/office/officeart/2005/8/layout/cycle6"/>
    <dgm:cxn modelId="{7BF450DA-0DF6-4762-BFC0-5C98D4613BCE}" type="presOf" srcId="{22A64C37-43AD-4C0A-A02D-9FF88CC1138C}" destId="{B6AE185A-22E9-4C56-BB9E-7B34C07D032E}" srcOrd="0" destOrd="0" presId="urn:microsoft.com/office/officeart/2005/8/layout/cycle6"/>
    <dgm:cxn modelId="{06C21332-9D90-41B0-B0AE-BEC324B92E85}" srcId="{8AFCA2CE-7C71-4188-9770-94BF4E82E9F0}" destId="{8950B625-195D-4077-95C2-3812D2EC1BE9}" srcOrd="3" destOrd="0" parTransId="{F8A8B7F3-E00A-4787-ADFF-5AC5EB5B50F7}" sibTransId="{C2F6BC84-D155-4046-9305-BB358D957938}"/>
    <dgm:cxn modelId="{74179D71-2355-42C3-ADED-BDB3ACDF1EEF}" type="presOf" srcId="{8950B625-195D-4077-95C2-3812D2EC1BE9}" destId="{648A1F52-3E15-41BB-8F43-12772F3A2DCB}" srcOrd="0" destOrd="0" presId="urn:microsoft.com/office/officeart/2005/8/layout/cycle6"/>
    <dgm:cxn modelId="{15ECEC1B-177B-4FEE-8576-7121FAAADA6C}" srcId="{8AFCA2CE-7C71-4188-9770-94BF4E82E9F0}" destId="{87B2218C-32CC-4A52-B9F8-7A537DF1D194}" srcOrd="2" destOrd="0" parTransId="{239A816E-F46E-41A1-AAED-D9AB77237FF3}" sibTransId="{76301695-B8E9-473C-A3BC-53D58957B26D}"/>
    <dgm:cxn modelId="{473FD8D3-04A7-447C-8E94-DEDA1FE9A421}" srcId="{8AFCA2CE-7C71-4188-9770-94BF4E82E9F0}" destId="{4264EA5E-6627-46EF-A1A7-F66929344E0C}" srcOrd="6" destOrd="0" parTransId="{B4B04F84-6EF1-4FAF-9AA8-47050DBAC291}" sibTransId="{22A64C37-43AD-4C0A-A02D-9FF88CC1138C}"/>
    <dgm:cxn modelId="{53B7D542-2291-442C-A0C6-E8301A60E84A}" type="presOf" srcId="{841819E7-C67D-4C6C-9D74-F60254A76BEA}" destId="{7FD36032-8649-4532-A674-7BEA2E47AD2E}" srcOrd="0" destOrd="0" presId="urn:microsoft.com/office/officeart/2005/8/layout/cycle6"/>
    <dgm:cxn modelId="{7C36BE3A-07ED-479C-A6D1-86850913285D}" type="presOf" srcId="{3327DE7E-52DB-48D7-9CFA-CFE9F662CBAF}" destId="{AA30EEC6-E73E-44F2-9270-080FA354C5D7}" srcOrd="0" destOrd="0" presId="urn:microsoft.com/office/officeart/2005/8/layout/cycle6"/>
    <dgm:cxn modelId="{04D12D53-9DD3-40A9-9ADF-4D99E0EF4D03}" type="presOf" srcId="{34AF4C10-1E6C-40B0-A063-DDB2332BBD50}" destId="{7CB11DE1-E0E9-4570-B61F-C1A3FD265974}" srcOrd="0" destOrd="0" presId="urn:microsoft.com/office/officeart/2005/8/layout/cycle6"/>
    <dgm:cxn modelId="{76237E1C-F966-47FD-9E63-6E93E25ACD2B}" type="presOf" srcId="{4264EA5E-6627-46EF-A1A7-F66929344E0C}" destId="{887C38B8-E870-4FD0-8C55-D69313CB65FF}" srcOrd="0" destOrd="0" presId="urn:microsoft.com/office/officeart/2005/8/layout/cycle6"/>
    <dgm:cxn modelId="{D65FCAB2-609A-4935-87B9-3691D94758D2}" srcId="{8AFCA2CE-7C71-4188-9770-94BF4E82E9F0}" destId="{841819E7-C67D-4C6C-9D74-F60254A76BEA}" srcOrd="5" destOrd="0" parTransId="{A1B0E010-AC9E-4A96-B8EF-6F85CCB370D7}" sibTransId="{DB829D66-2B9F-409E-B0FB-42C892264D29}"/>
    <dgm:cxn modelId="{D0187B5A-D986-4B9A-989D-433B78590457}" type="presOf" srcId="{C76A1771-2CCB-4887-80E4-529DDE3CC120}" destId="{1B94DCFC-7BD3-4C3D-BA7E-592FB7A8A864}" srcOrd="0" destOrd="0" presId="urn:microsoft.com/office/officeart/2005/8/layout/cycle6"/>
    <dgm:cxn modelId="{144159C4-216E-4E0B-90BA-ECD76B5C9B76}" srcId="{8AFCA2CE-7C71-4188-9770-94BF4E82E9F0}" destId="{C5E10422-94D7-4C5E-8B12-B3192092C9DE}" srcOrd="1" destOrd="0" parTransId="{BA5F4F20-AD6D-4A34-9D2D-BEDBC8195079}" sibTransId="{34AF4C10-1E6C-40B0-A063-DDB2332BBD50}"/>
    <dgm:cxn modelId="{1896B12D-35A5-4388-B598-B9F394A78B4E}" type="presOf" srcId="{8AFCA2CE-7C71-4188-9770-94BF4E82E9F0}" destId="{19D2521D-CD37-4513-ABF2-523B01D03CF7}" srcOrd="0" destOrd="0" presId="urn:microsoft.com/office/officeart/2005/8/layout/cycle6"/>
    <dgm:cxn modelId="{D6F247C3-8ADC-4A73-964D-BB6A43F4904E}" type="presOf" srcId="{80DB235C-30AF-40C3-9B5E-7AECD0EA244E}" destId="{120A5298-02D3-48ED-ADEA-4BCB72AB7C20}" srcOrd="0" destOrd="0" presId="urn:microsoft.com/office/officeart/2005/8/layout/cycle6"/>
    <dgm:cxn modelId="{6BE28B79-522F-4D2F-AD25-0292ADA481E7}" srcId="{8AFCA2CE-7C71-4188-9770-94BF4E82E9F0}" destId="{BFAAF412-734D-4DC5-8686-C5AAA9554D67}" srcOrd="0" destOrd="0" parTransId="{3782FB82-97B9-4989-B2DA-3830551185E9}" sibTransId="{80DB235C-30AF-40C3-9B5E-7AECD0EA244E}"/>
    <dgm:cxn modelId="{61E4FB8C-3BE8-46B6-A3C7-E2E01700CEDE}" type="presOf" srcId="{C2F6BC84-D155-4046-9305-BB358D957938}" destId="{D33E7EFC-042C-423F-8BEA-7949B92B343B}" srcOrd="0" destOrd="0" presId="urn:microsoft.com/office/officeart/2005/8/layout/cycle6"/>
    <dgm:cxn modelId="{7CF787F3-C903-4D38-AABC-FE4B6ED20308}" type="presOf" srcId="{BFAAF412-734D-4DC5-8686-C5AAA9554D67}" destId="{9FD6A68D-07E3-4C67-8F0F-3DDB7C0721B0}" srcOrd="0" destOrd="0" presId="urn:microsoft.com/office/officeart/2005/8/layout/cycle6"/>
    <dgm:cxn modelId="{867A744C-C774-4A5A-9B45-D418CB567153}" type="presOf" srcId="{DB829D66-2B9F-409E-B0FB-42C892264D29}" destId="{FD961E49-EC65-4F69-832E-B8FE12464BAF}" srcOrd="0" destOrd="0" presId="urn:microsoft.com/office/officeart/2005/8/layout/cycle6"/>
    <dgm:cxn modelId="{A606B06C-D4CE-4BC1-9EAC-EEBB50E0648B}" type="presOf" srcId="{7C1FE53B-0793-42E8-BD25-A875009FF0C9}" destId="{A04FC315-886F-4266-ACF4-0E132BEFBD36}" srcOrd="0" destOrd="0" presId="urn:microsoft.com/office/officeart/2005/8/layout/cycle6"/>
    <dgm:cxn modelId="{7FC4B709-2501-4A13-AB07-B284848EA5E0}" srcId="{8AFCA2CE-7C71-4188-9770-94BF4E82E9F0}" destId="{3327DE7E-52DB-48D7-9CFA-CFE9F662CBAF}" srcOrd="4" destOrd="0" parTransId="{CAA99472-FCA3-41C0-8277-0375C8043FB8}" sibTransId="{7C1FE53B-0793-42E8-BD25-A875009FF0C9}"/>
    <dgm:cxn modelId="{1E3BE58F-F77D-42D9-A62F-CA6237226C2C}" type="presParOf" srcId="{19D2521D-CD37-4513-ABF2-523B01D03CF7}" destId="{9FD6A68D-07E3-4C67-8F0F-3DDB7C0721B0}" srcOrd="0" destOrd="0" presId="urn:microsoft.com/office/officeart/2005/8/layout/cycle6"/>
    <dgm:cxn modelId="{A7EDCCB0-F5C7-4FDA-9C37-0B5D4F67B695}" type="presParOf" srcId="{19D2521D-CD37-4513-ABF2-523B01D03CF7}" destId="{961A86D9-36DB-4D8F-BE12-928196CA708B}" srcOrd="1" destOrd="0" presId="urn:microsoft.com/office/officeart/2005/8/layout/cycle6"/>
    <dgm:cxn modelId="{2105512A-7FF8-4CE3-B5D1-E5CC642105B6}" type="presParOf" srcId="{19D2521D-CD37-4513-ABF2-523B01D03CF7}" destId="{120A5298-02D3-48ED-ADEA-4BCB72AB7C20}" srcOrd="2" destOrd="0" presId="urn:microsoft.com/office/officeart/2005/8/layout/cycle6"/>
    <dgm:cxn modelId="{48D3E9E6-C872-4073-93E4-9B5225B49F63}" type="presParOf" srcId="{19D2521D-CD37-4513-ABF2-523B01D03CF7}" destId="{198B5EF9-0833-45A0-BE99-5AF603688172}" srcOrd="3" destOrd="0" presId="urn:microsoft.com/office/officeart/2005/8/layout/cycle6"/>
    <dgm:cxn modelId="{652E3E88-9250-4FE4-A32D-28986063C2E4}" type="presParOf" srcId="{19D2521D-CD37-4513-ABF2-523B01D03CF7}" destId="{C34DC99D-6E01-4A3C-8169-30D3318A4E9B}" srcOrd="4" destOrd="0" presId="urn:microsoft.com/office/officeart/2005/8/layout/cycle6"/>
    <dgm:cxn modelId="{50ECF208-E584-4AC8-90A3-FC0AE65E2C6D}" type="presParOf" srcId="{19D2521D-CD37-4513-ABF2-523B01D03CF7}" destId="{7CB11DE1-E0E9-4570-B61F-C1A3FD265974}" srcOrd="5" destOrd="0" presId="urn:microsoft.com/office/officeart/2005/8/layout/cycle6"/>
    <dgm:cxn modelId="{D4CF7D10-0A70-4084-8681-52DEDEC52E7D}" type="presParOf" srcId="{19D2521D-CD37-4513-ABF2-523B01D03CF7}" destId="{BCB84992-72FB-4335-AC56-9F0AA026E250}" srcOrd="6" destOrd="0" presId="urn:microsoft.com/office/officeart/2005/8/layout/cycle6"/>
    <dgm:cxn modelId="{4D029121-2031-4D8C-9FA3-1CB8BE497407}" type="presParOf" srcId="{19D2521D-CD37-4513-ABF2-523B01D03CF7}" destId="{C86FE61B-8A67-4BBE-8681-CECBBF4157DC}" srcOrd="7" destOrd="0" presId="urn:microsoft.com/office/officeart/2005/8/layout/cycle6"/>
    <dgm:cxn modelId="{FA2852B8-F8D0-4D47-ABB1-82E80E733778}" type="presParOf" srcId="{19D2521D-CD37-4513-ABF2-523B01D03CF7}" destId="{BED335A3-931F-4FD6-8302-4625D04F94FC}" srcOrd="8" destOrd="0" presId="urn:microsoft.com/office/officeart/2005/8/layout/cycle6"/>
    <dgm:cxn modelId="{C86905DA-08B0-4AF6-B8FC-7ECBE8D0C729}" type="presParOf" srcId="{19D2521D-CD37-4513-ABF2-523B01D03CF7}" destId="{648A1F52-3E15-41BB-8F43-12772F3A2DCB}" srcOrd="9" destOrd="0" presId="urn:microsoft.com/office/officeart/2005/8/layout/cycle6"/>
    <dgm:cxn modelId="{072D21E2-F76A-45E7-B045-599BA9E5662C}" type="presParOf" srcId="{19D2521D-CD37-4513-ABF2-523B01D03CF7}" destId="{E32E7A87-3BF2-4B45-B358-EF8E53ED9366}" srcOrd="10" destOrd="0" presId="urn:microsoft.com/office/officeart/2005/8/layout/cycle6"/>
    <dgm:cxn modelId="{E620ED9A-D1B4-403B-8C53-6D4B6F9E09A1}" type="presParOf" srcId="{19D2521D-CD37-4513-ABF2-523B01D03CF7}" destId="{D33E7EFC-042C-423F-8BEA-7949B92B343B}" srcOrd="11" destOrd="0" presId="urn:microsoft.com/office/officeart/2005/8/layout/cycle6"/>
    <dgm:cxn modelId="{BD49746E-565A-408F-AA18-90D09D303EA1}" type="presParOf" srcId="{19D2521D-CD37-4513-ABF2-523B01D03CF7}" destId="{AA30EEC6-E73E-44F2-9270-080FA354C5D7}" srcOrd="12" destOrd="0" presId="urn:microsoft.com/office/officeart/2005/8/layout/cycle6"/>
    <dgm:cxn modelId="{C11A3AD9-59FE-46D4-BE7F-F415B269B219}" type="presParOf" srcId="{19D2521D-CD37-4513-ABF2-523B01D03CF7}" destId="{951DDAEB-1408-4039-9D21-75D3813FAFF2}" srcOrd="13" destOrd="0" presId="urn:microsoft.com/office/officeart/2005/8/layout/cycle6"/>
    <dgm:cxn modelId="{2C649001-FA33-448A-983B-B7308CB7C4A6}" type="presParOf" srcId="{19D2521D-CD37-4513-ABF2-523B01D03CF7}" destId="{A04FC315-886F-4266-ACF4-0E132BEFBD36}" srcOrd="14" destOrd="0" presId="urn:microsoft.com/office/officeart/2005/8/layout/cycle6"/>
    <dgm:cxn modelId="{5D8FA8C8-F3E0-4ADD-A06D-CAE2FF96A987}" type="presParOf" srcId="{19D2521D-CD37-4513-ABF2-523B01D03CF7}" destId="{7FD36032-8649-4532-A674-7BEA2E47AD2E}" srcOrd="15" destOrd="0" presId="urn:microsoft.com/office/officeart/2005/8/layout/cycle6"/>
    <dgm:cxn modelId="{90AAA50B-7F6E-4C1D-B004-B692BDCE5FAE}" type="presParOf" srcId="{19D2521D-CD37-4513-ABF2-523B01D03CF7}" destId="{94F3762F-6780-4F93-8D43-1C73DA0DDCF4}" srcOrd="16" destOrd="0" presId="urn:microsoft.com/office/officeart/2005/8/layout/cycle6"/>
    <dgm:cxn modelId="{7CB8078A-1F3E-4132-92B4-18D7C684A4E8}" type="presParOf" srcId="{19D2521D-CD37-4513-ABF2-523B01D03CF7}" destId="{FD961E49-EC65-4F69-832E-B8FE12464BAF}" srcOrd="17" destOrd="0" presId="urn:microsoft.com/office/officeart/2005/8/layout/cycle6"/>
    <dgm:cxn modelId="{CF70911D-F836-4522-8E6A-608DF3628CC1}" type="presParOf" srcId="{19D2521D-CD37-4513-ABF2-523B01D03CF7}" destId="{887C38B8-E870-4FD0-8C55-D69313CB65FF}" srcOrd="18" destOrd="0" presId="urn:microsoft.com/office/officeart/2005/8/layout/cycle6"/>
    <dgm:cxn modelId="{39BFFDDE-F972-4DDB-B307-BD42F4876CD7}" type="presParOf" srcId="{19D2521D-CD37-4513-ABF2-523B01D03CF7}" destId="{C6DF83AF-FFA4-47C7-B63B-0A0E0FB61AD3}" srcOrd="19" destOrd="0" presId="urn:microsoft.com/office/officeart/2005/8/layout/cycle6"/>
    <dgm:cxn modelId="{ECC60E46-D082-4087-A9D3-F51E75B92558}" type="presParOf" srcId="{19D2521D-CD37-4513-ABF2-523B01D03CF7}" destId="{B6AE185A-22E9-4C56-BB9E-7B34C07D032E}" srcOrd="20" destOrd="0" presId="urn:microsoft.com/office/officeart/2005/8/layout/cycle6"/>
    <dgm:cxn modelId="{285EB4D5-B94E-4514-8D6D-4E20D2A9FB40}" type="presParOf" srcId="{19D2521D-CD37-4513-ABF2-523B01D03CF7}" destId="{BA8FB421-A404-464B-A58F-FC29F99A317A}" srcOrd="21" destOrd="0" presId="urn:microsoft.com/office/officeart/2005/8/layout/cycle6"/>
    <dgm:cxn modelId="{8A3141FD-A782-46CA-9956-FB29F6BA9E7B}" type="presParOf" srcId="{19D2521D-CD37-4513-ABF2-523B01D03CF7}" destId="{B1F66D7A-B89A-41FA-BEC8-B783C4747DCD}" srcOrd="22" destOrd="0" presId="urn:microsoft.com/office/officeart/2005/8/layout/cycle6"/>
    <dgm:cxn modelId="{3966C09A-FB9C-4FDE-9E93-F68A5538FB85}" type="presParOf" srcId="{19D2521D-CD37-4513-ABF2-523B01D03CF7}" destId="{1B94DCFC-7BD3-4C3D-BA7E-592FB7A8A864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B0AF3F-D0F1-49C3-9178-402C0EED427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213BEC-1DE7-49C3-B65B-4D3F250611E5}">
      <dgm:prSet phldrT="[Text]"/>
      <dgm:spPr>
        <a:solidFill>
          <a:srgbClr val="4F1F69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Powerful and Unique Client Centered Behavioral Solutions Delivered in 123+ Countries and 11 Languages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B38458-F10E-41E1-A795-DF3754DE3E63}" type="parTrans" cxnId="{12C57C88-EECD-47A9-B7D0-14B7A1D90BB1}">
      <dgm:prSet/>
      <dgm:spPr/>
      <dgm:t>
        <a:bodyPr/>
        <a:lstStyle/>
        <a:p>
          <a:endParaRPr lang="en-US"/>
        </a:p>
      </dgm:t>
    </dgm:pt>
    <dgm:pt modelId="{785A6797-F9AB-49A8-AA4B-D1CA3E257355}" type="sibTrans" cxnId="{12C57C88-EECD-47A9-B7D0-14B7A1D90BB1}">
      <dgm:prSet/>
      <dgm:spPr/>
      <dgm:t>
        <a:bodyPr/>
        <a:lstStyle/>
        <a:p>
          <a:endParaRPr lang="en-US"/>
        </a:p>
      </dgm:t>
    </dgm:pt>
    <dgm:pt modelId="{E0E2642B-395F-490A-A07C-6BB3AA980577}">
      <dgm:prSet phldrT="[Text]"/>
      <dgm:spPr>
        <a:solidFill>
          <a:srgbClr val="8064A2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Forced Choice Assessment Measuring 64 Behavioral Traits 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60B6FA4-BD7B-4AF4-BAA9-A4F609FB89E6}" type="parTrans" cxnId="{5F623085-5E4C-4535-9D55-D30B214AE87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AD2830C3-DA37-41DD-ABE7-154BE2C7CBB0}" type="sibTrans" cxnId="{5F623085-5E4C-4535-9D55-D30B214AE876}">
      <dgm:prSet/>
      <dgm:spPr/>
      <dgm:t>
        <a:bodyPr/>
        <a:lstStyle/>
        <a:p>
          <a:endParaRPr lang="en-US"/>
        </a:p>
      </dgm:t>
    </dgm:pt>
    <dgm:pt modelId="{81E81AAA-808F-4203-9FC3-F30A496E3BB9}">
      <dgm:prSet phldrT="[Text]"/>
      <dgm:spPr>
        <a:solidFill>
          <a:srgbClr val="8064A2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60+ Man Years of Development Investment Since 2001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E982E09-D7DC-4702-8F76-1AE027FBF8A7}" type="parTrans" cxnId="{F060F6AA-4FC5-4536-A331-DCD963DBCF7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16840D02-EF11-490B-AB39-5E131207CBBF}" type="sibTrans" cxnId="{F060F6AA-4FC5-4536-A331-DCD963DBCF7A}">
      <dgm:prSet/>
      <dgm:spPr/>
      <dgm:t>
        <a:bodyPr/>
        <a:lstStyle/>
        <a:p>
          <a:endParaRPr lang="en-US"/>
        </a:p>
      </dgm:t>
    </dgm:pt>
    <dgm:pt modelId="{96612306-4B38-42EB-AF19-A6D05907E87E}">
      <dgm:prSet phldrT="[Text]"/>
      <dgm:spPr>
        <a:solidFill>
          <a:srgbClr val="8064A2"/>
        </a:solidFill>
      </dgm:spPr>
      <dgm:t>
        <a:bodyPr/>
        <a:lstStyle/>
        <a:p>
          <a:r>
            <a:rPr lang="en-US" dirty="0" smtClean="0">
              <a:latin typeface="Calibri" panose="020F0502020204030204" pitchFamily="34" charset="0"/>
              <a:cs typeface="Arial" panose="020B0604020202020204" pitchFamily="34" charset="0"/>
            </a:rPr>
            <a:t>Independent Validation by Team with 100+ Years of Experience</a:t>
          </a:r>
          <a:endParaRPr lang="en-US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7871D3-7EBC-44EB-967C-C1DF0D175B37}" type="parTrans" cxnId="{DBED1685-301A-4A4F-A652-E31FBFBFF5DD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326B26A0-D4F7-4B29-9119-5E7E74055A32}" type="sibTrans" cxnId="{DBED1685-301A-4A4F-A652-E31FBFBFF5DD}">
      <dgm:prSet/>
      <dgm:spPr/>
      <dgm:t>
        <a:bodyPr/>
        <a:lstStyle/>
        <a:p>
          <a:endParaRPr lang="en-US"/>
        </a:p>
      </dgm:t>
    </dgm:pt>
    <dgm:pt modelId="{39D451D3-6FCF-4A9E-AFB2-E3E5FBC3E7EE}" type="pres">
      <dgm:prSet presAssocID="{78B0AF3F-D0F1-49C3-9178-402C0EED42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783EA-5863-4D62-8471-561CB267C4D4}" type="pres">
      <dgm:prSet presAssocID="{0C213BEC-1DE7-49C3-B65B-4D3F250611E5}" presName="centerShape" presStyleLbl="node0" presStyleIdx="0" presStyleCnt="1"/>
      <dgm:spPr/>
      <dgm:t>
        <a:bodyPr/>
        <a:lstStyle/>
        <a:p>
          <a:endParaRPr lang="en-US"/>
        </a:p>
      </dgm:t>
    </dgm:pt>
    <dgm:pt modelId="{60FF9C75-89A3-471D-B854-0DE56E4816CF}" type="pres">
      <dgm:prSet presAssocID="{560B6FA4-BD7B-4AF4-BAA9-A4F609FB89E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D8138837-0EF8-49FD-829F-2CFE0E74F0FE}" type="pres">
      <dgm:prSet presAssocID="{E0E2642B-395F-490A-A07C-6BB3AA9805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C633A-8197-41F0-A212-D7783A4B94A3}" type="pres">
      <dgm:prSet presAssocID="{FE982E09-D7DC-4702-8F76-1AE027FBF8A7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411DFA40-FFD5-4A0D-AC36-9C8FF44FD0E4}" type="pres">
      <dgm:prSet presAssocID="{81E81AAA-808F-4203-9FC3-F30A496E3BB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F2945-4320-4885-BE76-54496CB27A4B}" type="pres">
      <dgm:prSet presAssocID="{CE7871D3-7EBC-44EB-967C-C1DF0D175B3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6E45438-F3B6-491A-8EBE-F4545CA85F1A}" type="pres">
      <dgm:prSet presAssocID="{96612306-4B38-42EB-AF19-A6D05907E8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40D649-175F-413A-8895-A38E0846A2D5}" type="presOf" srcId="{560B6FA4-BD7B-4AF4-BAA9-A4F609FB89E6}" destId="{60FF9C75-89A3-471D-B854-0DE56E4816CF}" srcOrd="0" destOrd="0" presId="urn:microsoft.com/office/officeart/2005/8/layout/radial4"/>
    <dgm:cxn modelId="{D97A12A8-8092-4BC7-AA26-2B67C66E652C}" type="presOf" srcId="{E0E2642B-395F-490A-A07C-6BB3AA980577}" destId="{D8138837-0EF8-49FD-829F-2CFE0E74F0FE}" srcOrd="0" destOrd="0" presId="urn:microsoft.com/office/officeart/2005/8/layout/radial4"/>
    <dgm:cxn modelId="{5F623085-5E4C-4535-9D55-D30B214AE876}" srcId="{0C213BEC-1DE7-49C3-B65B-4D3F250611E5}" destId="{E0E2642B-395F-490A-A07C-6BB3AA980577}" srcOrd="0" destOrd="0" parTransId="{560B6FA4-BD7B-4AF4-BAA9-A4F609FB89E6}" sibTransId="{AD2830C3-DA37-41DD-ABE7-154BE2C7CBB0}"/>
    <dgm:cxn modelId="{DBED1685-301A-4A4F-A652-E31FBFBFF5DD}" srcId="{0C213BEC-1DE7-49C3-B65B-4D3F250611E5}" destId="{96612306-4B38-42EB-AF19-A6D05907E87E}" srcOrd="2" destOrd="0" parTransId="{CE7871D3-7EBC-44EB-967C-C1DF0D175B37}" sibTransId="{326B26A0-D4F7-4B29-9119-5E7E74055A32}"/>
    <dgm:cxn modelId="{CEE61C45-7431-44B8-A631-8CC6711E1B6A}" type="presOf" srcId="{78B0AF3F-D0F1-49C3-9178-402C0EED4278}" destId="{39D451D3-6FCF-4A9E-AFB2-E3E5FBC3E7EE}" srcOrd="0" destOrd="0" presId="urn:microsoft.com/office/officeart/2005/8/layout/radial4"/>
    <dgm:cxn modelId="{12C57C88-EECD-47A9-B7D0-14B7A1D90BB1}" srcId="{78B0AF3F-D0F1-49C3-9178-402C0EED4278}" destId="{0C213BEC-1DE7-49C3-B65B-4D3F250611E5}" srcOrd="0" destOrd="0" parTransId="{7FB38458-F10E-41E1-A795-DF3754DE3E63}" sibTransId="{785A6797-F9AB-49A8-AA4B-D1CA3E257355}"/>
    <dgm:cxn modelId="{8113B280-3BB8-4C98-BA4E-5B4EA264E008}" type="presOf" srcId="{96612306-4B38-42EB-AF19-A6D05907E87E}" destId="{E6E45438-F3B6-491A-8EBE-F4545CA85F1A}" srcOrd="0" destOrd="0" presId="urn:microsoft.com/office/officeart/2005/8/layout/radial4"/>
    <dgm:cxn modelId="{6FDEC722-94EB-4272-AC61-039934591727}" type="presOf" srcId="{0C213BEC-1DE7-49C3-B65B-4D3F250611E5}" destId="{2E4783EA-5863-4D62-8471-561CB267C4D4}" srcOrd="0" destOrd="0" presId="urn:microsoft.com/office/officeart/2005/8/layout/radial4"/>
    <dgm:cxn modelId="{F060F6AA-4FC5-4536-A331-DCD963DBCF7A}" srcId="{0C213BEC-1DE7-49C3-B65B-4D3F250611E5}" destId="{81E81AAA-808F-4203-9FC3-F30A496E3BB9}" srcOrd="1" destOrd="0" parTransId="{FE982E09-D7DC-4702-8F76-1AE027FBF8A7}" sibTransId="{16840D02-EF11-490B-AB39-5E131207CBBF}"/>
    <dgm:cxn modelId="{50A04FC5-1413-4364-901F-A0F1091AAEDF}" type="presOf" srcId="{81E81AAA-808F-4203-9FC3-F30A496E3BB9}" destId="{411DFA40-FFD5-4A0D-AC36-9C8FF44FD0E4}" srcOrd="0" destOrd="0" presId="urn:microsoft.com/office/officeart/2005/8/layout/radial4"/>
    <dgm:cxn modelId="{383880DC-9CF6-4862-84E2-E0BB73074F6C}" type="presOf" srcId="{FE982E09-D7DC-4702-8F76-1AE027FBF8A7}" destId="{688C633A-8197-41F0-A212-D7783A4B94A3}" srcOrd="0" destOrd="0" presId="urn:microsoft.com/office/officeart/2005/8/layout/radial4"/>
    <dgm:cxn modelId="{C6D97355-0328-4D02-B722-0F0BD6959BDC}" type="presOf" srcId="{CE7871D3-7EBC-44EB-967C-C1DF0D175B37}" destId="{808F2945-4320-4885-BE76-54496CB27A4B}" srcOrd="0" destOrd="0" presId="urn:microsoft.com/office/officeart/2005/8/layout/radial4"/>
    <dgm:cxn modelId="{496F6279-19D8-4BF5-A6AD-1474B2F1D6F6}" type="presParOf" srcId="{39D451D3-6FCF-4A9E-AFB2-E3E5FBC3E7EE}" destId="{2E4783EA-5863-4D62-8471-561CB267C4D4}" srcOrd="0" destOrd="0" presId="urn:microsoft.com/office/officeart/2005/8/layout/radial4"/>
    <dgm:cxn modelId="{4FE5752A-0D24-47DD-8494-CA9567B15451}" type="presParOf" srcId="{39D451D3-6FCF-4A9E-AFB2-E3E5FBC3E7EE}" destId="{60FF9C75-89A3-471D-B854-0DE56E4816CF}" srcOrd="1" destOrd="0" presId="urn:microsoft.com/office/officeart/2005/8/layout/radial4"/>
    <dgm:cxn modelId="{9F7143A9-0380-4F70-A2CF-5CCEECB70E72}" type="presParOf" srcId="{39D451D3-6FCF-4A9E-AFB2-E3E5FBC3E7EE}" destId="{D8138837-0EF8-49FD-829F-2CFE0E74F0FE}" srcOrd="2" destOrd="0" presId="urn:microsoft.com/office/officeart/2005/8/layout/radial4"/>
    <dgm:cxn modelId="{340A6050-AB9E-49CB-BF3E-9ADAF67D97F4}" type="presParOf" srcId="{39D451D3-6FCF-4A9E-AFB2-E3E5FBC3E7EE}" destId="{688C633A-8197-41F0-A212-D7783A4B94A3}" srcOrd="3" destOrd="0" presId="urn:microsoft.com/office/officeart/2005/8/layout/radial4"/>
    <dgm:cxn modelId="{15922F3C-53AD-463F-BAB0-42512746EA38}" type="presParOf" srcId="{39D451D3-6FCF-4A9E-AFB2-E3E5FBC3E7EE}" destId="{411DFA40-FFD5-4A0D-AC36-9C8FF44FD0E4}" srcOrd="4" destOrd="0" presId="urn:microsoft.com/office/officeart/2005/8/layout/radial4"/>
    <dgm:cxn modelId="{15307C73-04CC-46E3-886D-C530F7E1F894}" type="presParOf" srcId="{39D451D3-6FCF-4A9E-AFB2-E3E5FBC3E7EE}" destId="{808F2945-4320-4885-BE76-54496CB27A4B}" srcOrd="5" destOrd="0" presId="urn:microsoft.com/office/officeart/2005/8/layout/radial4"/>
    <dgm:cxn modelId="{2E531E34-FC7C-4299-B688-A9A6D9E9C048}" type="presParOf" srcId="{39D451D3-6FCF-4A9E-AFB2-E3E5FBC3E7EE}" destId="{E6E45438-F3B6-491A-8EBE-F4545CA85F1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DE69C3-51DE-40A3-9265-06493E87446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FEA51DB-788C-456C-BFCB-23DAE6984CD9}">
      <dgm:prSet phldrT="[Text]"/>
      <dgm:spPr>
        <a:solidFill>
          <a:srgbClr val="785D99"/>
        </a:solidFill>
      </dgm:spPr>
      <dgm:t>
        <a:bodyPr/>
        <a:lstStyle/>
        <a:p>
          <a:r>
            <a:rPr lang="en-AU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Segment &amp; Match Clients to  Employees</a:t>
          </a:r>
          <a:endParaRPr lang="en-AU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gm:t>
    </dgm:pt>
    <dgm:pt modelId="{4029E08C-2220-4019-9AF7-01C977BED26E}" type="parTrans" cxnId="{4A6E11C6-516F-4417-89CF-8A55B0BD14EB}">
      <dgm:prSet/>
      <dgm:spPr/>
      <dgm:t>
        <a:bodyPr/>
        <a:lstStyle/>
        <a:p>
          <a:endParaRPr lang="en-AU"/>
        </a:p>
      </dgm:t>
    </dgm:pt>
    <dgm:pt modelId="{7BEDF558-4E6F-4379-BC60-3AE28FE74312}" type="sibTrans" cxnId="{4A6E11C6-516F-4417-89CF-8A55B0BD14EB}">
      <dgm:prSet/>
      <dgm:spPr/>
      <dgm:t>
        <a:bodyPr/>
        <a:lstStyle/>
        <a:p>
          <a:endParaRPr lang="en-AU"/>
        </a:p>
      </dgm:t>
    </dgm:pt>
    <dgm:pt modelId="{A5C441C2-378B-4178-915F-4554DEBF46B2}">
      <dgm:prSet phldrT="[Text]" custT="1"/>
      <dgm:spPr/>
      <dgm:t>
        <a:bodyPr/>
        <a:lstStyle/>
        <a:p>
          <a:r>
            <a:rPr lang="en-AU" sz="800" dirty="0" smtClean="0">
              <a:latin typeface="Calibri" panose="020F0502020204030204" pitchFamily="34" charset="0"/>
              <a:cs typeface="Arial" pitchFamily="34" charset="0"/>
            </a:rPr>
            <a:t>Based on their communication style to customize sales, marketing and service activities</a:t>
          </a:r>
          <a:endParaRPr lang="en-AU" sz="800" dirty="0">
            <a:latin typeface="Calibri" panose="020F0502020204030204" pitchFamily="34" charset="0"/>
            <a:cs typeface="Arial" pitchFamily="34" charset="0"/>
          </a:endParaRPr>
        </a:p>
      </dgm:t>
    </dgm:pt>
    <dgm:pt modelId="{794146FC-F623-4E6D-9BB3-A7554FAD11FE}" type="parTrans" cxnId="{1AA307E0-40E1-44CE-9CAF-E08626738642}">
      <dgm:prSet/>
      <dgm:spPr/>
      <dgm:t>
        <a:bodyPr/>
        <a:lstStyle/>
        <a:p>
          <a:endParaRPr lang="en-AU"/>
        </a:p>
      </dgm:t>
    </dgm:pt>
    <dgm:pt modelId="{1365DCE3-DD6E-43E3-97E3-C93DB0D75528}" type="sibTrans" cxnId="{1AA307E0-40E1-44CE-9CAF-E08626738642}">
      <dgm:prSet/>
      <dgm:spPr/>
      <dgm:t>
        <a:bodyPr/>
        <a:lstStyle/>
        <a:p>
          <a:endParaRPr lang="en-AU"/>
        </a:p>
      </dgm:t>
    </dgm:pt>
    <dgm:pt modelId="{F1C2A4AF-9F34-420E-8450-D32CCE4AF9A3}">
      <dgm:prSet phldrT="[Text]"/>
      <dgm:spPr>
        <a:solidFill>
          <a:srgbClr val="785D99"/>
        </a:solidFill>
      </dgm:spPr>
      <dgm:t>
        <a:bodyPr/>
        <a:lstStyle/>
        <a:p>
          <a:r>
            <a:rPr lang="en-AU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Solution Matching</a:t>
          </a:r>
          <a:endParaRPr lang="en-AU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gm:t>
    </dgm:pt>
    <dgm:pt modelId="{0DFEF334-49AB-440A-B778-7027B86029E6}" type="parTrans" cxnId="{FCAAD254-B048-42F0-A723-06D4C637D57B}">
      <dgm:prSet/>
      <dgm:spPr/>
      <dgm:t>
        <a:bodyPr/>
        <a:lstStyle/>
        <a:p>
          <a:endParaRPr lang="en-AU"/>
        </a:p>
      </dgm:t>
    </dgm:pt>
    <dgm:pt modelId="{1B28F002-6EAE-49F0-ABAB-C915F5B0B9DD}" type="sibTrans" cxnId="{FCAAD254-B048-42F0-A723-06D4C637D57B}">
      <dgm:prSet/>
      <dgm:spPr/>
      <dgm:t>
        <a:bodyPr/>
        <a:lstStyle/>
        <a:p>
          <a:endParaRPr lang="en-AU"/>
        </a:p>
      </dgm:t>
    </dgm:pt>
    <dgm:pt modelId="{92AEE47F-09F9-4A25-A028-B68EDC4AB631}">
      <dgm:prSet phldrT="[Text]"/>
      <dgm:spPr>
        <a:solidFill>
          <a:srgbClr val="785D99"/>
        </a:solidFill>
      </dgm:spPr>
      <dgm:t>
        <a:bodyPr/>
        <a:lstStyle/>
        <a:p>
          <a:r>
            <a:rPr lang="en-AU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Tailor Your Workflows</a:t>
          </a:r>
          <a:endParaRPr lang="en-AU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gm:t>
    </dgm:pt>
    <dgm:pt modelId="{0F4F1E63-7C8F-42C3-B011-5FFE60F8E590}" type="parTrans" cxnId="{DA7813A8-221C-4581-B4FB-7F8473E4906A}">
      <dgm:prSet/>
      <dgm:spPr/>
      <dgm:t>
        <a:bodyPr/>
        <a:lstStyle/>
        <a:p>
          <a:endParaRPr lang="en-AU"/>
        </a:p>
      </dgm:t>
    </dgm:pt>
    <dgm:pt modelId="{5338DA26-0D04-48E3-BED6-F1776D754C86}" type="sibTrans" cxnId="{DA7813A8-221C-4581-B4FB-7F8473E4906A}">
      <dgm:prSet/>
      <dgm:spPr/>
      <dgm:t>
        <a:bodyPr/>
        <a:lstStyle/>
        <a:p>
          <a:endParaRPr lang="en-AU"/>
        </a:p>
      </dgm:t>
    </dgm:pt>
    <dgm:pt modelId="{130D5AF4-0A2A-49A5-9126-AF89227BAF78}">
      <dgm:prSet phldrT="[Text]" custT="1"/>
      <dgm:spPr/>
      <dgm:t>
        <a:bodyPr/>
        <a:lstStyle/>
        <a:p>
          <a:r>
            <a:rPr lang="en-AU" sz="800" dirty="0" smtClean="0">
              <a:latin typeface="Calibri" panose="020F0502020204030204" pitchFamily="34" charset="0"/>
              <a:cs typeface="Arial" pitchFamily="34" charset="0"/>
            </a:rPr>
            <a:t>With specific guidelines based on their communication style &amp; specific needs</a:t>
          </a:r>
          <a:endParaRPr lang="en-AU" sz="800" dirty="0">
            <a:latin typeface="Calibri" panose="020F0502020204030204" pitchFamily="34" charset="0"/>
            <a:cs typeface="Arial" pitchFamily="34" charset="0"/>
          </a:endParaRPr>
        </a:p>
      </dgm:t>
    </dgm:pt>
    <dgm:pt modelId="{29F6C617-6BF1-44EA-B5FC-5B362814306B}" type="parTrans" cxnId="{006FF6CE-0F94-4453-9129-2E01E2594975}">
      <dgm:prSet/>
      <dgm:spPr/>
      <dgm:t>
        <a:bodyPr/>
        <a:lstStyle/>
        <a:p>
          <a:endParaRPr lang="en-AU"/>
        </a:p>
      </dgm:t>
    </dgm:pt>
    <dgm:pt modelId="{42467A24-08A7-4DCD-84C4-3C79B6938753}" type="sibTrans" cxnId="{006FF6CE-0F94-4453-9129-2E01E2594975}">
      <dgm:prSet/>
      <dgm:spPr/>
      <dgm:t>
        <a:bodyPr/>
        <a:lstStyle/>
        <a:p>
          <a:endParaRPr lang="en-AU"/>
        </a:p>
      </dgm:t>
    </dgm:pt>
    <dgm:pt modelId="{2F5948C0-8031-45A1-BDA9-E23B946C66BA}">
      <dgm:prSet phldrT="[Text]"/>
      <dgm:spPr>
        <a:solidFill>
          <a:srgbClr val="785D99"/>
        </a:solidFill>
      </dgm:spPr>
      <dgm:t>
        <a:bodyPr/>
        <a:lstStyle/>
        <a:p>
          <a:r>
            <a:rPr lang="en-AU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Provide Customized Experiences</a:t>
          </a:r>
          <a:endParaRPr lang="en-AU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gm:t>
    </dgm:pt>
    <dgm:pt modelId="{2B872A8A-008F-424C-857D-3868F8ACDA85}" type="parTrans" cxnId="{09ADE378-2460-4245-958F-5CF031AC6050}">
      <dgm:prSet/>
      <dgm:spPr/>
      <dgm:t>
        <a:bodyPr/>
        <a:lstStyle/>
        <a:p>
          <a:endParaRPr lang="en-AU"/>
        </a:p>
      </dgm:t>
    </dgm:pt>
    <dgm:pt modelId="{DDE6E291-487E-402A-859B-82971EF05D98}" type="sibTrans" cxnId="{09ADE378-2460-4245-958F-5CF031AC6050}">
      <dgm:prSet/>
      <dgm:spPr/>
      <dgm:t>
        <a:bodyPr/>
        <a:lstStyle/>
        <a:p>
          <a:endParaRPr lang="en-AU"/>
        </a:p>
      </dgm:t>
    </dgm:pt>
    <dgm:pt modelId="{35D26D77-CA5C-46AF-AA92-BF82E96CDB6A}">
      <dgm:prSet phldrT="[Text]" custT="1"/>
      <dgm:spPr/>
      <dgm:t>
        <a:bodyPr/>
        <a:lstStyle/>
        <a:p>
          <a:r>
            <a:rPr lang="en-AU" sz="800" dirty="0" smtClean="0">
              <a:latin typeface="Calibri" panose="020F0502020204030204" pitchFamily="34" charset="0"/>
              <a:cs typeface="Arial" pitchFamily="34" charset="0"/>
            </a:rPr>
            <a:t>Based on their communication style &amp; specific needs to make the offering more appealing</a:t>
          </a:r>
          <a:endParaRPr lang="en-AU" sz="800" dirty="0">
            <a:latin typeface="Calibri" panose="020F0502020204030204" pitchFamily="34" charset="0"/>
            <a:cs typeface="Arial" pitchFamily="34" charset="0"/>
          </a:endParaRPr>
        </a:p>
      </dgm:t>
    </dgm:pt>
    <dgm:pt modelId="{B05D124C-0F35-4B45-B710-F749A5730C7C}" type="parTrans" cxnId="{6D7FF6EB-6FA2-414B-8C96-18D63C282706}">
      <dgm:prSet/>
      <dgm:spPr/>
      <dgm:t>
        <a:bodyPr/>
        <a:lstStyle/>
        <a:p>
          <a:endParaRPr lang="en-AU"/>
        </a:p>
      </dgm:t>
    </dgm:pt>
    <dgm:pt modelId="{8D23FC8C-983A-4F01-A82B-1DA3D9C6D929}" type="sibTrans" cxnId="{6D7FF6EB-6FA2-414B-8C96-18D63C282706}">
      <dgm:prSet/>
      <dgm:spPr/>
      <dgm:t>
        <a:bodyPr/>
        <a:lstStyle/>
        <a:p>
          <a:endParaRPr lang="en-AU"/>
        </a:p>
      </dgm:t>
    </dgm:pt>
    <dgm:pt modelId="{081992AC-282C-4FBB-95B4-5116CCC0FD09}">
      <dgm:prSet phldrT="[Text]" custT="1"/>
      <dgm:spPr/>
      <dgm:t>
        <a:bodyPr/>
        <a:lstStyle/>
        <a:p>
          <a:r>
            <a:rPr lang="en-US" sz="8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rPr>
            <a:t>Match your client to the right solutions to speed up sales conversion </a:t>
          </a:r>
          <a:endParaRPr lang="en-AU" sz="800" dirty="0">
            <a:solidFill>
              <a:schemeClr val="tx1"/>
            </a:solidFill>
            <a:latin typeface="Calibri" panose="020F0502020204030204" pitchFamily="34" charset="0"/>
            <a:cs typeface="Arial" pitchFamily="34" charset="0"/>
          </a:endParaRPr>
        </a:p>
      </dgm:t>
    </dgm:pt>
    <dgm:pt modelId="{0D22B875-15DD-4B97-993A-8936AD700D33}" type="parTrans" cxnId="{DEFC99AC-3EC2-4D08-AFC5-EC9D9C0A3634}">
      <dgm:prSet/>
      <dgm:spPr/>
      <dgm:t>
        <a:bodyPr/>
        <a:lstStyle/>
        <a:p>
          <a:endParaRPr lang="en-AU"/>
        </a:p>
      </dgm:t>
    </dgm:pt>
    <dgm:pt modelId="{560A287E-58AB-4E68-B8BC-31FCA318BF1C}" type="sibTrans" cxnId="{DEFC99AC-3EC2-4D08-AFC5-EC9D9C0A3634}">
      <dgm:prSet/>
      <dgm:spPr/>
      <dgm:t>
        <a:bodyPr/>
        <a:lstStyle/>
        <a:p>
          <a:endParaRPr lang="en-AU"/>
        </a:p>
      </dgm:t>
    </dgm:pt>
    <dgm:pt modelId="{8B69DE15-4AB9-425D-9818-2754B2A5050C}">
      <dgm:prSet/>
      <dgm:spPr>
        <a:solidFill>
          <a:srgbClr val="785D99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  <a:cs typeface="Arial" pitchFamily="34" charset="0"/>
              <a:sym typeface="Symbol" pitchFamily="18" charset="2"/>
            </a:rPr>
            <a:t>Customized Messaging</a:t>
          </a:r>
          <a:endParaRPr lang="en-US" dirty="0">
            <a:solidFill>
              <a:schemeClr val="bg1"/>
            </a:solidFill>
            <a:latin typeface="Calibri" panose="020F0502020204030204" pitchFamily="34" charset="0"/>
            <a:ea typeface="MS PGothic" pitchFamily="34" charset="-128"/>
            <a:cs typeface="Arial" pitchFamily="34" charset="0"/>
            <a:sym typeface="Symbol" pitchFamily="18" charset="2"/>
          </a:endParaRPr>
        </a:p>
      </dgm:t>
    </dgm:pt>
    <dgm:pt modelId="{3E870179-6282-4988-A0C7-DD4158F17928}" type="parTrans" cxnId="{4554E276-C231-4201-91CE-A97528C3CA40}">
      <dgm:prSet/>
      <dgm:spPr/>
      <dgm:t>
        <a:bodyPr/>
        <a:lstStyle/>
        <a:p>
          <a:endParaRPr lang="en-AU"/>
        </a:p>
      </dgm:t>
    </dgm:pt>
    <dgm:pt modelId="{28E209B9-27A2-433D-BA57-0D39170EFF74}" type="sibTrans" cxnId="{4554E276-C231-4201-91CE-A97528C3CA40}">
      <dgm:prSet/>
      <dgm:spPr/>
      <dgm:t>
        <a:bodyPr/>
        <a:lstStyle/>
        <a:p>
          <a:endParaRPr lang="en-AU"/>
        </a:p>
      </dgm:t>
    </dgm:pt>
    <dgm:pt modelId="{041D3335-D903-4D6B-A37F-9F4B878F5B98}">
      <dgm:prSet custT="1"/>
      <dgm:spPr/>
      <dgm:t>
        <a:bodyPr/>
        <a:lstStyle/>
        <a:p>
          <a:r>
            <a:rPr lang="en-US" sz="800" dirty="0" smtClean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rPr>
            <a:t>Send personalized </a:t>
          </a:r>
          <a:br>
            <a:rPr lang="en-US" sz="800" dirty="0" smtClean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rPr>
          </a:br>
          <a:r>
            <a:rPr lang="en-US" sz="800" dirty="0" smtClean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rPr>
            <a:t>communications  to increase  connectivity of the message</a:t>
          </a:r>
          <a:endParaRPr lang="en-US" sz="800" dirty="0">
            <a:solidFill>
              <a:schemeClr val="tx1"/>
            </a:solidFill>
            <a:latin typeface="Calibri" panose="020F0502020204030204" pitchFamily="34" charset="0"/>
            <a:ea typeface="ＭＳ Ｐゴシック" pitchFamily="34" charset="-128"/>
            <a:cs typeface="Arial" pitchFamily="34" charset="0"/>
          </a:endParaRPr>
        </a:p>
      </dgm:t>
    </dgm:pt>
    <dgm:pt modelId="{6F50F7F6-D54D-41AD-949A-0542CF6859B8}" type="parTrans" cxnId="{ACA73B53-F67C-49F7-B608-0CEA31F08E78}">
      <dgm:prSet/>
      <dgm:spPr/>
      <dgm:t>
        <a:bodyPr/>
        <a:lstStyle/>
        <a:p>
          <a:endParaRPr lang="en-AU"/>
        </a:p>
      </dgm:t>
    </dgm:pt>
    <dgm:pt modelId="{4CBF2A28-EA51-4288-B0F4-09A9B753724F}" type="sibTrans" cxnId="{ACA73B53-F67C-49F7-B608-0CEA31F08E78}">
      <dgm:prSet/>
      <dgm:spPr/>
      <dgm:t>
        <a:bodyPr/>
        <a:lstStyle/>
        <a:p>
          <a:endParaRPr lang="en-AU"/>
        </a:p>
      </dgm:t>
    </dgm:pt>
    <dgm:pt modelId="{D18EDF7C-F7AA-427B-836B-3AB997A6C76A}">
      <dgm:prSet phldrT="[Text]"/>
      <dgm:spPr>
        <a:solidFill>
          <a:srgbClr val="785D99"/>
        </a:solidFill>
      </dgm:spPr>
      <dgm:t>
        <a:bodyPr/>
        <a:lstStyle/>
        <a:p>
          <a:r>
            <a:rPr lang="en-AU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Powerful Strength based Discovery Questions </a:t>
          </a:r>
          <a:endParaRPr lang="en-AU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gm:t>
    </dgm:pt>
    <dgm:pt modelId="{4FC7CAEB-924B-40F1-899D-C06EA7329A1E}" type="parTrans" cxnId="{22DFB3F3-8804-4ADE-B319-CB65742E4236}">
      <dgm:prSet/>
      <dgm:spPr/>
      <dgm:t>
        <a:bodyPr/>
        <a:lstStyle/>
        <a:p>
          <a:endParaRPr lang="en-AU"/>
        </a:p>
      </dgm:t>
    </dgm:pt>
    <dgm:pt modelId="{83B7EE61-0140-42F7-AD4A-E70BEDED6BCD}" type="sibTrans" cxnId="{22DFB3F3-8804-4ADE-B319-CB65742E4236}">
      <dgm:prSet/>
      <dgm:spPr/>
      <dgm:t>
        <a:bodyPr/>
        <a:lstStyle/>
        <a:p>
          <a:endParaRPr lang="en-AU"/>
        </a:p>
      </dgm:t>
    </dgm:pt>
    <dgm:pt modelId="{CEA382B8-C2BA-4671-B294-0814C6AC514C}">
      <dgm:prSet phldrT="[Text]" custT="1"/>
      <dgm:spPr/>
      <dgm:t>
        <a:bodyPr/>
        <a:lstStyle/>
        <a:p>
          <a:r>
            <a:rPr lang="en-AU" sz="800" dirty="0" smtClean="0">
              <a:latin typeface="Calibri" panose="020F0502020204030204" pitchFamily="34" charset="0"/>
              <a:cs typeface="Arial" pitchFamily="34" charset="0"/>
            </a:rPr>
            <a:t>Based on their communication style to unlock the interaction</a:t>
          </a:r>
          <a:endParaRPr lang="en-AU" sz="800" dirty="0">
            <a:latin typeface="Calibri" panose="020F0502020204030204" pitchFamily="34" charset="0"/>
            <a:cs typeface="Arial" pitchFamily="34" charset="0"/>
          </a:endParaRPr>
        </a:p>
      </dgm:t>
    </dgm:pt>
    <dgm:pt modelId="{854EE324-02F5-4208-A7D6-B6102D78AA1F}" type="parTrans" cxnId="{0DD06C21-C23F-4324-AB49-C6037D07A8A9}">
      <dgm:prSet/>
      <dgm:spPr/>
      <dgm:t>
        <a:bodyPr/>
        <a:lstStyle/>
        <a:p>
          <a:endParaRPr lang="en-AU"/>
        </a:p>
      </dgm:t>
    </dgm:pt>
    <dgm:pt modelId="{C8BFECE9-CD47-4890-92BD-D5B304DEFF35}" type="sibTrans" cxnId="{0DD06C21-C23F-4324-AB49-C6037D07A8A9}">
      <dgm:prSet/>
      <dgm:spPr/>
      <dgm:t>
        <a:bodyPr/>
        <a:lstStyle/>
        <a:p>
          <a:endParaRPr lang="en-AU"/>
        </a:p>
      </dgm:t>
    </dgm:pt>
    <dgm:pt modelId="{ADED92EC-D70F-4E8D-B12C-126C94D8243B}" type="pres">
      <dgm:prSet presAssocID="{60DE69C3-51DE-40A3-9265-06493E87446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49F33-4B62-46A8-AA0E-0A629D7C15ED}" type="pres">
      <dgm:prSet presAssocID="{AFEA51DB-788C-456C-BFCB-23DAE6984CD9}" presName="composite" presStyleCnt="0"/>
      <dgm:spPr/>
    </dgm:pt>
    <dgm:pt modelId="{481D054A-3083-4F13-AE50-3C055FE4F6AE}" type="pres">
      <dgm:prSet presAssocID="{AFEA51DB-788C-456C-BFCB-23DAE6984CD9}" presName="bentUpArrow1" presStyleLbl="alignImgPlace1" presStyleIdx="0" presStyleCnt="5"/>
      <dgm:spPr>
        <a:solidFill>
          <a:schemeClr val="bg1"/>
        </a:solidFill>
      </dgm:spPr>
    </dgm:pt>
    <dgm:pt modelId="{489D81F1-0224-40D4-87F6-853AF1A979EE}" type="pres">
      <dgm:prSet presAssocID="{AFEA51DB-788C-456C-BFCB-23DAE6984CD9}" presName="ParentText" presStyleLbl="node1" presStyleIdx="0" presStyleCnt="6" custLinFactY="256067" custLinFactNeighborX="-14665" custLinFactNeighborY="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CF2143-B178-4713-B835-C5D672260B0A}" type="pres">
      <dgm:prSet presAssocID="{AFEA51DB-788C-456C-BFCB-23DAE6984CD9}" presName="ChildText" presStyleLbl="revTx" presStyleIdx="0" presStyleCnt="6" custScaleX="137442" custLinFactY="300000" custLinFactNeighborX="-3425" custLinFactNeighborY="3887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E66AFBE-2E3C-4FB3-B7D8-C92E3B85D395}" type="pres">
      <dgm:prSet presAssocID="{7BEDF558-4E6F-4379-BC60-3AE28FE74312}" presName="sibTrans" presStyleCnt="0"/>
      <dgm:spPr/>
    </dgm:pt>
    <dgm:pt modelId="{49638BD4-A24E-4455-B41D-5E99F66FFA57}" type="pres">
      <dgm:prSet presAssocID="{92AEE47F-09F9-4A25-A028-B68EDC4AB631}" presName="composite" presStyleCnt="0"/>
      <dgm:spPr/>
    </dgm:pt>
    <dgm:pt modelId="{F6F50132-FE17-4D26-BD4F-C8976F878159}" type="pres">
      <dgm:prSet presAssocID="{92AEE47F-09F9-4A25-A028-B68EDC4AB631}" presName="bentUpArrow1" presStyleLbl="alignImgPlace1" presStyleIdx="1" presStyleCnt="5" custFlipVert="1" custLinFactX="-16419" custLinFactY="105092" custLinFactNeighborX="-100000" custLinFactNeighborY="200000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AU"/>
        </a:p>
      </dgm:t>
    </dgm:pt>
    <dgm:pt modelId="{D3D03324-8566-48CB-874A-24428DB6F556}" type="pres">
      <dgm:prSet presAssocID="{92AEE47F-09F9-4A25-A028-B68EDC4AB631}" presName="ParentText" presStyleLbl="node1" presStyleIdx="1" presStyleCnt="6" custLinFactY="133619" custLinFactNeighborX="522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207B8-F66E-4ACC-9D15-75B30EF93F45}" type="pres">
      <dgm:prSet presAssocID="{92AEE47F-09F9-4A25-A028-B68EDC4AB631}" presName="ChildText" presStyleLbl="revTx" presStyleIdx="1" presStyleCnt="6" custScaleX="150489" custLinFactY="200000" custLinFactNeighborX="26032" custLinFactNeighborY="212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09A77-81BF-4770-85F6-1B3CCB02592F}" type="pres">
      <dgm:prSet presAssocID="{5338DA26-0D04-48E3-BED6-F1776D754C86}" presName="sibTrans" presStyleCnt="0"/>
      <dgm:spPr/>
    </dgm:pt>
    <dgm:pt modelId="{2F19571E-3A74-4252-B1B4-D72F277866D3}" type="pres">
      <dgm:prSet presAssocID="{2F5948C0-8031-45A1-BDA9-E23B946C66BA}" presName="composite" presStyleCnt="0"/>
      <dgm:spPr/>
    </dgm:pt>
    <dgm:pt modelId="{ED3ECF86-3238-4999-A4CF-C37EBBE7D01D}" type="pres">
      <dgm:prSet presAssocID="{2F5948C0-8031-45A1-BDA9-E23B946C66BA}" presName="bentUpArrow1" presStyleLbl="alignImgPlace1" presStyleIdx="2" presStyleCnt="5" custLinFactY="-100000" custLinFactNeighborX="-87211" custLinFactNeighborY="-193464"/>
      <dgm:spPr>
        <a:solidFill>
          <a:schemeClr val="bg1"/>
        </a:solidFill>
      </dgm:spPr>
    </dgm:pt>
    <dgm:pt modelId="{11CE67F7-8A35-40BB-ADA3-AD156F7BDE7B}" type="pres">
      <dgm:prSet presAssocID="{2F5948C0-8031-45A1-BDA9-E23B946C66BA}" presName="ParentText" presStyleLbl="node1" presStyleIdx="2" presStyleCnt="6" custLinFactY="6052" custLinFactNeighborX="18153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250415-3043-466E-B22F-4E8DAD222BDD}" type="pres">
      <dgm:prSet presAssocID="{2F5948C0-8031-45A1-BDA9-E23B946C66BA}" presName="ChildText" presStyleLbl="revTx" presStyleIdx="2" presStyleCnt="6" custScaleX="138537" custLinFactY="31347" custLinFactNeighborX="4422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ECBBE-78FC-4F6D-BE1C-55BEBFB643F6}" type="pres">
      <dgm:prSet presAssocID="{DDE6E291-487E-402A-859B-82971EF05D98}" presName="sibTrans" presStyleCnt="0"/>
      <dgm:spPr/>
    </dgm:pt>
    <dgm:pt modelId="{440717C4-8D18-4380-86D5-A2DA1C7221A3}" type="pres">
      <dgm:prSet presAssocID="{F1C2A4AF-9F34-420E-8450-D32CCE4AF9A3}" presName="composite" presStyleCnt="0"/>
      <dgm:spPr/>
    </dgm:pt>
    <dgm:pt modelId="{9261CA62-E16D-41DC-8894-860BE075CA1D}" type="pres">
      <dgm:prSet presAssocID="{F1C2A4AF-9F34-420E-8450-D32CCE4AF9A3}" presName="bentUpArrow1" presStyleLbl="alignImgPlace1" presStyleIdx="3" presStyleCnt="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66D15A4-AB0D-4AEA-A02E-2C6915DAB652}" type="pres">
      <dgm:prSet presAssocID="{F1C2A4AF-9F34-420E-8450-D32CCE4AF9A3}" presName="ParentText" presStyleLbl="node1" presStyleIdx="3" presStyleCnt="6" custLinFactY="-21287" custLinFactNeighborX="37903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E2BEE95-9D94-45B4-A665-CC9710F9A081}" type="pres">
      <dgm:prSet presAssocID="{F1C2A4AF-9F34-420E-8450-D32CCE4AF9A3}" presName="ChildText" presStyleLbl="revTx" presStyleIdx="3" presStyleCnt="6" custScaleX="145924" custLinFactY="-49575" custLinFactNeighborX="7689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1356EC6-7D0F-4351-A148-E24950C47D8F}" type="pres">
      <dgm:prSet presAssocID="{1B28F002-6EAE-49F0-ABAB-C915F5B0B9DD}" presName="sibTrans" presStyleCnt="0"/>
      <dgm:spPr/>
    </dgm:pt>
    <dgm:pt modelId="{22710E39-BB21-4DF9-B231-39056A3722CD}" type="pres">
      <dgm:prSet presAssocID="{D18EDF7C-F7AA-427B-836B-3AB997A6C76A}" presName="composite" presStyleCnt="0"/>
      <dgm:spPr/>
    </dgm:pt>
    <dgm:pt modelId="{2DD5E325-DD11-43BD-86DD-CBF6E2DCF29B}" type="pres">
      <dgm:prSet presAssocID="{D18EDF7C-F7AA-427B-836B-3AB997A6C76A}" presName="bentUpArrow1" presStyleLbl="alignImgPlace1" presStyleIdx="4" presStyleCnt="5"/>
      <dgm:spPr>
        <a:solidFill>
          <a:schemeClr val="bg1"/>
        </a:solidFill>
      </dgm:spPr>
    </dgm:pt>
    <dgm:pt modelId="{8FDC2863-1E5D-442B-B229-7EDB3BE510D5}" type="pres">
      <dgm:prSet presAssocID="{D18EDF7C-F7AA-427B-836B-3AB997A6C76A}" presName="ParentText" presStyleLbl="node1" presStyleIdx="4" presStyleCnt="6" custLinFactY="-143630" custLinFactNeighborX="46790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A5FA8-6792-40D7-818F-734C928339B2}" type="pres">
      <dgm:prSet presAssocID="{D18EDF7C-F7AA-427B-836B-3AB997A6C76A}" presName="ChildText" presStyleLbl="revTx" presStyleIdx="4" presStyleCnt="6" custScaleX="126002" custLinFactY="-200000" custLinFactNeighborX="88791" custLinFactNeighborY="-225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4F4EA-68C0-4663-99F4-45946EF8FFDD}" type="pres">
      <dgm:prSet presAssocID="{83B7EE61-0140-42F7-AD4A-E70BEDED6BCD}" presName="sibTrans" presStyleCnt="0"/>
      <dgm:spPr/>
    </dgm:pt>
    <dgm:pt modelId="{905409AD-67D4-4025-9038-292ED1AB3EFC}" type="pres">
      <dgm:prSet presAssocID="{8B69DE15-4AB9-425D-9818-2754B2A5050C}" presName="composite" presStyleCnt="0"/>
      <dgm:spPr/>
    </dgm:pt>
    <dgm:pt modelId="{7B6BB127-FA9C-462F-ACA5-D98688396393}" type="pres">
      <dgm:prSet presAssocID="{8B69DE15-4AB9-425D-9818-2754B2A5050C}" presName="ParentText" presStyleLbl="node1" presStyleIdx="5" presStyleCnt="6" custLinFactY="-266182" custLinFactNeighborX="60546" custLinFactNeighborY="-3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CEE23-80D0-4694-AB03-7F10AC335CFA}" type="pres">
      <dgm:prSet presAssocID="{8B69DE15-4AB9-425D-9818-2754B2A5050C}" presName="FinalChildText" presStyleLbl="revTx" presStyleIdx="5" presStyleCnt="6" custScaleX="138537" custLinFactX="6708" custLinFactY="-306581" custLinFactNeighborX="100000" custLinFactNeighborY="-4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813A8-221C-4581-B4FB-7F8473E4906A}" srcId="{60DE69C3-51DE-40A3-9265-06493E874464}" destId="{92AEE47F-09F9-4A25-A028-B68EDC4AB631}" srcOrd="1" destOrd="0" parTransId="{0F4F1E63-7C8F-42C3-B011-5FFE60F8E590}" sibTransId="{5338DA26-0D04-48E3-BED6-F1776D754C86}"/>
    <dgm:cxn modelId="{22DFB3F3-8804-4ADE-B319-CB65742E4236}" srcId="{60DE69C3-51DE-40A3-9265-06493E874464}" destId="{D18EDF7C-F7AA-427B-836B-3AB997A6C76A}" srcOrd="4" destOrd="0" parTransId="{4FC7CAEB-924B-40F1-899D-C06EA7329A1E}" sibTransId="{83B7EE61-0140-42F7-AD4A-E70BEDED6BCD}"/>
    <dgm:cxn modelId="{DEFC99AC-3EC2-4D08-AFC5-EC9D9C0A3634}" srcId="{F1C2A4AF-9F34-420E-8450-D32CCE4AF9A3}" destId="{081992AC-282C-4FBB-95B4-5116CCC0FD09}" srcOrd="0" destOrd="0" parTransId="{0D22B875-15DD-4B97-993A-8936AD700D33}" sibTransId="{560A287E-58AB-4E68-B8BC-31FCA318BF1C}"/>
    <dgm:cxn modelId="{092E2B7C-CB8C-4388-B5B5-272DF9369B89}" type="presOf" srcId="{D18EDF7C-F7AA-427B-836B-3AB997A6C76A}" destId="{8FDC2863-1E5D-442B-B229-7EDB3BE510D5}" srcOrd="0" destOrd="0" presId="urn:microsoft.com/office/officeart/2005/8/layout/StepDownProcess"/>
    <dgm:cxn modelId="{27D17A28-481A-46CD-AC56-8448EA22FE2E}" type="presOf" srcId="{60DE69C3-51DE-40A3-9265-06493E874464}" destId="{ADED92EC-D70F-4E8D-B12C-126C94D8243B}" srcOrd="0" destOrd="0" presId="urn:microsoft.com/office/officeart/2005/8/layout/StepDownProcess"/>
    <dgm:cxn modelId="{4A6E11C6-516F-4417-89CF-8A55B0BD14EB}" srcId="{60DE69C3-51DE-40A3-9265-06493E874464}" destId="{AFEA51DB-788C-456C-BFCB-23DAE6984CD9}" srcOrd="0" destOrd="0" parTransId="{4029E08C-2220-4019-9AF7-01C977BED26E}" sibTransId="{7BEDF558-4E6F-4379-BC60-3AE28FE74312}"/>
    <dgm:cxn modelId="{716C8F7A-50C7-435C-9537-022C2FF8488F}" type="presOf" srcId="{35D26D77-CA5C-46AF-AA92-BF82E96CDB6A}" destId="{2B250415-3043-466E-B22F-4E8DAD222BDD}" srcOrd="0" destOrd="0" presId="urn:microsoft.com/office/officeart/2005/8/layout/StepDownProcess"/>
    <dgm:cxn modelId="{0DD06C21-C23F-4324-AB49-C6037D07A8A9}" srcId="{D18EDF7C-F7AA-427B-836B-3AB997A6C76A}" destId="{CEA382B8-C2BA-4671-B294-0814C6AC514C}" srcOrd="0" destOrd="0" parTransId="{854EE324-02F5-4208-A7D6-B6102D78AA1F}" sibTransId="{C8BFECE9-CD47-4890-92BD-D5B304DEFF35}"/>
    <dgm:cxn modelId="{20600DE8-CA67-4F6B-906E-BF03C37D64D0}" type="presOf" srcId="{CEA382B8-C2BA-4671-B294-0814C6AC514C}" destId="{3A3A5FA8-6792-40D7-818F-734C928339B2}" srcOrd="0" destOrd="0" presId="urn:microsoft.com/office/officeart/2005/8/layout/StepDownProcess"/>
    <dgm:cxn modelId="{FCAAD254-B048-42F0-A723-06D4C637D57B}" srcId="{60DE69C3-51DE-40A3-9265-06493E874464}" destId="{F1C2A4AF-9F34-420E-8450-D32CCE4AF9A3}" srcOrd="3" destOrd="0" parTransId="{0DFEF334-49AB-440A-B778-7027B86029E6}" sibTransId="{1B28F002-6EAE-49F0-ABAB-C915F5B0B9DD}"/>
    <dgm:cxn modelId="{4554E276-C231-4201-91CE-A97528C3CA40}" srcId="{60DE69C3-51DE-40A3-9265-06493E874464}" destId="{8B69DE15-4AB9-425D-9818-2754B2A5050C}" srcOrd="5" destOrd="0" parTransId="{3E870179-6282-4988-A0C7-DD4158F17928}" sibTransId="{28E209B9-27A2-433D-BA57-0D39170EFF74}"/>
    <dgm:cxn modelId="{F3A1FEEC-47B3-4F18-BF83-33900BD7EEFB}" type="presOf" srcId="{130D5AF4-0A2A-49A5-9126-AF89227BAF78}" destId="{2F1207B8-F66E-4ACC-9D15-75B30EF93F45}" srcOrd="0" destOrd="0" presId="urn:microsoft.com/office/officeart/2005/8/layout/StepDownProcess"/>
    <dgm:cxn modelId="{ACA73B53-F67C-49F7-B608-0CEA31F08E78}" srcId="{8B69DE15-4AB9-425D-9818-2754B2A5050C}" destId="{041D3335-D903-4D6B-A37F-9F4B878F5B98}" srcOrd="0" destOrd="0" parTransId="{6F50F7F6-D54D-41AD-949A-0542CF6859B8}" sibTransId="{4CBF2A28-EA51-4288-B0F4-09A9B753724F}"/>
    <dgm:cxn modelId="{1AA307E0-40E1-44CE-9CAF-E08626738642}" srcId="{AFEA51DB-788C-456C-BFCB-23DAE6984CD9}" destId="{A5C441C2-378B-4178-915F-4554DEBF46B2}" srcOrd="0" destOrd="0" parTransId="{794146FC-F623-4E6D-9BB3-A7554FAD11FE}" sibTransId="{1365DCE3-DD6E-43E3-97E3-C93DB0D75528}"/>
    <dgm:cxn modelId="{C2D536A8-792A-481C-8021-0A2D7185FC44}" type="presOf" srcId="{F1C2A4AF-9F34-420E-8450-D32CCE4AF9A3}" destId="{F66D15A4-AB0D-4AEA-A02E-2C6915DAB652}" srcOrd="0" destOrd="0" presId="urn:microsoft.com/office/officeart/2005/8/layout/StepDownProcess"/>
    <dgm:cxn modelId="{7E51482C-E232-4212-97A2-C52617B3E571}" type="presOf" srcId="{8B69DE15-4AB9-425D-9818-2754B2A5050C}" destId="{7B6BB127-FA9C-462F-ACA5-D98688396393}" srcOrd="0" destOrd="0" presId="urn:microsoft.com/office/officeart/2005/8/layout/StepDownProcess"/>
    <dgm:cxn modelId="{006FF6CE-0F94-4453-9129-2E01E2594975}" srcId="{92AEE47F-09F9-4A25-A028-B68EDC4AB631}" destId="{130D5AF4-0A2A-49A5-9126-AF89227BAF78}" srcOrd="0" destOrd="0" parTransId="{29F6C617-6BF1-44EA-B5FC-5B362814306B}" sibTransId="{42467A24-08A7-4DCD-84C4-3C79B6938753}"/>
    <dgm:cxn modelId="{9377FC3D-97B6-48D7-81E3-4064EEDF7C09}" type="presOf" srcId="{92AEE47F-09F9-4A25-A028-B68EDC4AB631}" destId="{D3D03324-8566-48CB-874A-24428DB6F556}" srcOrd="0" destOrd="0" presId="urn:microsoft.com/office/officeart/2005/8/layout/StepDownProcess"/>
    <dgm:cxn modelId="{EACE687F-7694-4F98-AE2B-98BA1AD30317}" type="presOf" srcId="{A5C441C2-378B-4178-915F-4554DEBF46B2}" destId="{3ECF2143-B178-4713-B835-C5D672260B0A}" srcOrd="0" destOrd="0" presId="urn:microsoft.com/office/officeart/2005/8/layout/StepDownProcess"/>
    <dgm:cxn modelId="{6D7FF6EB-6FA2-414B-8C96-18D63C282706}" srcId="{2F5948C0-8031-45A1-BDA9-E23B946C66BA}" destId="{35D26D77-CA5C-46AF-AA92-BF82E96CDB6A}" srcOrd="0" destOrd="0" parTransId="{B05D124C-0F35-4B45-B710-F749A5730C7C}" sibTransId="{8D23FC8C-983A-4F01-A82B-1DA3D9C6D929}"/>
    <dgm:cxn modelId="{9BB2BA01-BD04-41BC-9935-3527A9CD7A97}" type="presOf" srcId="{2F5948C0-8031-45A1-BDA9-E23B946C66BA}" destId="{11CE67F7-8A35-40BB-ADA3-AD156F7BDE7B}" srcOrd="0" destOrd="0" presId="urn:microsoft.com/office/officeart/2005/8/layout/StepDownProcess"/>
    <dgm:cxn modelId="{09ADE378-2460-4245-958F-5CF031AC6050}" srcId="{60DE69C3-51DE-40A3-9265-06493E874464}" destId="{2F5948C0-8031-45A1-BDA9-E23B946C66BA}" srcOrd="2" destOrd="0" parTransId="{2B872A8A-008F-424C-857D-3868F8ACDA85}" sibTransId="{DDE6E291-487E-402A-859B-82971EF05D98}"/>
    <dgm:cxn modelId="{308F8474-9862-4919-A99D-752B474B5853}" type="presOf" srcId="{041D3335-D903-4D6B-A37F-9F4B878F5B98}" destId="{F7DCEE23-80D0-4694-AB03-7F10AC335CFA}" srcOrd="0" destOrd="0" presId="urn:microsoft.com/office/officeart/2005/8/layout/StepDownProcess"/>
    <dgm:cxn modelId="{EAAB29BD-EE56-4B1A-AE2E-7A176459EF0B}" type="presOf" srcId="{081992AC-282C-4FBB-95B4-5116CCC0FD09}" destId="{7E2BEE95-9D94-45B4-A665-CC9710F9A081}" srcOrd="0" destOrd="0" presId="urn:microsoft.com/office/officeart/2005/8/layout/StepDownProcess"/>
    <dgm:cxn modelId="{3E942998-E72E-469A-9C47-0421C68EE057}" type="presOf" srcId="{AFEA51DB-788C-456C-BFCB-23DAE6984CD9}" destId="{489D81F1-0224-40D4-87F6-853AF1A979EE}" srcOrd="0" destOrd="0" presId="urn:microsoft.com/office/officeart/2005/8/layout/StepDownProcess"/>
    <dgm:cxn modelId="{AB452D37-7B40-4394-BADF-8B4DABA9610E}" type="presParOf" srcId="{ADED92EC-D70F-4E8D-B12C-126C94D8243B}" destId="{3B249F33-4B62-46A8-AA0E-0A629D7C15ED}" srcOrd="0" destOrd="0" presId="urn:microsoft.com/office/officeart/2005/8/layout/StepDownProcess"/>
    <dgm:cxn modelId="{AB39C88F-3A8F-4A36-B561-EEC5DBDFD654}" type="presParOf" srcId="{3B249F33-4B62-46A8-AA0E-0A629D7C15ED}" destId="{481D054A-3083-4F13-AE50-3C055FE4F6AE}" srcOrd="0" destOrd="0" presId="urn:microsoft.com/office/officeart/2005/8/layout/StepDownProcess"/>
    <dgm:cxn modelId="{A72A01C5-8993-4797-BFAD-58D32A6CF1AD}" type="presParOf" srcId="{3B249F33-4B62-46A8-AA0E-0A629D7C15ED}" destId="{489D81F1-0224-40D4-87F6-853AF1A979EE}" srcOrd="1" destOrd="0" presId="urn:microsoft.com/office/officeart/2005/8/layout/StepDownProcess"/>
    <dgm:cxn modelId="{93D702DA-4E6D-45BB-9A86-C603842BEFAB}" type="presParOf" srcId="{3B249F33-4B62-46A8-AA0E-0A629D7C15ED}" destId="{3ECF2143-B178-4713-B835-C5D672260B0A}" srcOrd="2" destOrd="0" presId="urn:microsoft.com/office/officeart/2005/8/layout/StepDownProcess"/>
    <dgm:cxn modelId="{F93B8799-24D0-48BE-93FA-3245D27B1AE0}" type="presParOf" srcId="{ADED92EC-D70F-4E8D-B12C-126C94D8243B}" destId="{AE66AFBE-2E3C-4FB3-B7D8-C92E3B85D395}" srcOrd="1" destOrd="0" presId="urn:microsoft.com/office/officeart/2005/8/layout/StepDownProcess"/>
    <dgm:cxn modelId="{B263C172-1F05-4BFD-A758-61ECA99A7C58}" type="presParOf" srcId="{ADED92EC-D70F-4E8D-B12C-126C94D8243B}" destId="{49638BD4-A24E-4455-B41D-5E99F66FFA57}" srcOrd="2" destOrd="0" presId="urn:microsoft.com/office/officeart/2005/8/layout/StepDownProcess"/>
    <dgm:cxn modelId="{D981BF84-B1E4-48BC-8D28-61B30F178C1F}" type="presParOf" srcId="{49638BD4-A24E-4455-B41D-5E99F66FFA57}" destId="{F6F50132-FE17-4D26-BD4F-C8976F878159}" srcOrd="0" destOrd="0" presId="urn:microsoft.com/office/officeart/2005/8/layout/StepDownProcess"/>
    <dgm:cxn modelId="{88E75EA9-0A10-4358-B508-CEEFFEA95E56}" type="presParOf" srcId="{49638BD4-A24E-4455-B41D-5E99F66FFA57}" destId="{D3D03324-8566-48CB-874A-24428DB6F556}" srcOrd="1" destOrd="0" presId="urn:microsoft.com/office/officeart/2005/8/layout/StepDownProcess"/>
    <dgm:cxn modelId="{2A6D1737-BCC0-4904-A8CC-E4930B867F69}" type="presParOf" srcId="{49638BD4-A24E-4455-B41D-5E99F66FFA57}" destId="{2F1207B8-F66E-4ACC-9D15-75B30EF93F45}" srcOrd="2" destOrd="0" presId="urn:microsoft.com/office/officeart/2005/8/layout/StepDownProcess"/>
    <dgm:cxn modelId="{6756BA9D-8DCD-4741-A798-5613FF8BCB30}" type="presParOf" srcId="{ADED92EC-D70F-4E8D-B12C-126C94D8243B}" destId="{E1209A77-81BF-4770-85F6-1B3CCB02592F}" srcOrd="3" destOrd="0" presId="urn:microsoft.com/office/officeart/2005/8/layout/StepDownProcess"/>
    <dgm:cxn modelId="{926BB19A-3074-4E25-84CB-6796A4F85B3B}" type="presParOf" srcId="{ADED92EC-D70F-4E8D-B12C-126C94D8243B}" destId="{2F19571E-3A74-4252-B1B4-D72F277866D3}" srcOrd="4" destOrd="0" presId="urn:microsoft.com/office/officeart/2005/8/layout/StepDownProcess"/>
    <dgm:cxn modelId="{FF612CFB-98E0-4600-9ED8-39D4BCCDC9B4}" type="presParOf" srcId="{2F19571E-3A74-4252-B1B4-D72F277866D3}" destId="{ED3ECF86-3238-4999-A4CF-C37EBBE7D01D}" srcOrd="0" destOrd="0" presId="urn:microsoft.com/office/officeart/2005/8/layout/StepDownProcess"/>
    <dgm:cxn modelId="{4E7C4B6D-FAD3-4F02-B851-BCB19492F7B7}" type="presParOf" srcId="{2F19571E-3A74-4252-B1B4-D72F277866D3}" destId="{11CE67F7-8A35-40BB-ADA3-AD156F7BDE7B}" srcOrd="1" destOrd="0" presId="urn:microsoft.com/office/officeart/2005/8/layout/StepDownProcess"/>
    <dgm:cxn modelId="{5F74DEC4-42E8-4C0B-896B-E4BA91C14CCB}" type="presParOf" srcId="{2F19571E-3A74-4252-B1B4-D72F277866D3}" destId="{2B250415-3043-466E-B22F-4E8DAD222BDD}" srcOrd="2" destOrd="0" presId="urn:microsoft.com/office/officeart/2005/8/layout/StepDownProcess"/>
    <dgm:cxn modelId="{F8CA9CFC-8B2F-40FB-9CD6-3AB0355ED032}" type="presParOf" srcId="{ADED92EC-D70F-4E8D-B12C-126C94D8243B}" destId="{7C6ECBBE-78FC-4F6D-BE1C-55BEBFB643F6}" srcOrd="5" destOrd="0" presId="urn:microsoft.com/office/officeart/2005/8/layout/StepDownProcess"/>
    <dgm:cxn modelId="{444D6047-1108-4960-903C-D66110B3930C}" type="presParOf" srcId="{ADED92EC-D70F-4E8D-B12C-126C94D8243B}" destId="{440717C4-8D18-4380-86D5-A2DA1C7221A3}" srcOrd="6" destOrd="0" presId="urn:microsoft.com/office/officeart/2005/8/layout/StepDownProcess"/>
    <dgm:cxn modelId="{1BBA37C9-A464-4612-AD5F-D33969701391}" type="presParOf" srcId="{440717C4-8D18-4380-86D5-A2DA1C7221A3}" destId="{9261CA62-E16D-41DC-8894-860BE075CA1D}" srcOrd="0" destOrd="0" presId="urn:microsoft.com/office/officeart/2005/8/layout/StepDownProcess"/>
    <dgm:cxn modelId="{2F6C9F2C-A952-4B37-A125-9957D4CBE686}" type="presParOf" srcId="{440717C4-8D18-4380-86D5-A2DA1C7221A3}" destId="{F66D15A4-AB0D-4AEA-A02E-2C6915DAB652}" srcOrd="1" destOrd="0" presId="urn:microsoft.com/office/officeart/2005/8/layout/StepDownProcess"/>
    <dgm:cxn modelId="{9EC9529D-2149-47AA-9CE8-F79E6071B2C1}" type="presParOf" srcId="{440717C4-8D18-4380-86D5-A2DA1C7221A3}" destId="{7E2BEE95-9D94-45B4-A665-CC9710F9A081}" srcOrd="2" destOrd="0" presId="urn:microsoft.com/office/officeart/2005/8/layout/StepDownProcess"/>
    <dgm:cxn modelId="{F94453EB-3A78-4FC6-8BE4-9B3AA5D2E3AC}" type="presParOf" srcId="{ADED92EC-D70F-4E8D-B12C-126C94D8243B}" destId="{81356EC6-7D0F-4351-A148-E24950C47D8F}" srcOrd="7" destOrd="0" presId="urn:microsoft.com/office/officeart/2005/8/layout/StepDownProcess"/>
    <dgm:cxn modelId="{6B05793D-E76B-444D-9D45-7574DE99B264}" type="presParOf" srcId="{ADED92EC-D70F-4E8D-B12C-126C94D8243B}" destId="{22710E39-BB21-4DF9-B231-39056A3722CD}" srcOrd="8" destOrd="0" presId="urn:microsoft.com/office/officeart/2005/8/layout/StepDownProcess"/>
    <dgm:cxn modelId="{FE1F7B1D-DF99-44EF-9DE2-DEB0650DCF1A}" type="presParOf" srcId="{22710E39-BB21-4DF9-B231-39056A3722CD}" destId="{2DD5E325-DD11-43BD-86DD-CBF6E2DCF29B}" srcOrd="0" destOrd="0" presId="urn:microsoft.com/office/officeart/2005/8/layout/StepDownProcess"/>
    <dgm:cxn modelId="{D0588631-7749-4630-B0AA-0C707BBF71B6}" type="presParOf" srcId="{22710E39-BB21-4DF9-B231-39056A3722CD}" destId="{8FDC2863-1E5D-442B-B229-7EDB3BE510D5}" srcOrd="1" destOrd="0" presId="urn:microsoft.com/office/officeart/2005/8/layout/StepDownProcess"/>
    <dgm:cxn modelId="{1A93B497-1BAF-4730-8034-996FDA020C57}" type="presParOf" srcId="{22710E39-BB21-4DF9-B231-39056A3722CD}" destId="{3A3A5FA8-6792-40D7-818F-734C928339B2}" srcOrd="2" destOrd="0" presId="urn:microsoft.com/office/officeart/2005/8/layout/StepDownProcess"/>
    <dgm:cxn modelId="{3A1FA75A-AF8B-4199-8F95-CD3562A9FB18}" type="presParOf" srcId="{ADED92EC-D70F-4E8D-B12C-126C94D8243B}" destId="{EC34F4EA-68C0-4663-99F4-45946EF8FFDD}" srcOrd="9" destOrd="0" presId="urn:microsoft.com/office/officeart/2005/8/layout/StepDownProcess"/>
    <dgm:cxn modelId="{3292F6C1-7C81-4C83-8987-446FDA294749}" type="presParOf" srcId="{ADED92EC-D70F-4E8D-B12C-126C94D8243B}" destId="{905409AD-67D4-4025-9038-292ED1AB3EFC}" srcOrd="10" destOrd="0" presId="urn:microsoft.com/office/officeart/2005/8/layout/StepDownProcess"/>
    <dgm:cxn modelId="{17D3C34B-C4F3-4D25-8A9E-75948175BC7D}" type="presParOf" srcId="{905409AD-67D4-4025-9038-292ED1AB3EFC}" destId="{7B6BB127-FA9C-462F-ACA5-D98688396393}" srcOrd="0" destOrd="0" presId="urn:microsoft.com/office/officeart/2005/8/layout/StepDownProcess"/>
    <dgm:cxn modelId="{F0713E7C-F336-4228-8D60-28F50F886249}" type="presParOf" srcId="{905409AD-67D4-4025-9038-292ED1AB3EFC}" destId="{F7DCEE23-80D0-4694-AB03-7F10AC335CF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82FA0-933C-4096-8BF9-295C54B5B1F6}">
      <dsp:nvSpPr>
        <dsp:cNvPr id="0" name=""/>
        <dsp:cNvSpPr/>
      </dsp:nvSpPr>
      <dsp:spPr>
        <a:xfrm rot="3717681">
          <a:off x="1872490" y="2685295"/>
          <a:ext cx="633419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633419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91C52-2498-4277-A5F8-C67E27EFD27A}">
      <dsp:nvSpPr>
        <dsp:cNvPr id="0" name=""/>
        <dsp:cNvSpPr/>
      </dsp:nvSpPr>
      <dsp:spPr>
        <a:xfrm rot="1329748">
          <a:off x="2257503" y="2189285"/>
          <a:ext cx="415425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415425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50F1-BE3C-4BE3-B133-DC8910712802}">
      <dsp:nvSpPr>
        <dsp:cNvPr id="0" name=""/>
        <dsp:cNvSpPr/>
      </dsp:nvSpPr>
      <dsp:spPr>
        <a:xfrm rot="20270252">
          <a:off x="2257503" y="1627314"/>
          <a:ext cx="415425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415425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322EC-A11F-41B8-9A87-A42D9ADDB50D}">
      <dsp:nvSpPr>
        <dsp:cNvPr id="0" name=""/>
        <dsp:cNvSpPr/>
      </dsp:nvSpPr>
      <dsp:spPr>
        <a:xfrm rot="17882319">
          <a:off x="1872490" y="1131304"/>
          <a:ext cx="633419" cy="41967"/>
        </a:xfrm>
        <a:custGeom>
          <a:avLst/>
          <a:gdLst/>
          <a:ahLst/>
          <a:cxnLst/>
          <a:rect l="0" t="0" r="0" b="0"/>
          <a:pathLst>
            <a:path>
              <a:moveTo>
                <a:pt x="0" y="20983"/>
              </a:moveTo>
              <a:lnTo>
                <a:pt x="633419" y="209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79613-1A1F-4922-B105-C6A1998D30DC}">
      <dsp:nvSpPr>
        <dsp:cNvPr id="0" name=""/>
        <dsp:cNvSpPr/>
      </dsp:nvSpPr>
      <dsp:spPr>
        <a:xfrm>
          <a:off x="1179792" y="1231250"/>
          <a:ext cx="1421308" cy="1421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007E9-9F8C-4353-BCB3-B91F89E7C8A1}">
      <dsp:nvSpPr>
        <dsp:cNvPr id="0" name=""/>
        <dsp:cNvSpPr/>
      </dsp:nvSpPr>
      <dsp:spPr>
        <a:xfrm>
          <a:off x="2070900" y="-75172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Sales Conversion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218483" y="72290"/>
        <a:ext cx="712595" cy="712010"/>
      </dsp:txXfrm>
    </dsp:sp>
    <dsp:sp modelId="{DB5F062A-5331-4DB3-B93E-4529441ABF33}">
      <dsp:nvSpPr>
        <dsp:cNvPr id="0" name=""/>
        <dsp:cNvSpPr/>
      </dsp:nvSpPr>
      <dsp:spPr>
        <a:xfrm>
          <a:off x="2620300" y="876416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Client Engagement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767883" y="1023878"/>
        <a:ext cx="712595" cy="712010"/>
      </dsp:txXfrm>
    </dsp:sp>
    <dsp:sp modelId="{2BE5A9EF-7D71-45A4-B76C-AE4903D778B0}">
      <dsp:nvSpPr>
        <dsp:cNvPr id="0" name=""/>
        <dsp:cNvSpPr/>
      </dsp:nvSpPr>
      <dsp:spPr>
        <a:xfrm>
          <a:off x="2620300" y="1975217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Sales Team Productivity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767883" y="2122679"/>
        <a:ext cx="712595" cy="712010"/>
      </dsp:txXfrm>
    </dsp:sp>
    <dsp:sp modelId="{BC71C7E8-1F25-47AE-AC40-8C47B7D944D1}">
      <dsp:nvSpPr>
        <dsp:cNvPr id="0" name=""/>
        <dsp:cNvSpPr/>
      </dsp:nvSpPr>
      <dsp:spPr>
        <a:xfrm>
          <a:off x="2070900" y="2926806"/>
          <a:ext cx="1007761" cy="1006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Operational Execution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latin typeface="Calibri" panose="020F0502020204030204" pitchFamily="34" charset="0"/>
              <a:cs typeface="Arial" pitchFamily="34" charset="0"/>
            </a:rPr>
            <a:t>?</a:t>
          </a:r>
          <a:endParaRPr lang="en-AU" sz="10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218483" y="3074268"/>
        <a:ext cx="712595" cy="712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7E44-4FBF-4351-B165-5B417DDAAB7E}">
      <dsp:nvSpPr>
        <dsp:cNvPr id="0" name=""/>
        <dsp:cNvSpPr/>
      </dsp:nvSpPr>
      <dsp:spPr>
        <a:xfrm>
          <a:off x="1460" y="1660754"/>
          <a:ext cx="1936291" cy="1936291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  <a:cs typeface="Arial" panose="020B0604020202020204" pitchFamily="34" charset="0"/>
            </a:rPr>
            <a:t>Knowing Product Preferences Based on Quantitative Persona Models</a:t>
          </a:r>
          <a:endParaRPr lang="en-US" sz="14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85023" y="1944317"/>
        <a:ext cx="1369165" cy="1369165"/>
      </dsp:txXfrm>
    </dsp:sp>
    <dsp:sp modelId="{C1DEFF06-7949-4643-B837-73FC8B301EFA}">
      <dsp:nvSpPr>
        <dsp:cNvPr id="0" name=""/>
        <dsp:cNvSpPr/>
      </dsp:nvSpPr>
      <dsp:spPr>
        <a:xfrm>
          <a:off x="2094978" y="2067375"/>
          <a:ext cx="1123048" cy="112304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243838" y="2496829"/>
        <a:ext cx="825328" cy="264140"/>
      </dsp:txXfrm>
    </dsp:sp>
    <dsp:sp modelId="{E3D9B86B-9B58-4140-B6FF-67E70693ECCE}">
      <dsp:nvSpPr>
        <dsp:cNvPr id="0" name=""/>
        <dsp:cNvSpPr/>
      </dsp:nvSpPr>
      <dsp:spPr>
        <a:xfrm>
          <a:off x="3375254" y="1660754"/>
          <a:ext cx="1936291" cy="1936291"/>
        </a:xfrm>
        <a:prstGeom prst="ellipse">
          <a:avLst/>
        </a:prstGeom>
        <a:solidFill>
          <a:srgbClr val="4F1F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  <a:cs typeface="Arial" panose="020B0604020202020204" pitchFamily="34" charset="0"/>
            </a:rPr>
            <a:t>Reframing Offering Message to Different Communication and Learning Styles</a:t>
          </a:r>
          <a:endParaRPr lang="en-US" sz="14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58817" y="1944317"/>
        <a:ext cx="1369165" cy="1369165"/>
      </dsp:txXfrm>
    </dsp:sp>
    <dsp:sp modelId="{C9839F6E-86EA-46A1-9C0A-90FBDEC8E493}">
      <dsp:nvSpPr>
        <dsp:cNvPr id="0" name=""/>
        <dsp:cNvSpPr/>
      </dsp:nvSpPr>
      <dsp:spPr>
        <a:xfrm>
          <a:off x="5468772" y="2067375"/>
          <a:ext cx="1123048" cy="112304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617632" y="2298723"/>
        <a:ext cx="825328" cy="660352"/>
      </dsp:txXfrm>
    </dsp:sp>
    <dsp:sp modelId="{BAA8ECC9-94AE-4E78-AA58-A76BD721F914}">
      <dsp:nvSpPr>
        <dsp:cNvPr id="0" name=""/>
        <dsp:cNvSpPr/>
      </dsp:nvSpPr>
      <dsp:spPr>
        <a:xfrm>
          <a:off x="6749048" y="1660754"/>
          <a:ext cx="1936291" cy="1936291"/>
        </a:xfrm>
        <a:prstGeom prst="ellipse">
          <a:avLst/>
        </a:prstGeom>
        <a:solidFill>
          <a:srgbClr val="3333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 panose="020F0502020204030204" pitchFamily="34" charset="0"/>
              <a:cs typeface="Arial" panose="020B0604020202020204" pitchFamily="34" charset="0"/>
            </a:rPr>
            <a:t>Highly Customized Life-Long Experiences (Offerings)</a:t>
          </a:r>
          <a:endParaRPr lang="en-US" sz="14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032611" y="1944317"/>
        <a:ext cx="1369165" cy="1369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D2858-1471-4D10-B904-95C41891292B}">
      <dsp:nvSpPr>
        <dsp:cNvPr id="0" name=""/>
        <dsp:cNvSpPr/>
      </dsp:nvSpPr>
      <dsp:spPr>
        <a:xfrm rot="16200000">
          <a:off x="1671052" y="1642590"/>
          <a:ext cx="3478217" cy="2125559"/>
        </a:xfrm>
        <a:prstGeom prst="round2SameRect">
          <a:avLst>
            <a:gd name="adj1" fmla="val 16670"/>
            <a:gd name="adj2" fmla="val 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133350" rIns="120015" bIns="13335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Tailored  Communication and Solutions </a:t>
          </a:r>
          <a:r>
            <a:rPr lang="en-US" sz="2100" kern="12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Matched to Client DNA Style Drives Confident Long Term Decision-Making</a:t>
          </a:r>
          <a:endParaRPr lang="en-US" sz="2100" kern="1200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5400000">
        <a:off x="2451161" y="1070041"/>
        <a:ext cx="2021779" cy="3270657"/>
      </dsp:txXfrm>
    </dsp:sp>
    <dsp:sp modelId="{719263D1-EF8F-4888-A781-123C1E97F8BB}">
      <dsp:nvSpPr>
        <dsp:cNvPr id="0" name=""/>
        <dsp:cNvSpPr/>
      </dsp:nvSpPr>
      <dsp:spPr>
        <a:xfrm rot="5400000">
          <a:off x="3893129" y="1642590"/>
          <a:ext cx="3478217" cy="2125559"/>
        </a:xfrm>
        <a:prstGeom prst="round2SameRect">
          <a:avLst>
            <a:gd name="adj1" fmla="val 16670"/>
            <a:gd name="adj2" fmla="val 0"/>
          </a:avLst>
        </a:prstGeom>
        <a:solidFill>
          <a:srgbClr val="4F1F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015" tIns="133350" rIns="80010" bIns="13335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Hiring Advisory or Sales Teams </a:t>
          </a:r>
          <a:r>
            <a:rPr lang="en-US" sz="2100" kern="12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Matched to Client DNA Style Drives Higher Engagement</a:t>
          </a:r>
          <a:endParaRPr lang="en-US" sz="2100" kern="1200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5400000">
        <a:off x="4569458" y="1070041"/>
        <a:ext cx="2021779" cy="3270657"/>
      </dsp:txXfrm>
    </dsp:sp>
    <dsp:sp modelId="{C368C159-9947-40D4-BF69-DE4986DB854F}">
      <dsp:nvSpPr>
        <dsp:cNvPr id="0" name=""/>
        <dsp:cNvSpPr/>
      </dsp:nvSpPr>
      <dsp:spPr>
        <a:xfrm>
          <a:off x="3409944" y="0"/>
          <a:ext cx="2222077" cy="22219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76040-D94D-42A6-A7CA-09C894B735A8}">
      <dsp:nvSpPr>
        <dsp:cNvPr id="0" name=""/>
        <dsp:cNvSpPr/>
      </dsp:nvSpPr>
      <dsp:spPr>
        <a:xfrm rot="10800000">
          <a:off x="3409944" y="3188230"/>
          <a:ext cx="2222077" cy="22219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6A68D-07E3-4C67-8F0F-3DDB7C0721B0}">
      <dsp:nvSpPr>
        <dsp:cNvPr id="0" name=""/>
        <dsp:cNvSpPr/>
      </dsp:nvSpPr>
      <dsp:spPr>
        <a:xfrm>
          <a:off x="3946042" y="178"/>
          <a:ext cx="1136802" cy="637545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Arial" pitchFamily="34" charset="0"/>
            </a:rPr>
            <a:t> Client Engagement Development</a:t>
          </a:r>
          <a:endParaRPr lang="en-US" sz="1100" b="1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3977164" y="31300"/>
        <a:ext cx="1074558" cy="575301"/>
      </dsp:txXfrm>
    </dsp:sp>
    <dsp:sp modelId="{120A5298-02D3-48ED-ADEA-4BCB72AB7C20}">
      <dsp:nvSpPr>
        <dsp:cNvPr id="0" name=""/>
        <dsp:cNvSpPr/>
      </dsp:nvSpPr>
      <dsp:spPr>
        <a:xfrm>
          <a:off x="2302733" y="319817"/>
          <a:ext cx="4429966" cy="4429966"/>
        </a:xfrm>
        <a:custGeom>
          <a:avLst/>
          <a:gdLst/>
          <a:ahLst/>
          <a:cxnLst/>
          <a:rect l="0" t="0" r="0" b="0"/>
          <a:pathLst>
            <a:path>
              <a:moveTo>
                <a:pt x="2786631" y="75037"/>
              </a:moveTo>
              <a:arcTo wR="2214983" hR="2214983" stAng="17097378" swAng="10300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B5EF9-0833-45A0-BE99-5AF603688172}">
      <dsp:nvSpPr>
        <dsp:cNvPr id="0" name=""/>
        <dsp:cNvSpPr/>
      </dsp:nvSpPr>
      <dsp:spPr>
        <a:xfrm>
          <a:off x="5451330" y="662531"/>
          <a:ext cx="1288509" cy="637545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Arial" pitchFamily="34" charset="0"/>
            </a:rPr>
            <a:t>Employee              and Team Engagement</a:t>
          </a:r>
          <a:endParaRPr lang="en-US" sz="1100" b="1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5482452" y="693653"/>
        <a:ext cx="1226265" cy="575301"/>
      </dsp:txXfrm>
    </dsp:sp>
    <dsp:sp modelId="{7CB11DE1-E0E9-4570-B61F-C1A3FD265974}">
      <dsp:nvSpPr>
        <dsp:cNvPr id="0" name=""/>
        <dsp:cNvSpPr/>
      </dsp:nvSpPr>
      <dsp:spPr>
        <a:xfrm>
          <a:off x="2212313" y="175720"/>
          <a:ext cx="4429966" cy="4429966"/>
        </a:xfrm>
        <a:custGeom>
          <a:avLst/>
          <a:gdLst/>
          <a:ahLst/>
          <a:cxnLst/>
          <a:rect l="0" t="0" r="0" b="0"/>
          <a:pathLst>
            <a:path>
              <a:moveTo>
                <a:pt x="4147309" y="1132269"/>
              </a:moveTo>
              <a:arcTo wR="2214983" hR="2214983" stAng="19844243" swAng="13912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84992-72FB-4335-AC56-9F0AA026E250}">
      <dsp:nvSpPr>
        <dsp:cNvPr id="0" name=""/>
        <dsp:cNvSpPr/>
      </dsp:nvSpPr>
      <dsp:spPr>
        <a:xfrm>
          <a:off x="6017812" y="2165315"/>
          <a:ext cx="1288509" cy="637545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Arial" pitchFamily="34" charset="0"/>
            </a:rPr>
            <a:t>Leadership Messaging</a:t>
          </a:r>
          <a:endParaRPr lang="en-US" sz="1100" b="1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6048934" y="2196437"/>
        <a:ext cx="1226265" cy="575301"/>
      </dsp:txXfrm>
    </dsp:sp>
    <dsp:sp modelId="{BED335A3-931F-4FD6-8302-4625D04F94FC}">
      <dsp:nvSpPr>
        <dsp:cNvPr id="0" name=""/>
        <dsp:cNvSpPr/>
      </dsp:nvSpPr>
      <dsp:spPr>
        <a:xfrm>
          <a:off x="2244970" y="229463"/>
          <a:ext cx="4429966" cy="4429966"/>
        </a:xfrm>
        <a:custGeom>
          <a:avLst/>
          <a:gdLst/>
          <a:ahLst/>
          <a:cxnLst/>
          <a:rect l="0" t="0" r="0" b="0"/>
          <a:pathLst>
            <a:path>
              <a:moveTo>
                <a:pt x="4399210" y="2582819"/>
              </a:moveTo>
              <a:arcTo wR="2214983" hR="2214983" stAng="573554" swAng="146440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A1F52-3E15-41BB-8F43-12772F3A2DCB}">
      <dsp:nvSpPr>
        <dsp:cNvPr id="0" name=""/>
        <dsp:cNvSpPr/>
      </dsp:nvSpPr>
      <dsp:spPr>
        <a:xfrm>
          <a:off x="5408619" y="3689869"/>
          <a:ext cx="1257858" cy="637545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Arial" pitchFamily="34" charset="0"/>
            </a:rPr>
            <a:t>Organizational Change Management</a:t>
          </a:r>
          <a:endParaRPr lang="en-US" sz="1100" b="1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5439741" y="3720991"/>
        <a:ext cx="1195614" cy="575301"/>
      </dsp:txXfrm>
    </dsp:sp>
    <dsp:sp modelId="{D33E7EFC-042C-423F-8BEA-7949B92B343B}">
      <dsp:nvSpPr>
        <dsp:cNvPr id="0" name=""/>
        <dsp:cNvSpPr/>
      </dsp:nvSpPr>
      <dsp:spPr>
        <a:xfrm>
          <a:off x="1965852" y="450345"/>
          <a:ext cx="4429966" cy="4429966"/>
        </a:xfrm>
        <a:custGeom>
          <a:avLst/>
          <a:gdLst/>
          <a:ahLst/>
          <a:cxnLst/>
          <a:rect l="0" t="0" r="0" b="0"/>
          <a:pathLst>
            <a:path>
              <a:moveTo>
                <a:pt x="3674682" y="3880945"/>
              </a:moveTo>
              <a:arcTo wR="2214983" hR="2214983" stAng="2926529" swAng="8959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0EEC6-E73E-44F2-9270-080FA354C5D7}">
      <dsp:nvSpPr>
        <dsp:cNvPr id="0" name=""/>
        <dsp:cNvSpPr/>
      </dsp:nvSpPr>
      <dsp:spPr>
        <a:xfrm>
          <a:off x="3872210" y="4430145"/>
          <a:ext cx="1284468" cy="637545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Arial" pitchFamily="34" charset="0"/>
            </a:rPr>
            <a:t>Service Delivery Execution</a:t>
          </a:r>
          <a:endParaRPr lang="en-US" sz="1100" b="1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3903332" y="4461267"/>
        <a:ext cx="1222224" cy="575301"/>
      </dsp:txXfrm>
    </dsp:sp>
    <dsp:sp modelId="{A04FC315-886F-4266-ACF4-0E132BEFBD36}">
      <dsp:nvSpPr>
        <dsp:cNvPr id="0" name=""/>
        <dsp:cNvSpPr/>
      </dsp:nvSpPr>
      <dsp:spPr>
        <a:xfrm>
          <a:off x="2299460" y="318951"/>
          <a:ext cx="4429966" cy="4429966"/>
        </a:xfrm>
        <a:custGeom>
          <a:avLst/>
          <a:gdLst/>
          <a:ahLst/>
          <a:cxnLst/>
          <a:rect l="0" t="0" r="0" b="0"/>
          <a:pathLst>
            <a:path>
              <a:moveTo>
                <a:pt x="1567282" y="4333151"/>
              </a:moveTo>
              <a:arcTo wR="2214983" hR="2214983" stAng="6420166" swAng="871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36032-8649-4532-A674-7BEA2E47AD2E}">
      <dsp:nvSpPr>
        <dsp:cNvPr id="0" name=""/>
        <dsp:cNvSpPr/>
      </dsp:nvSpPr>
      <dsp:spPr>
        <a:xfrm>
          <a:off x="2256300" y="3781391"/>
          <a:ext cx="1383827" cy="637545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Arial" pitchFamily="34" charset="0"/>
            </a:rPr>
            <a:t> Sales Training</a:t>
          </a:r>
          <a:endParaRPr lang="en-US" sz="1100" b="1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287422" y="3812513"/>
        <a:ext cx="1321583" cy="575301"/>
      </dsp:txXfrm>
    </dsp:sp>
    <dsp:sp modelId="{FD961E49-EC65-4F69-832E-B8FE12464BAF}">
      <dsp:nvSpPr>
        <dsp:cNvPr id="0" name=""/>
        <dsp:cNvSpPr/>
      </dsp:nvSpPr>
      <dsp:spPr>
        <a:xfrm>
          <a:off x="2302969" y="324114"/>
          <a:ext cx="4429966" cy="4429966"/>
        </a:xfrm>
        <a:custGeom>
          <a:avLst/>
          <a:gdLst/>
          <a:ahLst/>
          <a:cxnLst/>
          <a:rect l="0" t="0" r="0" b="0"/>
          <a:pathLst>
            <a:path>
              <a:moveTo>
                <a:pt x="375488" y="3448842"/>
              </a:moveTo>
              <a:arcTo wR="2214983" hR="2214983" stAng="8768873" swAng="15614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C38B8-E870-4FD0-8C55-D69313CB65FF}">
      <dsp:nvSpPr>
        <dsp:cNvPr id="0" name=""/>
        <dsp:cNvSpPr/>
      </dsp:nvSpPr>
      <dsp:spPr>
        <a:xfrm>
          <a:off x="1677684" y="2193160"/>
          <a:ext cx="1249354" cy="637545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Arial" pitchFamily="34" charset="0"/>
            </a:rPr>
            <a:t>Solution Matching</a:t>
          </a:r>
        </a:p>
      </dsp:txBody>
      <dsp:txXfrm>
        <a:off x="1708806" y="2224282"/>
        <a:ext cx="1187110" cy="575301"/>
      </dsp:txXfrm>
    </dsp:sp>
    <dsp:sp modelId="{B6AE185A-22E9-4C56-BB9E-7B34C07D032E}">
      <dsp:nvSpPr>
        <dsp:cNvPr id="0" name=""/>
        <dsp:cNvSpPr/>
      </dsp:nvSpPr>
      <dsp:spPr>
        <a:xfrm>
          <a:off x="2302119" y="320014"/>
          <a:ext cx="4429966" cy="4429966"/>
        </a:xfrm>
        <a:custGeom>
          <a:avLst/>
          <a:gdLst/>
          <a:ahLst/>
          <a:cxnLst/>
          <a:rect l="0" t="0" r="0" b="0"/>
          <a:pathLst>
            <a:path>
              <a:moveTo>
                <a:pt x="28088" y="1863356"/>
              </a:moveTo>
              <a:arcTo wR="2214983" hR="2214983" stAng="11348058" swAng="15206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FB421-A404-464B-A58F-FC29F99A317A}">
      <dsp:nvSpPr>
        <dsp:cNvPr id="0" name=""/>
        <dsp:cNvSpPr/>
      </dsp:nvSpPr>
      <dsp:spPr>
        <a:xfrm>
          <a:off x="2352621" y="635425"/>
          <a:ext cx="1226402" cy="637545"/>
        </a:xfrm>
        <a:prstGeom prst="roundRect">
          <a:avLst/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Calibri" panose="020F0502020204030204" pitchFamily="34" charset="0"/>
              <a:cs typeface="Arial" pitchFamily="34" charset="0"/>
            </a:rPr>
            <a:t>Behavioral Marketing</a:t>
          </a:r>
          <a:endParaRPr lang="en-US" sz="1100" b="1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2383743" y="666547"/>
        <a:ext cx="1164158" cy="575301"/>
      </dsp:txXfrm>
    </dsp:sp>
    <dsp:sp modelId="{1B94DCFC-7BD3-4C3D-BA7E-592FB7A8A864}">
      <dsp:nvSpPr>
        <dsp:cNvPr id="0" name=""/>
        <dsp:cNvSpPr/>
      </dsp:nvSpPr>
      <dsp:spPr>
        <a:xfrm>
          <a:off x="2309234" y="316332"/>
          <a:ext cx="4429966" cy="4429966"/>
        </a:xfrm>
        <a:custGeom>
          <a:avLst/>
          <a:gdLst/>
          <a:ahLst/>
          <a:cxnLst/>
          <a:rect l="0" t="0" r="0" b="0"/>
          <a:pathLst>
            <a:path>
              <a:moveTo>
                <a:pt x="1074949" y="315911"/>
              </a:moveTo>
              <a:arcTo wR="2214983" hR="2214983" stAng="14341388" swAng="9411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783EA-5863-4D62-8471-561CB267C4D4}">
      <dsp:nvSpPr>
        <dsp:cNvPr id="0" name=""/>
        <dsp:cNvSpPr/>
      </dsp:nvSpPr>
      <dsp:spPr>
        <a:xfrm>
          <a:off x="3182026" y="2494433"/>
          <a:ext cx="2094147" cy="2094147"/>
        </a:xfrm>
        <a:prstGeom prst="ellipse">
          <a:avLst/>
        </a:prstGeom>
        <a:solidFill>
          <a:srgbClr val="4F1F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rPr>
            <a:t>Powerful and Unique Client Centered Behavioral Solutions Delivered in 123+ Countries and 11 Languages</a:t>
          </a:r>
          <a:endParaRPr lang="en-US" sz="1400" kern="1200" dirty="0">
            <a:solidFill>
              <a:schemeClr val="bg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88707" y="2801114"/>
        <a:ext cx="1480785" cy="1480785"/>
      </dsp:txXfrm>
    </dsp:sp>
    <dsp:sp modelId="{60FF9C75-89A3-471D-B854-0DE56E4816CF}">
      <dsp:nvSpPr>
        <dsp:cNvPr id="0" name=""/>
        <dsp:cNvSpPr/>
      </dsp:nvSpPr>
      <dsp:spPr>
        <a:xfrm rot="12900000">
          <a:off x="1835143" y="2128688"/>
          <a:ext cx="1604848" cy="59683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8837-0EF8-49FD-829F-2CFE0E74F0FE}">
      <dsp:nvSpPr>
        <dsp:cNvPr id="0" name=""/>
        <dsp:cNvSpPr/>
      </dsp:nvSpPr>
      <dsp:spPr>
        <a:xfrm>
          <a:off x="985539" y="1171076"/>
          <a:ext cx="1989440" cy="1591552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Arial" panose="020B0604020202020204" pitchFamily="34" charset="0"/>
            </a:rPr>
            <a:t>Forced Choice Assessment Measuring 64 Behavioral Traits </a:t>
          </a:r>
          <a:endParaRPr lang="en-US" sz="20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032154" y="1217691"/>
        <a:ext cx="1896210" cy="1498322"/>
      </dsp:txXfrm>
    </dsp:sp>
    <dsp:sp modelId="{688C633A-8197-41F0-A212-D7783A4B94A3}">
      <dsp:nvSpPr>
        <dsp:cNvPr id="0" name=""/>
        <dsp:cNvSpPr/>
      </dsp:nvSpPr>
      <dsp:spPr>
        <a:xfrm rot="16200000">
          <a:off x="3426675" y="1300189"/>
          <a:ext cx="1604848" cy="59683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DFA40-FFD5-4A0D-AC36-9C8FF44FD0E4}">
      <dsp:nvSpPr>
        <dsp:cNvPr id="0" name=""/>
        <dsp:cNvSpPr/>
      </dsp:nvSpPr>
      <dsp:spPr>
        <a:xfrm>
          <a:off x="3234379" y="404"/>
          <a:ext cx="1989440" cy="1591552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Arial" panose="020B0604020202020204" pitchFamily="34" charset="0"/>
            </a:rPr>
            <a:t>60+ Man Years of Development Investment Since 2001</a:t>
          </a:r>
          <a:endParaRPr lang="en-US" sz="20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280994" y="47019"/>
        <a:ext cx="1896210" cy="1498322"/>
      </dsp:txXfrm>
    </dsp:sp>
    <dsp:sp modelId="{808F2945-4320-4885-BE76-54496CB27A4B}">
      <dsp:nvSpPr>
        <dsp:cNvPr id="0" name=""/>
        <dsp:cNvSpPr/>
      </dsp:nvSpPr>
      <dsp:spPr>
        <a:xfrm rot="19500000">
          <a:off x="5018207" y="2128688"/>
          <a:ext cx="1604848" cy="596832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45438-F3B6-491A-8EBE-F4545CA85F1A}">
      <dsp:nvSpPr>
        <dsp:cNvPr id="0" name=""/>
        <dsp:cNvSpPr/>
      </dsp:nvSpPr>
      <dsp:spPr>
        <a:xfrm>
          <a:off x="5483219" y="1171076"/>
          <a:ext cx="1989440" cy="1591552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Independent Validation by Team with 100+ Years of Experience</a:t>
          </a:r>
          <a:endParaRPr lang="en-US" sz="20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529834" y="1217691"/>
        <a:ext cx="1896210" cy="14983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D054A-3083-4F13-AE50-3C055FE4F6AE}">
      <dsp:nvSpPr>
        <dsp:cNvPr id="0" name=""/>
        <dsp:cNvSpPr/>
      </dsp:nvSpPr>
      <dsp:spPr>
        <a:xfrm rot="5400000">
          <a:off x="1191170" y="750488"/>
          <a:ext cx="646002" cy="7354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D81F1-0224-40D4-87F6-853AF1A979EE}">
      <dsp:nvSpPr>
        <dsp:cNvPr id="0" name=""/>
        <dsp:cNvSpPr/>
      </dsp:nvSpPr>
      <dsp:spPr>
        <a:xfrm>
          <a:off x="860539" y="4267199"/>
          <a:ext cx="1087488" cy="761206"/>
        </a:xfrm>
        <a:prstGeom prst="roundRect">
          <a:avLst>
            <a:gd name="adj" fmla="val 16670"/>
          </a:avLst>
        </a:prstGeom>
        <a:solidFill>
          <a:srgbClr val="785D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Segment &amp; Match Clients to  Employees</a:t>
          </a:r>
          <a:endParaRPr lang="en-AU" sz="1000" kern="1200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sp:txBody>
      <dsp:txXfrm>
        <a:off x="897705" y="4304365"/>
        <a:ext cx="1013156" cy="686874"/>
      </dsp:txXfrm>
    </dsp:sp>
    <dsp:sp modelId="{3ECF2143-B178-4713-B835-C5D672260B0A}">
      <dsp:nvSpPr>
        <dsp:cNvPr id="0" name=""/>
        <dsp:cNvSpPr/>
      </dsp:nvSpPr>
      <dsp:spPr>
        <a:xfrm>
          <a:off x="1932347" y="4344197"/>
          <a:ext cx="1087077" cy="6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800" kern="1200" dirty="0" smtClean="0">
              <a:latin typeface="Calibri" panose="020F0502020204030204" pitchFamily="34" charset="0"/>
              <a:cs typeface="Arial" pitchFamily="34" charset="0"/>
            </a:rPr>
            <a:t>Based on their communication style to customize sales, marketing and service activities</a:t>
          </a:r>
          <a:endParaRPr lang="en-AU" sz="8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1932347" y="4344197"/>
        <a:ext cx="1087077" cy="615240"/>
      </dsp:txXfrm>
    </dsp:sp>
    <dsp:sp modelId="{F6F50132-FE17-4D26-BD4F-C8976F878159}">
      <dsp:nvSpPr>
        <dsp:cNvPr id="0" name=""/>
        <dsp:cNvSpPr/>
      </dsp:nvSpPr>
      <dsp:spPr>
        <a:xfrm rot="16200000" flipV="1">
          <a:off x="1307683" y="3576476"/>
          <a:ext cx="646002" cy="7354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03324-8566-48CB-874A-24428DB6F556}">
      <dsp:nvSpPr>
        <dsp:cNvPr id="0" name=""/>
        <dsp:cNvSpPr/>
      </dsp:nvSpPr>
      <dsp:spPr>
        <a:xfrm>
          <a:off x="1998413" y="3428997"/>
          <a:ext cx="1087488" cy="761206"/>
        </a:xfrm>
        <a:prstGeom prst="roundRect">
          <a:avLst>
            <a:gd name="adj" fmla="val 16670"/>
          </a:avLst>
        </a:prstGeom>
        <a:solidFill>
          <a:srgbClr val="785D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Tailor Your Workflows</a:t>
          </a:r>
          <a:endParaRPr lang="en-AU" sz="1000" kern="1200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sp:txBody>
      <dsp:txXfrm>
        <a:off x="2035579" y="3466163"/>
        <a:ext cx="1013156" cy="686874"/>
      </dsp:txXfrm>
    </dsp:sp>
    <dsp:sp modelId="{2F1207B8-F66E-4ACC-9D15-75B30EF93F45}">
      <dsp:nvSpPr>
        <dsp:cNvPr id="0" name=""/>
        <dsp:cNvSpPr/>
      </dsp:nvSpPr>
      <dsp:spPr>
        <a:xfrm>
          <a:off x="3086453" y="3497300"/>
          <a:ext cx="1190270" cy="6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800" kern="1200" dirty="0" smtClean="0">
              <a:latin typeface="Calibri" panose="020F0502020204030204" pitchFamily="34" charset="0"/>
              <a:cs typeface="Arial" pitchFamily="34" charset="0"/>
            </a:rPr>
            <a:t>With specific guidelines based on their communication style &amp; specific needs</a:t>
          </a:r>
          <a:endParaRPr lang="en-AU" sz="8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3086453" y="3497300"/>
        <a:ext cx="1190270" cy="615240"/>
      </dsp:txXfrm>
    </dsp:sp>
    <dsp:sp modelId="{ED3ECF86-3238-4999-A4CF-C37EBBE7D01D}">
      <dsp:nvSpPr>
        <dsp:cNvPr id="0" name=""/>
        <dsp:cNvSpPr/>
      </dsp:nvSpPr>
      <dsp:spPr>
        <a:xfrm rot="5400000">
          <a:off x="2495211" y="564875"/>
          <a:ext cx="646002" cy="7354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E67F7-8A35-40BB-ADA3-AD156F7BDE7B}">
      <dsp:nvSpPr>
        <dsp:cNvPr id="0" name=""/>
        <dsp:cNvSpPr/>
      </dsp:nvSpPr>
      <dsp:spPr>
        <a:xfrm>
          <a:off x="3162865" y="2551828"/>
          <a:ext cx="1087488" cy="761206"/>
        </a:xfrm>
        <a:prstGeom prst="roundRect">
          <a:avLst>
            <a:gd name="adj" fmla="val 16670"/>
          </a:avLst>
        </a:prstGeom>
        <a:solidFill>
          <a:srgbClr val="785D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Provide Customized Experiences</a:t>
          </a:r>
          <a:endParaRPr lang="en-AU" sz="1000" kern="1200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sp:txBody>
      <dsp:txXfrm>
        <a:off x="3200031" y="2588994"/>
        <a:ext cx="1013156" cy="686874"/>
      </dsp:txXfrm>
    </dsp:sp>
    <dsp:sp modelId="{2B250415-3043-466E-B22F-4E8DAD222BDD}">
      <dsp:nvSpPr>
        <dsp:cNvPr id="0" name=""/>
        <dsp:cNvSpPr/>
      </dsp:nvSpPr>
      <dsp:spPr>
        <a:xfrm>
          <a:off x="4250347" y="2625252"/>
          <a:ext cx="1095737" cy="6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800" kern="1200" dirty="0" smtClean="0">
              <a:latin typeface="Calibri" panose="020F0502020204030204" pitchFamily="34" charset="0"/>
              <a:cs typeface="Arial" pitchFamily="34" charset="0"/>
            </a:rPr>
            <a:t>Based on their communication style &amp; specific needs to make the offering more appealing</a:t>
          </a:r>
          <a:endParaRPr lang="en-AU" sz="8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4250347" y="2625252"/>
        <a:ext cx="1095737" cy="615240"/>
      </dsp:txXfrm>
    </dsp:sp>
    <dsp:sp modelId="{9261CA62-E16D-41DC-8894-860BE075CA1D}">
      <dsp:nvSpPr>
        <dsp:cNvPr id="0" name=""/>
        <dsp:cNvSpPr/>
      </dsp:nvSpPr>
      <dsp:spPr>
        <a:xfrm rot="5400000">
          <a:off x="4109322" y="3315746"/>
          <a:ext cx="646002" cy="7354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D15A4-AB0D-4AEA-A02E-2C6915DAB652}">
      <dsp:nvSpPr>
        <dsp:cNvPr id="0" name=""/>
        <dsp:cNvSpPr/>
      </dsp:nvSpPr>
      <dsp:spPr>
        <a:xfrm>
          <a:off x="4350361" y="1676395"/>
          <a:ext cx="1087488" cy="761206"/>
        </a:xfrm>
        <a:prstGeom prst="roundRect">
          <a:avLst>
            <a:gd name="adj" fmla="val 16670"/>
          </a:avLst>
        </a:prstGeom>
        <a:solidFill>
          <a:srgbClr val="785D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Solution Matching</a:t>
          </a:r>
          <a:endParaRPr lang="en-AU" sz="1000" kern="1200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sp:txBody>
      <dsp:txXfrm>
        <a:off x="4387527" y="1713561"/>
        <a:ext cx="1013156" cy="686874"/>
      </dsp:txXfrm>
    </dsp:sp>
    <dsp:sp modelId="{7E2BEE95-9D94-45B4-A665-CC9710F9A081}">
      <dsp:nvSpPr>
        <dsp:cNvPr id="0" name=""/>
        <dsp:cNvSpPr/>
      </dsp:nvSpPr>
      <dsp:spPr>
        <a:xfrm>
          <a:off x="5452242" y="1751992"/>
          <a:ext cx="1154164" cy="6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rPr>
            <a:t>Match your client to the right solutions to speed up sales conversion </a:t>
          </a:r>
          <a:endParaRPr lang="en-AU" sz="800" kern="1200" dirty="0">
            <a:solidFill>
              <a:schemeClr val="tx1"/>
            </a:solidFill>
            <a:latin typeface="Calibri" panose="020F0502020204030204" pitchFamily="34" charset="0"/>
            <a:cs typeface="Arial" pitchFamily="34" charset="0"/>
          </a:endParaRPr>
        </a:p>
      </dsp:txBody>
      <dsp:txXfrm>
        <a:off x="5452242" y="1751992"/>
        <a:ext cx="1154164" cy="615240"/>
      </dsp:txXfrm>
    </dsp:sp>
    <dsp:sp modelId="{2DD5E325-DD11-43BD-86DD-CBF6E2DCF29B}">
      <dsp:nvSpPr>
        <dsp:cNvPr id="0" name=""/>
        <dsp:cNvSpPr/>
      </dsp:nvSpPr>
      <dsp:spPr>
        <a:xfrm rot="5400000">
          <a:off x="5082040" y="4170832"/>
          <a:ext cx="646002" cy="73545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C2863-1E5D-442B-B229-7EDB3BE510D5}">
      <dsp:nvSpPr>
        <dsp:cNvPr id="0" name=""/>
        <dsp:cNvSpPr/>
      </dsp:nvSpPr>
      <dsp:spPr>
        <a:xfrm>
          <a:off x="5419724" y="838992"/>
          <a:ext cx="1087488" cy="761206"/>
        </a:xfrm>
        <a:prstGeom prst="roundRect">
          <a:avLst>
            <a:gd name="adj" fmla="val 16670"/>
          </a:avLst>
        </a:prstGeom>
        <a:solidFill>
          <a:srgbClr val="785D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rPr>
            <a:t>Powerful Strength based Discovery Questions </a:t>
          </a:r>
          <a:endParaRPr lang="en-AU" sz="1000" kern="1200" dirty="0">
            <a:solidFill>
              <a:schemeClr val="bg1"/>
            </a:solidFill>
            <a:latin typeface="Calibri" panose="020F0502020204030204" pitchFamily="34" charset="0"/>
            <a:cs typeface="Arial" pitchFamily="34" charset="0"/>
          </a:endParaRPr>
        </a:p>
      </dsp:txBody>
      <dsp:txXfrm>
        <a:off x="5456890" y="876158"/>
        <a:ext cx="1013156" cy="686874"/>
      </dsp:txXfrm>
    </dsp:sp>
    <dsp:sp modelId="{3A3A5FA8-6792-40D7-818F-734C928339B2}">
      <dsp:nvSpPr>
        <dsp:cNvPr id="0" name=""/>
        <dsp:cNvSpPr/>
      </dsp:nvSpPr>
      <dsp:spPr>
        <a:xfrm>
          <a:off x="6597826" y="906860"/>
          <a:ext cx="996594" cy="6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800" kern="1200" dirty="0" smtClean="0">
              <a:latin typeface="Calibri" panose="020F0502020204030204" pitchFamily="34" charset="0"/>
              <a:cs typeface="Arial" pitchFamily="34" charset="0"/>
            </a:rPr>
            <a:t>Based on their communication style to unlock the interaction</a:t>
          </a:r>
          <a:endParaRPr lang="en-AU" sz="800" kern="1200" dirty="0">
            <a:latin typeface="Calibri" panose="020F0502020204030204" pitchFamily="34" charset="0"/>
            <a:cs typeface="Arial" pitchFamily="34" charset="0"/>
          </a:endParaRPr>
        </a:p>
      </dsp:txBody>
      <dsp:txXfrm>
        <a:off x="6597826" y="906860"/>
        <a:ext cx="996594" cy="615240"/>
      </dsp:txXfrm>
    </dsp:sp>
    <dsp:sp modelId="{7B6BB127-FA9C-462F-ACA5-D98688396393}">
      <dsp:nvSpPr>
        <dsp:cNvPr id="0" name=""/>
        <dsp:cNvSpPr/>
      </dsp:nvSpPr>
      <dsp:spPr>
        <a:xfrm>
          <a:off x="6542036" y="0"/>
          <a:ext cx="1087488" cy="761206"/>
        </a:xfrm>
        <a:prstGeom prst="roundRect">
          <a:avLst>
            <a:gd name="adj" fmla="val 16670"/>
          </a:avLst>
        </a:prstGeom>
        <a:solidFill>
          <a:srgbClr val="785D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  <a:latin typeface="Calibri" panose="020F0502020204030204" pitchFamily="34" charset="0"/>
              <a:ea typeface="MS PGothic" pitchFamily="34" charset="-128"/>
              <a:cs typeface="Arial" pitchFamily="34" charset="0"/>
              <a:sym typeface="Symbol" pitchFamily="18" charset="2"/>
            </a:rPr>
            <a:t>Customized Messaging</a:t>
          </a:r>
          <a:endParaRPr lang="en-US" sz="1000" kern="1200" dirty="0">
            <a:solidFill>
              <a:schemeClr val="bg1"/>
            </a:solidFill>
            <a:latin typeface="Calibri" panose="020F0502020204030204" pitchFamily="34" charset="0"/>
            <a:ea typeface="MS PGothic" pitchFamily="34" charset="-128"/>
            <a:cs typeface="Arial" pitchFamily="34" charset="0"/>
            <a:sym typeface="Symbol" pitchFamily="18" charset="2"/>
          </a:endParaRPr>
        </a:p>
      </dsp:txBody>
      <dsp:txXfrm>
        <a:off x="6579202" y="37166"/>
        <a:ext cx="1013156" cy="686874"/>
      </dsp:txXfrm>
    </dsp:sp>
    <dsp:sp modelId="{F7DCEE23-80D0-4694-AB03-7F10AC335CFA}">
      <dsp:nvSpPr>
        <dsp:cNvPr id="0" name=""/>
        <dsp:cNvSpPr/>
      </dsp:nvSpPr>
      <dsp:spPr>
        <a:xfrm>
          <a:off x="7662683" y="35237"/>
          <a:ext cx="1095737" cy="615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smtClean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rPr>
            <a:t>Send personalized </a:t>
          </a:r>
          <a:br>
            <a:rPr lang="en-US" sz="800" kern="1200" dirty="0" smtClean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rPr>
          </a:br>
          <a:r>
            <a:rPr lang="en-US" sz="800" kern="1200" dirty="0" smtClean="0">
              <a:solidFill>
                <a:schemeClr val="tx1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rPr>
            <a:t>communications  to increase  connectivity of the message</a:t>
          </a:r>
          <a:endParaRPr lang="en-US" sz="800" kern="1200" dirty="0">
            <a:solidFill>
              <a:schemeClr val="tx1"/>
            </a:solidFill>
            <a:latin typeface="Calibri" panose="020F0502020204030204" pitchFamily="34" charset="0"/>
            <a:ea typeface="ＭＳ Ｐゴシック" pitchFamily="34" charset="-128"/>
            <a:cs typeface="Arial" pitchFamily="34" charset="0"/>
          </a:endParaRPr>
        </a:p>
      </dsp:txBody>
      <dsp:txXfrm>
        <a:off x="7662683" y="35237"/>
        <a:ext cx="1095737" cy="61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6DD3C-A485-455E-8FEB-967638656767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327E-3DEF-4423-A072-1C7931D9DB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327E-3DEF-4423-A072-1C7931D9DBB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0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686" y="8684301"/>
            <a:ext cx="2970761" cy="4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2" tIns="44749" rIns="89492" bIns="44749"/>
          <a:lstStyle>
            <a:lvl1pPr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30169" indent="-280834"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23336" indent="-224667"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572672" indent="-224667"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22005" indent="-224667"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471343" indent="-224667" algn="ctr" defTabSz="89711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20678" indent="-224667" algn="ctr" defTabSz="89711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370013" indent="-224667" algn="ctr" defTabSz="89711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19345" indent="-224667" algn="ctr" defTabSz="89711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1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9569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28371" indent="-280142" defTabSz="899569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20572" indent="-224113" defTabSz="899569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568800" indent="-224113" defTabSz="899569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17028" indent="-224113" defTabSz="899569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465254" indent="-224113" algn="ctr" defTabSz="899569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13485" indent="-224113" algn="ctr" defTabSz="899569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361713" indent="-224113" algn="ctr" defTabSz="899569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09938" indent="-224113" algn="ctr" defTabSz="899569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D96BE6-BF56-4BA6-A7A1-2C2FD01BB59D}" type="slidenum">
              <a:rPr lang="en-AU" sz="1200"/>
              <a:pPr/>
              <a:t>20</a:t>
            </a:fld>
            <a:endParaRPr lang="en-AU" sz="1200"/>
          </a:p>
        </p:txBody>
      </p:sp>
      <p:sp>
        <p:nvSpPr>
          <p:cNvPr id="74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0"/>
            <a:ext cx="4570412" cy="3429000"/>
          </a:xfrm>
          <a:ln/>
        </p:spPr>
      </p:sp>
      <p:sp>
        <p:nvSpPr>
          <p:cNvPr id="74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658540"/>
            <a:ext cx="6858000" cy="5485463"/>
          </a:xfrm>
          <a:noFill/>
        </p:spPr>
        <p:txBody>
          <a:bodyPr/>
          <a:lstStyle/>
          <a:p>
            <a:pPr marL="331503" indent="-331503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5769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2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7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327E-3DEF-4423-A072-1C7931D9DB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1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FA702-594D-43E0-8068-CBA83F20ECB7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660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CFA702-594D-43E0-8068-CBA83F20ECB7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69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D327E-3DEF-4423-A072-1C7931D9DB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graphic shows how financial personality is at the epicenter of discovery for the financial planning process .</a:t>
            </a:r>
          </a:p>
          <a:p>
            <a:r>
              <a:rPr lang="en-US" dirty="0" smtClean="0"/>
              <a:t>A key area that we emphasize around investment risk is the differentiation between investment risk propensity (bold, taking risks) versus the risk tolerance (loss aversion).</a:t>
            </a:r>
          </a:p>
          <a:p>
            <a:endParaRPr lang="en-US" dirty="0"/>
          </a:p>
          <a:p>
            <a:r>
              <a:rPr lang="en-US" dirty="0" smtClean="0"/>
              <a:t>Also, the right framework will enable the advisor to see the impact of their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C21BC-7C45-4D32-A58D-696B8F54500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686" y="8684301"/>
            <a:ext cx="2970761" cy="4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2" tIns="44749" rIns="89492" bIns="44749"/>
          <a:lstStyle>
            <a:lvl1pPr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30169" indent="-280834"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23336" indent="-224667"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572672" indent="-224667"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22005" indent="-224667" defTabSz="897110" eaLnBrk="0" hangingPunct="0"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471343" indent="-224667" algn="ctr" defTabSz="89711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20678" indent="-224667" algn="ctr" defTabSz="89711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370013" indent="-224667" algn="ctr" defTabSz="89711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19345" indent="-224667" algn="ctr" defTabSz="89711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eaLnBrk="1" hangingPunct="1"/>
            <a:fld id="{E5D8616F-D3AA-4EF5-8AC3-187F3724C7E5}" type="slidenum">
              <a:rPr lang="en-US"/>
              <a:pPr eaLnBrk="1" hangingPunct="1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90800"/>
            <a:ext cx="7086600" cy="1470025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P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57BA53-B4A7-479A-964B-AAE04FD36BCF}" type="datetime1">
              <a:rPr lang="en-PH" smtClean="0"/>
              <a:pPr/>
              <a:t>09/10/2017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2200" y="6356350"/>
            <a:ext cx="3810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29" y="5746750"/>
            <a:ext cx="2283556" cy="3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1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B9D7CF-5101-42D7-B08C-95227BDEE312}" type="datetime1">
              <a:rPr lang="en-PH" smtClean="0"/>
              <a:pPr/>
              <a:t>09/10/2017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474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47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0EA4F9-6866-4C24-9B23-EEEE33A053E5}" type="datetime1">
              <a:rPr lang="en-PH" smtClean="0"/>
              <a:pPr/>
              <a:t>09/10/2017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8" name="Rectangle 7"/>
          <p:cNvSpPr/>
          <p:nvPr userDrawn="1"/>
        </p:nvSpPr>
        <p:spPr>
          <a:xfrm>
            <a:off x="8077200" y="6327028"/>
            <a:ext cx="914400" cy="49021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45" y="6414567"/>
            <a:ext cx="1801484" cy="2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5EE740-D65F-4971-B61F-B5BA3B10EB9E}" type="datetime1">
              <a:rPr lang="en-PH" smtClean="0"/>
              <a:pPr/>
              <a:t>09/10/2017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8718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537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0" y="6611938"/>
            <a:ext cx="6477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 eaLnBrk="0" hangingPunct="0"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1pPr>
            <a:lvl2pPr marL="37931725" indent="-37474525" algn="l" eaLnBrk="0" hangingPunct="0"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2pPr>
            <a:lvl3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3pPr>
            <a:lvl4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4pPr>
            <a:lvl5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sym typeface="Symbol" pitchFamily="18" charset="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FA5223E-4431-4F2B-8C2A-6FBEF41243F5}" type="slidenum">
              <a:rPr lang="en-AU" sz="1000" b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AU" sz="1000" b="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74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P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37348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4647-916A-4C9D-B493-B18B45A00261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477000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1100" dirty="0" smtClean="0">
                <a:solidFill>
                  <a:schemeClr val="bg1">
                    <a:lumMod val="50000"/>
                  </a:schemeClr>
                </a:solidFill>
              </a:rPr>
              <a:t>www.financialdna.com</a:t>
            </a:r>
            <a:endParaRPr lang="en-PH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077200" y="6327028"/>
            <a:ext cx="914400" cy="490210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45" y="6414567"/>
            <a:ext cx="1801484" cy="2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8" r:id="rId5"/>
    <p:sldLayoutId id="214748367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ipp.rockwell@dnabehavior.com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eon.morales@dnabehavior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na.com/" TargetMode="External"/><Relationship Id="rId4" Type="http://schemas.openxmlformats.org/officeDocument/2006/relationships/hyperlink" Target="http://www.dnabehavior.com/" TargetMode="External"/><Relationship Id="rId5" Type="http://schemas.openxmlformats.org/officeDocument/2006/relationships/hyperlink" Target="http://blog.dnabehavior.com/" TargetMode="External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municationdn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276600"/>
            <a:ext cx="7086600" cy="6858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4000" dirty="0" smtClean="0">
                <a:ea typeface="MS PGothic" pitchFamily="34" charset="-128"/>
                <a:cs typeface="Arial" charset="0"/>
              </a:rPr>
              <a:t>DNA Behavior</a:t>
            </a:r>
            <a:r>
              <a:rPr lang="en-US" sz="3200" baseline="30000" dirty="0" smtClean="0">
                <a:ea typeface="MS PGothic" pitchFamily="34" charset="-128"/>
                <a:cs typeface="Arial" charset="0"/>
              </a:rPr>
              <a:t>®</a:t>
            </a:r>
            <a:r>
              <a:rPr lang="en-US" sz="3200" dirty="0" smtClean="0">
                <a:ea typeface="MS PGothic" pitchFamily="34" charset="-128"/>
                <a:cs typeface="Arial" charset="0"/>
              </a:rPr>
              <a:t> </a:t>
            </a:r>
            <a:endParaRPr lang="en-US" sz="3200" dirty="0">
              <a:ea typeface="MS PGothic" pitchFamily="34" charset="-128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  <a:cs typeface="Arial" charset="0"/>
              </a:rPr>
              <a:t>Sales </a:t>
            </a:r>
            <a:r>
              <a:rPr lang="en-US" sz="3000" smtClean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  <a:cs typeface="Arial" charset="0"/>
              </a:rPr>
              <a:t>Engagement Program 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ea typeface="MS PGothic" pitchFamily="34" charset="-128"/>
              <a:cs typeface="Arial" charset="0"/>
            </a:endParaRPr>
          </a:p>
          <a:p>
            <a:endParaRPr lang="en-PH" sz="3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410200" y="6370637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99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830014" y="4238624"/>
            <a:ext cx="1798694" cy="2359025"/>
            <a:chOff x="1116013" y="2989263"/>
            <a:chExt cx="2192337" cy="2874962"/>
          </a:xfrm>
        </p:grpSpPr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31" t="25433" r="36261" b="12968"/>
            <a:stretch>
              <a:fillRect/>
            </a:stretch>
          </p:blipFill>
          <p:spPr bwMode="auto">
            <a:xfrm>
              <a:off x="1116013" y="2989263"/>
              <a:ext cx="2192337" cy="2874962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7750" y="2992163"/>
              <a:ext cx="990600" cy="35187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" name="Rectangle 1"/>
          <p:cNvSpPr/>
          <p:nvPr/>
        </p:nvSpPr>
        <p:spPr>
          <a:xfrm>
            <a:off x="56708" y="22243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Communication 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DNA </a:t>
            </a:r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Discovery</a:t>
            </a:r>
          </a:p>
          <a:p>
            <a:pPr algn="l"/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Communication DNA Insights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11463" y="1219200"/>
            <a:ext cx="633253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bri" panose="020F0502020204030204" pitchFamily="34" charset="0"/>
                <a:cs typeface="Arial" pitchFamily="34" charset="0"/>
              </a:rPr>
              <a:t>Communication DNA Discovery uncovers </a:t>
            </a: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  <a:cs typeface="Arial" pitchFamily="34" charset="0"/>
              </a:rPr>
              <a:t>natural preferences for how </a:t>
            </a: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sales people and clients </a:t>
            </a:r>
            <a:r>
              <a:rPr lang="en-US" sz="2000" dirty="0">
                <a:latin typeface="Calibri" panose="020F0502020204030204" pitchFamily="34" charset="0"/>
                <a:cs typeface="Arial" pitchFamily="34" charset="0"/>
              </a:rPr>
              <a:t>wish to be communicated with by others. </a:t>
            </a: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It takes 2 to 5 minutes to complete.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alibri" panose="020F0502020204030204" pitchFamily="34" charset="0"/>
              <a:cs typeface="Arial" pitchFamily="34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This enables:</a:t>
            </a:r>
          </a:p>
          <a:p>
            <a:pPr marL="285750" lvl="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Differences to be understood;</a:t>
            </a:r>
          </a:p>
          <a:p>
            <a:pPr marL="285750" lvl="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Communication with a person on their terms;</a:t>
            </a:r>
          </a:p>
          <a:p>
            <a:pPr marL="285750" lvl="0" indent="-285750" algn="l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Arial" pitchFamily="34" charset="0"/>
              </a:rPr>
              <a:t>Relationships to be developed based on trust.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Control 2"/>
          <p:cNvSpPr>
            <a:spLocks noChangeArrowheads="1" noChangeShapeType="1"/>
          </p:cNvSpPr>
          <p:nvPr/>
        </p:nvSpPr>
        <p:spPr bwMode="auto">
          <a:xfrm>
            <a:off x="1516064" y="1870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1516064" y="1870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Control 4"/>
          <p:cNvSpPr>
            <a:spLocks noChangeArrowheads="1" noChangeShapeType="1"/>
          </p:cNvSpPr>
          <p:nvPr/>
        </p:nvSpPr>
        <p:spPr bwMode="auto">
          <a:xfrm>
            <a:off x="1516064" y="187058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3" name="Picture 5" descr="DNA White Papers, Subscribe to White Papers, Behavior White Pap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480064"/>
            <a:ext cx="2362200" cy="35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8937" y="6567628"/>
            <a:ext cx="16898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Arial" pitchFamily="34" charset="0"/>
              </a:rPr>
              <a:t>Communication </a:t>
            </a:r>
            <a:r>
              <a:rPr lang="en-US" sz="1000" dirty="0" smtClean="0">
                <a:latin typeface="Calibri" panose="020F0502020204030204" pitchFamily="34" charset="0"/>
                <a:cs typeface="Arial" pitchFamily="34" charset="0"/>
              </a:rPr>
              <a:t> DNA Report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4749801" y="4416782"/>
            <a:ext cx="3886200" cy="1923604"/>
          </a:xfrm>
          <a:prstGeom prst="rect">
            <a:avLst/>
          </a:prstGeom>
          <a:solidFill>
            <a:srgbClr val="4F1F69"/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cs typeface="Arial" pitchFamily="34" charset="0"/>
              </a:rPr>
              <a:t>Communication DNA Insights Include:</a:t>
            </a:r>
          </a:p>
          <a:p>
            <a:pPr algn="l"/>
            <a:endParaRPr lang="en-US" sz="14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Arial" pitchFamily="34" charset="0"/>
              </a:rPr>
              <a:t>Natural </a:t>
            </a:r>
            <a:r>
              <a:rPr lang="en-US" sz="1400" dirty="0">
                <a:latin typeface="Calibri" panose="020F0502020204030204" pitchFamily="34" charset="0"/>
                <a:cs typeface="Arial" pitchFamily="34" charset="0"/>
              </a:rPr>
              <a:t>communication </a:t>
            </a:r>
            <a:r>
              <a:rPr lang="en-US" sz="1400" dirty="0" smtClean="0">
                <a:latin typeface="Calibri" panose="020F0502020204030204" pitchFamily="34" charset="0"/>
                <a:cs typeface="Arial" pitchFamily="34" charset="0"/>
              </a:rPr>
              <a:t>style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Arial" pitchFamily="34" charset="0"/>
              </a:rPr>
              <a:t>Preferences </a:t>
            </a:r>
            <a:r>
              <a:rPr lang="en-US" sz="1400" dirty="0">
                <a:latin typeface="Calibri" panose="020F0502020204030204" pitchFamily="34" charset="0"/>
                <a:cs typeface="Arial" pitchFamily="34" charset="0"/>
              </a:rPr>
              <a:t>when communicating with others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Arial" pitchFamily="34" charset="0"/>
              </a:rPr>
              <a:t>Life </a:t>
            </a:r>
            <a:r>
              <a:rPr lang="en-US" sz="1400" dirty="0">
                <a:latin typeface="Calibri" panose="020F0502020204030204" pitchFamily="34" charset="0"/>
                <a:cs typeface="Arial" pitchFamily="34" charset="0"/>
              </a:rPr>
              <a:t>needs </a:t>
            </a:r>
            <a:endParaRPr lang="en-US" sz="14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Calibri" panose="020F0502020204030204" pitchFamily="34" charset="0"/>
                <a:cs typeface="Arial" pitchFamily="34" charset="0"/>
              </a:rPr>
              <a:t>nformation requirement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77731" y="6333956"/>
            <a:ext cx="2116541" cy="338153"/>
          </a:xfrm>
        </p:spPr>
        <p:txBody>
          <a:bodyPr/>
          <a:lstStyle/>
          <a:p>
            <a:fld id="{AABD4647-916A-4C9D-B493-B18B45A00261}" type="slidenum">
              <a:rPr lang="en-PH" smtClean="0"/>
              <a:t>10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823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312" y="-444556"/>
            <a:ext cx="8998688" cy="147732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C076D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ea typeface="MS PGothic" pitchFamily="34" charset="-128"/>
              </a:rPr>
              <a:t/>
            </a:r>
            <a:br>
              <a:rPr lang="en-US" sz="3000" dirty="0" smtClean="0">
                <a:ea typeface="MS PGothic" pitchFamily="34" charset="-128"/>
              </a:rPr>
            </a:br>
            <a:r>
              <a:rPr lang="en-US" sz="3000" dirty="0" smtClean="0">
                <a:ea typeface="MS PGothic" pitchFamily="34" charset="-128"/>
              </a:rPr>
              <a:t>Summary of 4 Primary Communication DNA Styles</a:t>
            </a:r>
            <a:br>
              <a:rPr lang="en-US" sz="3000" dirty="0" smtClean="0">
                <a:ea typeface="MS PGothic" pitchFamily="34" charset="-128"/>
              </a:rPr>
            </a:b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</a:rPr>
              <a:t>Insights on How to Adapt </a:t>
            </a:r>
            <a:endParaRPr lang="en-AU" sz="3000" dirty="0">
              <a:solidFill>
                <a:schemeClr val="accent4">
                  <a:lumMod val="60000"/>
                  <a:lumOff val="40000"/>
                </a:schemeClr>
              </a:solidFill>
              <a:ea typeface="MS PGothic" pitchFamily="34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22577"/>
              </p:ext>
            </p:extLst>
          </p:nvPr>
        </p:nvGraphicFramePr>
        <p:xfrm>
          <a:off x="838200" y="1371600"/>
          <a:ext cx="7315200" cy="4686865"/>
        </p:xfrm>
        <a:graphic>
          <a:graphicData uri="http://schemas.openxmlformats.org/drawingml/2006/table">
            <a:tbl>
              <a:tblPr firstRow="1" firstCol="1" bandRow="1"/>
              <a:tblGrid>
                <a:gridCol w="1828800"/>
                <a:gridCol w="1714500"/>
                <a:gridCol w="1828800"/>
                <a:gridCol w="1943100"/>
              </a:tblGrid>
              <a:tr h="4572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Communication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Keys for Behaviorally Smart Conversations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1F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Communication Style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Strengths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Struggles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What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They Want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1338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Goal-Setting</a:t>
                      </a:r>
                      <a:r>
                        <a:rPr lang="en-US" sz="1600" b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           </a:t>
                      </a:r>
                      <a:r>
                        <a:rPr lang="en-US" sz="1600" b="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(Allow Them to Discuss It)</a:t>
                      </a:r>
                      <a:endParaRPr lang="en-US" sz="1600" b="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Speaks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Directly and Candidly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Could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Be Too Forceful, Abrupt, Interrupting</a:t>
                      </a:r>
                      <a:endParaRPr lang="en-US" sz="16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Provide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Options,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Get to Bottom Line,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Present Opportunities</a:t>
                      </a:r>
                      <a:endParaRPr lang="en-US" sz="16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5AD"/>
                    </a:solidFill>
                  </a:tcPr>
                </a:tc>
              </a:tr>
              <a:tr h="802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Lifestyle           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(Allow Them to See It)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B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Open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and Engaging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B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May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Be Too Transparent and Uninhibited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B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Openly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Express Views, Verbalize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Provide Broad Facts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B2D"/>
                    </a:solidFill>
                  </a:tcPr>
                </a:tc>
              </a:tr>
              <a:tr h="82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Stability             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(Allow Them to Feel It)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Shows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Empathy and Warmth</a:t>
                      </a:r>
                      <a:endParaRPr lang="en-US" sz="16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May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Compromise Too Much and Be Too Diplomatic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Keep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it Relaxed, Speak Softly,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Share Your Feelings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802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Information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(Allow Them to Read It)</a:t>
                      </a:r>
                      <a:endParaRPr lang="en-US" sz="16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Provides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Specifics and Details</a:t>
                      </a:r>
                      <a:endParaRPr lang="en-US" sz="16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May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Be Too Serious, Modest, Not Interactive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Provide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 Facts,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Provide Specifics,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Demonstrate Transparency</a:t>
                      </a:r>
                      <a:endParaRPr lang="en-US" sz="1600" dirty="0" smtClean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92" marR="68592" marT="0" marB="0" anchor="ctr">
                    <a:lnL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43600" y="6397293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756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69" y="171428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AU" sz="3000" dirty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Behavioral Discovery </a:t>
            </a:r>
            <a:r>
              <a:rPr lang="en-AU" sz="3000" dirty="0" smtClean="0">
                <a:latin typeface="Calibri" panose="020F0502020204030204" pitchFamily="34" charset="0"/>
                <a:ea typeface="MS PGothic" pitchFamily="34" charset="-128"/>
                <a:cs typeface="Arial" charset="0"/>
              </a:rPr>
              <a:t/>
            </a:r>
            <a:br>
              <a:rPr lang="en-AU" sz="3000" dirty="0" smtClean="0">
                <a:latin typeface="Calibri" panose="020F0502020204030204" pitchFamily="34" charset="0"/>
                <a:ea typeface="MS PGothic" pitchFamily="34" charset="-128"/>
                <a:cs typeface="Arial" charset="0"/>
              </a:rPr>
            </a:br>
            <a:r>
              <a:rPr lang="en-AU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Arial" charset="0"/>
              </a:rPr>
              <a:t>Behavioral Discovery Leads to Higher Engagement</a:t>
            </a:r>
            <a:endParaRPr lang="en-US" sz="3000" kern="12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274" y="1464282"/>
            <a:ext cx="52116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Our unique online behavioral discovery methodology leads to a more reliable prediction of an employee or client’s communication and learning style:</a:t>
            </a:r>
          </a:p>
          <a:p>
            <a:endParaRPr 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Reduces decision-making bias by re-framing of the same concept or message on their unique terms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Increased decision-making comfort from a higher level of personal alignment to the solution</a:t>
            </a:r>
          </a:p>
          <a:p>
            <a:endParaRPr 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Client feels higher level of connection by directly participating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1600200"/>
            <a:ext cx="28956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7"/>
          <p:cNvGrpSpPr/>
          <p:nvPr/>
        </p:nvGrpSpPr>
        <p:grpSpPr>
          <a:xfrm>
            <a:off x="6800639" y="2014877"/>
            <a:ext cx="971761" cy="481330"/>
            <a:chOff x="3764538" y="2819400"/>
            <a:chExt cx="971761" cy="25232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538" y="2821415"/>
              <a:ext cx="169779" cy="250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435" y="2819400"/>
              <a:ext cx="172464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16" y="2819400"/>
              <a:ext cx="169779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835" y="2819400"/>
              <a:ext cx="172464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46" y="3540876"/>
            <a:ext cx="747318" cy="75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2697" y="3540053"/>
            <a:ext cx="722717" cy="75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own Arrow 15"/>
          <p:cNvSpPr/>
          <p:nvPr/>
        </p:nvSpPr>
        <p:spPr>
          <a:xfrm>
            <a:off x="7116635" y="3174124"/>
            <a:ext cx="254793" cy="345731"/>
          </a:xfrm>
          <a:prstGeom prst="downArrow">
            <a:avLst/>
          </a:prstGeom>
          <a:solidFill>
            <a:srgbClr val="8C3FC5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93152" y="2667000"/>
            <a:ext cx="1398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087438" algn="l"/>
              </a:tabLst>
            </a:pPr>
            <a:r>
              <a:rPr lang="en-US" sz="1600" b="1" dirty="0" smtClean="0">
                <a:latin typeface="Calibri" panose="020F0502020204030204" pitchFamily="34" charset="0"/>
                <a:cs typeface="Arial" pitchFamily="34" charset="0"/>
              </a:rPr>
              <a:t>Engaged Team</a:t>
            </a:r>
            <a:endParaRPr lang="en-US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3521" y="4434326"/>
            <a:ext cx="2382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87438" algn="l"/>
              </a:tabLst>
            </a:pPr>
            <a:r>
              <a:rPr lang="en-US" sz="1600" b="1" dirty="0" smtClean="0">
                <a:latin typeface="Calibri" panose="020F0502020204030204" pitchFamily="34" charset="0"/>
                <a:cs typeface="Arial" pitchFamily="34" charset="0"/>
              </a:rPr>
              <a:t>Engaged Clients</a:t>
            </a:r>
            <a:endParaRPr lang="en-US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5020984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Behavior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Drives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Relationship Performance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2242851" y="2669275"/>
            <a:ext cx="254793" cy="345731"/>
          </a:xfrm>
          <a:prstGeom prst="downArrow">
            <a:avLst/>
          </a:prstGeom>
          <a:solidFill>
            <a:srgbClr val="8C3FC5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42851" y="4051929"/>
            <a:ext cx="254793" cy="345731"/>
          </a:xfrm>
          <a:prstGeom prst="downArrow">
            <a:avLst/>
          </a:prstGeom>
          <a:solidFill>
            <a:srgbClr val="8C3FC5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220174" y="5401395"/>
            <a:ext cx="254793" cy="345731"/>
          </a:xfrm>
          <a:prstGeom prst="downArrow">
            <a:avLst/>
          </a:prstGeom>
          <a:solidFill>
            <a:srgbClr val="8C3FC5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98364" y="6386499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12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476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269104" cy="969504"/>
          </a:xfrm>
        </p:spPr>
        <p:txBody>
          <a:bodyPr>
            <a:no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DNA Behavior Discovery Systems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3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Science Behind the DNA Behavior Discovery Systems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581270"/>
              </p:ext>
            </p:extLst>
          </p:nvPr>
        </p:nvGraphicFramePr>
        <p:xfrm>
          <a:off x="332096" y="1524000"/>
          <a:ext cx="8458200" cy="458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791200" y="6332519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13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149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88878" y="51137"/>
            <a:ext cx="891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000" b="0" dirty="0">
                <a:solidFill>
                  <a:schemeClr val="bg1"/>
                </a:solidFill>
                <a:latin typeface="Calibri" panose="020F0502020204030204" pitchFamily="34" charset="0"/>
              </a:rPr>
              <a:t>DNA Technology  </a:t>
            </a:r>
            <a:r>
              <a:rPr lang="en-US" sz="30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  </a:t>
            </a:r>
            <a:r>
              <a:rPr lang="en-US" sz="30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Transforms the Client Experience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9550" y="1447800"/>
            <a:ext cx="8934450" cy="5120481"/>
            <a:chOff x="-15922" y="1371600"/>
            <a:chExt cx="8934450" cy="5120481"/>
          </a:xfrm>
        </p:grpSpPr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7146878" y="3446293"/>
              <a:ext cx="1771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accent2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AU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Increased Revenues by Over 23% Per Year Through Creating Higher </a:t>
              </a:r>
              <a:r>
                <a:rPr lang="en-AU" dirty="0">
                  <a:solidFill>
                    <a:schemeClr val="tx1"/>
                  </a:solidFill>
                  <a:latin typeface="Calibri" panose="020F0502020204030204" pitchFamily="34" charset="0"/>
                </a:rPr>
                <a:t>Levels of Sustainable </a:t>
              </a:r>
              <a:r>
                <a:rPr lang="en-AU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Employee and Client Engagement</a:t>
              </a:r>
              <a:endParaRPr lang="en-A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A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 eaLnBrk="1" hangingPunct="1"/>
              <a:endParaRPr lang="en-A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28" name="Diagram 27"/>
            <p:cNvGraphicFramePr/>
            <p:nvPr>
              <p:extLst>
                <p:ext uri="{D42A27DB-BD31-4B8C-83A1-F6EECF244321}">
                  <p14:modId xmlns:p14="http://schemas.microsoft.com/office/powerpoint/2010/main" val="1315183292"/>
                </p:ext>
              </p:extLst>
            </p:nvPr>
          </p:nvGraphicFramePr>
          <p:xfrm>
            <a:off x="-15922" y="1386681"/>
            <a:ext cx="8934450" cy="5105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9" name="Bent-Up Arrow 28"/>
            <p:cNvSpPr/>
            <p:nvPr/>
          </p:nvSpPr>
          <p:spPr>
            <a:xfrm rot="16200000" flipV="1">
              <a:off x="2238329" y="4125118"/>
              <a:ext cx="646112" cy="73501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Bent-Up Arrow 29"/>
            <p:cNvSpPr/>
            <p:nvPr/>
          </p:nvSpPr>
          <p:spPr>
            <a:xfrm rot="16200000" flipV="1">
              <a:off x="3408315" y="3247232"/>
              <a:ext cx="646113" cy="7350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Bent-Up Arrow 30"/>
            <p:cNvSpPr/>
            <p:nvPr/>
          </p:nvSpPr>
          <p:spPr>
            <a:xfrm rot="16200000" flipV="1">
              <a:off x="4524329" y="2372518"/>
              <a:ext cx="646112" cy="73501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Bent-Up Arrow 31"/>
            <p:cNvSpPr/>
            <p:nvPr/>
          </p:nvSpPr>
          <p:spPr>
            <a:xfrm rot="16200000" flipV="1">
              <a:off x="5618116" y="1534319"/>
              <a:ext cx="646112" cy="7350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Up Arrow 8"/>
            <p:cNvSpPr>
              <a:spLocks noChangeArrowheads="1"/>
            </p:cNvSpPr>
            <p:nvPr/>
          </p:nvSpPr>
          <p:spPr bwMode="auto">
            <a:xfrm>
              <a:off x="3479734" y="5560218"/>
              <a:ext cx="304800" cy="855663"/>
            </a:xfrm>
            <a:prstGeom prst="upArrow">
              <a:avLst>
                <a:gd name="adj1" fmla="val 50000"/>
                <a:gd name="adj2" fmla="val 49959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AU"/>
            </a:p>
          </p:txBody>
        </p:sp>
        <p:sp>
          <p:nvSpPr>
            <p:cNvPr id="34" name="Up Arrow 9"/>
            <p:cNvSpPr>
              <a:spLocks noChangeArrowheads="1"/>
            </p:cNvSpPr>
            <p:nvPr/>
          </p:nvSpPr>
          <p:spPr bwMode="auto">
            <a:xfrm>
              <a:off x="4632278" y="4740367"/>
              <a:ext cx="304800" cy="1655763"/>
            </a:xfrm>
            <a:prstGeom prst="upArrow">
              <a:avLst>
                <a:gd name="adj1" fmla="val 50000"/>
                <a:gd name="adj2" fmla="val 4997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AU"/>
            </a:p>
          </p:txBody>
        </p:sp>
        <p:sp>
          <p:nvSpPr>
            <p:cNvPr id="35" name="Up Arrow 10"/>
            <p:cNvSpPr>
              <a:spLocks noChangeArrowheads="1"/>
            </p:cNvSpPr>
            <p:nvPr/>
          </p:nvSpPr>
          <p:spPr bwMode="auto">
            <a:xfrm>
              <a:off x="5788772" y="3825081"/>
              <a:ext cx="304800" cy="2608263"/>
            </a:xfrm>
            <a:prstGeom prst="upArrow">
              <a:avLst>
                <a:gd name="adj1" fmla="val 50000"/>
                <a:gd name="adj2" fmla="val 4999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AU"/>
            </a:p>
          </p:txBody>
        </p:sp>
        <p:sp>
          <p:nvSpPr>
            <p:cNvPr id="36" name="Up Arrow 11"/>
            <p:cNvSpPr>
              <a:spLocks noChangeArrowheads="1"/>
            </p:cNvSpPr>
            <p:nvPr/>
          </p:nvSpPr>
          <p:spPr bwMode="auto">
            <a:xfrm>
              <a:off x="6932455" y="3063081"/>
              <a:ext cx="304800" cy="3370263"/>
            </a:xfrm>
            <a:prstGeom prst="upArrow">
              <a:avLst>
                <a:gd name="adj1" fmla="val 50000"/>
                <a:gd name="adj2" fmla="val 50014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AU"/>
            </a:p>
          </p:txBody>
        </p:sp>
        <p:sp>
          <p:nvSpPr>
            <p:cNvPr id="38" name="Up Arrow 15"/>
            <p:cNvSpPr>
              <a:spLocks noChangeArrowheads="1"/>
            </p:cNvSpPr>
            <p:nvPr/>
          </p:nvSpPr>
          <p:spPr bwMode="auto">
            <a:xfrm>
              <a:off x="2725101" y="6187281"/>
              <a:ext cx="354014" cy="2286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/>
            <a:lstStyle/>
            <a:p>
              <a:pPr algn="ctr"/>
              <a:endParaRPr lang="en-AU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878" y="1371600"/>
              <a:ext cx="2819400" cy="1843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5839031" y="6415087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14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23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8600" y="11184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DNA Behavioral Marketing </a:t>
            </a:r>
            <a:endParaRPr lang="en-US" sz="3000" dirty="0" smtClean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More Than Traditional Marketing Approaches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718723"/>
              </p:ext>
            </p:extLst>
          </p:nvPr>
        </p:nvGraphicFramePr>
        <p:xfrm>
          <a:off x="46703" y="1393077"/>
          <a:ext cx="2620297" cy="48413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0297"/>
              </a:tblGrid>
              <a:tr h="1000898">
                <a:tc>
                  <a:txBody>
                    <a:bodyPr/>
                    <a:lstStyle/>
                    <a:p>
                      <a:pPr algn="ctr"/>
                      <a:endParaRPr lang="en-US" sz="1400" cap="all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cap="all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“Left Brain”                         Persona  </a:t>
                      </a:r>
                      <a:r>
                        <a:rPr lang="en-US" sz="1400" cap="all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Approach</a:t>
                      </a:r>
                      <a:endParaRPr lang="en-US" sz="1400" cap="all" dirty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97852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600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50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Traditional Economics</a:t>
                      </a: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methodology using </a:t>
                      </a:r>
                      <a:r>
                        <a:rPr lang="en-US" sz="150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Quantitative</a:t>
                      </a: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Data Scraping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Analysis to                          identify what the                        client has and                            does based                                        on patterns of                                                                        activities: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Transaction Analysis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Spending Patterns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Income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Demographics</a:t>
                      </a:r>
                      <a:endParaRPr lang="en-US" sz="1500" dirty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13909"/>
              </p:ext>
            </p:extLst>
          </p:nvPr>
        </p:nvGraphicFramePr>
        <p:xfrm>
          <a:off x="6324600" y="1508533"/>
          <a:ext cx="2667000" cy="468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</a:tblGrid>
              <a:tr h="985960">
                <a:tc>
                  <a:txBody>
                    <a:bodyPr/>
                    <a:lstStyle/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DNA Marketing Automation program</a:t>
                      </a:r>
                    </a:p>
                    <a:p>
                      <a:pPr algn="ctr"/>
                      <a:endParaRPr lang="en-US" sz="1400" b="1" cap="all" baseline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785D99"/>
                    </a:solidFill>
                  </a:tcPr>
                </a:tc>
              </a:tr>
              <a:tr h="3565786">
                <a:tc>
                  <a:txBody>
                    <a:bodyPr/>
                    <a:lstStyle/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b="0" i="0" cap="all" baseline="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171450" marR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i="0" cap="all" baseline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Arial" pitchFamily="34" charset="0"/>
                        </a:rPr>
                        <a:t>23% revenue uplift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endParaRPr lang="en-US" sz="1600" baseline="0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endParaRPr lang="en-US" sz="1600" baseline="0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endParaRPr lang="en-US" sz="1600" baseline="0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endParaRPr lang="en-US" sz="1600" baseline="0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Client Segmentation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Targeted Resonance Marketing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Personalized Solutions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Client Service Relationship, Loyalty and Referrals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20417"/>
              </p:ext>
            </p:extLst>
          </p:nvPr>
        </p:nvGraphicFramePr>
        <p:xfrm>
          <a:off x="3259836" y="1485559"/>
          <a:ext cx="2624328" cy="475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328"/>
              </a:tblGrid>
              <a:tr h="985959">
                <a:tc>
                  <a:txBody>
                    <a:bodyPr/>
                    <a:lstStyle/>
                    <a:p>
                      <a:pPr algn="ctr"/>
                      <a:endParaRPr lang="en-US" sz="1400" cap="all" baseline="0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400" cap="all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“Right Brain”               Personality  approach</a:t>
                      </a:r>
                      <a:endParaRPr lang="en-US" sz="1400" cap="all" baseline="0" dirty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4F1F69"/>
                    </a:solidFill>
                  </a:tcPr>
                </a:tc>
              </a:tr>
              <a:tr h="3624482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1600" dirty="0" smtClean="0">
                        <a:latin typeface="Calibri" panose="020F0502020204030204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500" dirty="0" err="1" smtClean="0">
                          <a:latin typeface="Calibri" panose="020F0502020204030204" pitchFamily="34" charset="0"/>
                          <a:cs typeface="Arial" pitchFamily="34" charset="0"/>
                        </a:rPr>
                        <a:t>Psychograhic</a:t>
                      </a:r>
                      <a:r>
                        <a:rPr lang="en-US" sz="150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Methodology</a:t>
                      </a: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 using </a:t>
                      </a:r>
                      <a:r>
                        <a:rPr lang="en-US" sz="150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Quantitative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Behavioral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Analysis based on                  Communication                DNA Discovery  to tailor the Solution and                    Relationship: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Client, Employee and Solution Matching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Emotional Engagement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itchFamily="34" charset="0"/>
                        <a:buChar char="•"/>
                      </a:pPr>
                      <a:r>
                        <a:rPr lang="en-US" sz="1500" baseline="0" dirty="0" smtClean="0">
                          <a:latin typeface="Calibri" panose="020F0502020204030204" pitchFamily="34" charset="0"/>
                          <a:cs typeface="Arial" pitchFamily="34" charset="0"/>
                        </a:rPr>
                        <a:t>Customize Information Presentation to Different Communication and Learning Styles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lus 1"/>
          <p:cNvSpPr/>
          <p:nvPr/>
        </p:nvSpPr>
        <p:spPr>
          <a:xfrm>
            <a:off x="2667000" y="1564943"/>
            <a:ext cx="609600" cy="591576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Providing Customized Experienc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40902" r="71862" b="21039"/>
          <a:stretch/>
        </p:blipFill>
        <p:spPr bwMode="auto">
          <a:xfrm>
            <a:off x="1676400" y="3234071"/>
            <a:ext cx="914400" cy="82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qual 2"/>
          <p:cNvSpPr/>
          <p:nvPr/>
        </p:nvSpPr>
        <p:spPr>
          <a:xfrm>
            <a:off x="5867400" y="1558687"/>
            <a:ext cx="457200" cy="696533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3" descr="C:\Users\Malcolm\AppData\Local\Microsoft\Windows\Temporary Internet Files\Content.IE5\0UOL65YG\MP90039008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87890"/>
            <a:ext cx="914400" cy="92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86092"/>
            <a:ext cx="924451" cy="89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6703" y="6337552"/>
            <a:ext cx="5268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Source: Gallup Organization 2009 and DNA Behavior Research 2001-2015</a:t>
            </a:r>
            <a:endParaRPr lang="en-US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899222" y="6325416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94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13454" y="1524000"/>
            <a:ext cx="5225546" cy="5225546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389"/>
            <a:ext cx="8839200" cy="102076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n-lt"/>
                <a:cs typeface="Arial" pitchFamily="34" charset="0"/>
              </a:rPr>
              <a:t/>
            </a:r>
            <a:br>
              <a:rPr lang="en-US" b="0" dirty="0">
                <a:latin typeface="+mn-lt"/>
                <a:cs typeface="Arial" pitchFamily="34" charset="0"/>
              </a:rPr>
            </a:br>
            <a:r>
              <a:rPr lang="en-PH" b="0" dirty="0" smtClean="0">
                <a:latin typeface="+mn-lt"/>
              </a:rPr>
              <a:t>Business</a:t>
            </a:r>
            <a:r>
              <a:rPr lang="en-PH" sz="3000" b="0" dirty="0" smtClean="0">
                <a:latin typeface="+mn-lt"/>
              </a:rPr>
              <a:t> DNA® = </a:t>
            </a:r>
            <a:r>
              <a:rPr lang="en-PH" b="0" dirty="0" smtClean="0">
                <a:latin typeface="+mn-lt"/>
              </a:rPr>
              <a:t>Talents for Performance</a:t>
            </a:r>
            <a:r>
              <a:rPr lang="en-PH" b="0" dirty="0" smtClean="0">
                <a:solidFill>
                  <a:srgbClr val="6ED088"/>
                </a:solidFill>
                <a:latin typeface="+mn-lt"/>
              </a:rPr>
              <a:t/>
            </a:r>
            <a:br>
              <a:rPr lang="en-PH" b="0" dirty="0" smtClean="0">
                <a:solidFill>
                  <a:srgbClr val="6ED088"/>
                </a:solidFill>
                <a:latin typeface="+mn-lt"/>
              </a:rPr>
            </a:br>
            <a:r>
              <a:rPr lang="en-PH" b="0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Multi-Dimensional </a:t>
            </a:r>
            <a:r>
              <a:rPr lang="en-PH" b="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Employee Personality </a:t>
            </a:r>
            <a:r>
              <a:rPr lang="en-PH" b="0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Discovery</a:t>
            </a:r>
            <a:endParaRPr lang="en-PH" sz="3000" b="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18157" y="1793768"/>
            <a:ext cx="5265804" cy="4686010"/>
            <a:chOff x="2133600" y="1638590"/>
            <a:chExt cx="5265804" cy="4686010"/>
          </a:xfrm>
        </p:grpSpPr>
        <p:grpSp>
          <p:nvGrpSpPr>
            <p:cNvPr id="9" name="Group 8"/>
            <p:cNvGrpSpPr/>
            <p:nvPr/>
          </p:nvGrpSpPr>
          <p:grpSpPr>
            <a:xfrm>
              <a:off x="2133600" y="1638590"/>
              <a:ext cx="5016139" cy="4686010"/>
              <a:chOff x="2133600" y="1542060"/>
              <a:chExt cx="5016139" cy="468601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008242" y="3012546"/>
                <a:ext cx="3141497" cy="3215524"/>
              </a:xfrm>
              <a:prstGeom prst="ellipse">
                <a:avLst/>
              </a:prstGeom>
              <a:solidFill>
                <a:srgbClr val="7F7F7F">
                  <a:alpha val="474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133600" y="3012546"/>
                <a:ext cx="3141497" cy="3215524"/>
              </a:xfrm>
              <a:prstGeom prst="ellipse">
                <a:avLst/>
              </a:prstGeom>
              <a:solidFill>
                <a:srgbClr val="276895">
                  <a:alpha val="4745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030703" y="1542060"/>
                <a:ext cx="3141497" cy="3215524"/>
              </a:xfrm>
              <a:prstGeom prst="ellipse">
                <a:avLst/>
              </a:prstGeom>
              <a:solidFill>
                <a:srgbClr val="BDDEFF">
                  <a:alpha val="4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265804" y="4511527"/>
              <a:ext cx="2133600" cy="1015663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366"/>
                  </a:solidFill>
                  <a:cs typeface="Arial" pitchFamily="34" charset="0"/>
                </a:rPr>
                <a:t>Fit to                Manager and Team</a:t>
              </a:r>
              <a:endParaRPr lang="en-US" sz="2000" dirty="0">
                <a:solidFill>
                  <a:srgbClr val="003366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3917" y="4846911"/>
              <a:ext cx="1720346" cy="707886"/>
            </a:xfrm>
            <a:prstGeom prst="rect">
              <a:avLst/>
            </a:prstGeom>
            <a:noFill/>
            <a:effectLst>
              <a:softEdge rad="317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366"/>
                  </a:solidFill>
                  <a:cs typeface="Arial" pitchFamily="34" charset="0"/>
                </a:rPr>
                <a:t>Leadership and Sales EQ</a:t>
              </a:r>
              <a:endParaRPr lang="en-US" sz="2000" dirty="0">
                <a:solidFill>
                  <a:srgbClr val="003366"/>
                </a:solidFill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008243" y="3421412"/>
              <a:ext cx="1266854" cy="2590851"/>
            </a:xfrm>
            <a:custGeom>
              <a:avLst/>
              <a:gdLst>
                <a:gd name="connsiteX0" fmla="*/ 0 w 1266854"/>
                <a:gd name="connsiteY0" fmla="*/ 1295400 h 2590800"/>
                <a:gd name="connsiteX1" fmla="*/ 633427 w 1266854"/>
                <a:gd name="connsiteY1" fmla="*/ 0 h 2590800"/>
                <a:gd name="connsiteX2" fmla="*/ 1266854 w 1266854"/>
                <a:gd name="connsiteY2" fmla="*/ 1295400 h 2590800"/>
                <a:gd name="connsiteX3" fmla="*/ 633427 w 1266854"/>
                <a:gd name="connsiteY3" fmla="*/ 2590800 h 2590800"/>
                <a:gd name="connsiteX4" fmla="*/ 0 w 1266854"/>
                <a:gd name="connsiteY4" fmla="*/ 1295400 h 2590800"/>
                <a:gd name="connsiteX0" fmla="*/ 0 w 1266854"/>
                <a:gd name="connsiteY0" fmla="*/ 1295451 h 2590851"/>
                <a:gd name="connsiteX1" fmla="*/ 633427 w 1266854"/>
                <a:gd name="connsiteY1" fmla="*/ 51 h 2590851"/>
                <a:gd name="connsiteX2" fmla="*/ 1266854 w 1266854"/>
                <a:gd name="connsiteY2" fmla="*/ 1295451 h 2590851"/>
                <a:gd name="connsiteX3" fmla="*/ 633427 w 1266854"/>
                <a:gd name="connsiteY3" fmla="*/ 2590851 h 2590851"/>
                <a:gd name="connsiteX4" fmla="*/ 0 w 1266854"/>
                <a:gd name="connsiteY4" fmla="*/ 1295451 h 2590851"/>
                <a:gd name="connsiteX0" fmla="*/ 0 w 1266854"/>
                <a:gd name="connsiteY0" fmla="*/ 1295451 h 2590851"/>
                <a:gd name="connsiteX1" fmla="*/ 633427 w 1266854"/>
                <a:gd name="connsiteY1" fmla="*/ 51 h 2590851"/>
                <a:gd name="connsiteX2" fmla="*/ 1266854 w 1266854"/>
                <a:gd name="connsiteY2" fmla="*/ 1295451 h 2590851"/>
                <a:gd name="connsiteX3" fmla="*/ 633427 w 1266854"/>
                <a:gd name="connsiteY3" fmla="*/ 2590851 h 2590851"/>
                <a:gd name="connsiteX4" fmla="*/ 0 w 1266854"/>
                <a:gd name="connsiteY4" fmla="*/ 1295451 h 259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54" h="2590851">
                  <a:moveTo>
                    <a:pt x="0" y="1295451"/>
                  </a:moveTo>
                  <a:cubicBezTo>
                    <a:pt x="0" y="580021"/>
                    <a:pt x="556645" y="-6299"/>
                    <a:pt x="633427" y="51"/>
                  </a:cubicBezTo>
                  <a:cubicBezTo>
                    <a:pt x="710209" y="6401"/>
                    <a:pt x="1266854" y="580021"/>
                    <a:pt x="1266854" y="1295451"/>
                  </a:cubicBezTo>
                  <a:cubicBezTo>
                    <a:pt x="1266854" y="2010881"/>
                    <a:pt x="710209" y="2590851"/>
                    <a:pt x="633427" y="2590851"/>
                  </a:cubicBezTo>
                  <a:cubicBezTo>
                    <a:pt x="556645" y="2590851"/>
                    <a:pt x="0" y="2010881"/>
                    <a:pt x="0" y="1295451"/>
                  </a:cubicBezTo>
                  <a:close/>
                </a:path>
              </a:pathLst>
            </a:custGeom>
            <a:solidFill>
              <a:srgbClr val="276895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46633" y="4200580"/>
              <a:ext cx="13900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cs typeface="Arial" pitchFamily="34" charset="0"/>
                </a:rPr>
                <a:t>Behavioral Talents</a:t>
              </a:r>
              <a:endParaRPr 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753089" y="2286000"/>
            <a:ext cx="1665837" cy="707886"/>
          </a:xfrm>
          <a:prstGeom prst="rect">
            <a:avLst/>
          </a:prstGeom>
          <a:noFill/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66"/>
                </a:solidFill>
                <a:cs typeface="Arial" pitchFamily="34" charset="0"/>
              </a:rPr>
              <a:t>Fit for           Role</a:t>
            </a:r>
            <a:endParaRPr lang="en-US" sz="2000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18825" y="6336743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082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4647-916A-4C9D-B493-B18B45A00261}" type="slidenum">
              <a:rPr lang="en-PH" smtClean="0"/>
              <a:pPr/>
              <a:t>17</a:t>
            </a:fld>
            <a:endParaRPr lang="en-P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" y="1295400"/>
            <a:ext cx="8358187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912983" eaLnBrk="0" hangingPunct="0"/>
            <a:r>
              <a:rPr lang="en-AU" sz="3000" dirty="0" smtClean="0">
                <a:solidFill>
                  <a:schemeClr val="bg1"/>
                </a:solidFill>
                <a:latin typeface="+mj-lt"/>
                <a:ea typeface="MS PGothic" pitchFamily="34" charset="-128"/>
                <a:sym typeface="Symbol" pitchFamily="18" charset="2"/>
              </a:rPr>
              <a:t>Business DNA as the Foundation of</a:t>
            </a:r>
            <a:r>
              <a:rPr lang="en-US" sz="3000" dirty="0" smtClean="0">
                <a:solidFill>
                  <a:schemeClr val="bg1"/>
                </a:solidFill>
                <a:latin typeface="+mj-lt"/>
                <a:ea typeface="MS PGothic" pitchFamily="34" charset="-128"/>
                <a:sym typeface="Symbol" pitchFamily="18" charset="2"/>
              </a:rPr>
              <a:t> a                 </a:t>
            </a:r>
          </a:p>
          <a:p>
            <a:pPr defTabSz="912983" eaLnBrk="0" hangingPunct="0"/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MS PGothic" pitchFamily="34" charset="-128"/>
                <a:sym typeface="Symbol" pitchFamily="18" charset="2"/>
              </a:rPr>
              <a:t>Robust Behavioral Hiring Process for Sales People</a:t>
            </a:r>
            <a:r>
              <a:rPr lang="en-AU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MS PGothic" pitchFamily="34" charset="-128"/>
                <a:sym typeface="Symbol" pitchFamily="18" charset="2"/>
              </a:rPr>
              <a:t> </a:t>
            </a:r>
            <a:endParaRPr lang="en-AU" sz="3000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MS PGothic" pitchFamily="34" charset="-128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6360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4226496" y="1747421"/>
            <a:ext cx="45365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2400" dirty="0" smtClean="0">
              <a:solidFill>
                <a:srgbClr val="333333"/>
              </a:solidFill>
              <a:latin typeface="+mj-lt"/>
              <a:cs typeface="Arial" charset="0"/>
            </a:endParaRPr>
          </a:p>
          <a:p>
            <a:r>
              <a:rPr lang="en-US" sz="2000" b="1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Summary Report: </a:t>
            </a:r>
          </a:p>
          <a:p>
            <a:endParaRPr lang="en-US" sz="2000" dirty="0" smtClean="0">
              <a:solidFill>
                <a:srgbClr val="333333"/>
              </a:solidFill>
              <a:latin typeface="+mj-lt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Natural Behavior Style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Risk Management Factors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Decision-Making Strengths and </a:t>
            </a:r>
            <a:r>
              <a:rPr lang="en-US" sz="2000" dirty="0">
                <a:solidFill>
                  <a:srgbClr val="333333"/>
                </a:solidFill>
                <a:latin typeface="+mj-lt"/>
                <a:cs typeface="Arial" charset="0"/>
              </a:rPr>
              <a:t>S</a:t>
            </a: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truggles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Work Life Attitudes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Work Life Planning Drivers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Decision-Making Risk Grouping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Leader-Team Mate Compatibility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333333"/>
                </a:solidFill>
                <a:latin typeface="+mj-lt"/>
                <a:cs typeface="Arial" charset="0"/>
              </a:rPr>
              <a:t>Powerful Questions</a:t>
            </a:r>
          </a:p>
          <a:p>
            <a:endParaRPr lang="en-US" sz="2400" dirty="0" smtClean="0">
              <a:solidFill>
                <a:srgbClr val="333333"/>
              </a:solidFill>
              <a:latin typeface="+mj-lt"/>
              <a:cs typeface="Arial" charset="0"/>
            </a:endParaRP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-39688" y="304800"/>
            <a:ext cx="9183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endParaRPr lang="en-US" sz="2400" b="1" dirty="0">
              <a:solidFill>
                <a:schemeClr val="bg1"/>
              </a:solidFill>
              <a:ea typeface="Verdana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0860"/>
            <a:ext cx="8382000" cy="1020762"/>
          </a:xfrm>
        </p:spPr>
        <p:txBody>
          <a:bodyPr>
            <a:normAutofit/>
          </a:bodyPr>
          <a:lstStyle/>
          <a:p>
            <a:r>
              <a:rPr lang="en-US" sz="3000" b="0" dirty="0">
                <a:ea typeface="Verdana" pitchFamily="34" charset="0"/>
                <a:cs typeface="Arial" charset="0"/>
              </a:rPr>
              <a:t>Workplace Talents </a:t>
            </a:r>
            <a:r>
              <a:rPr lang="en-US" sz="3000" b="0" dirty="0" smtClean="0">
                <a:ea typeface="Verdana" pitchFamily="34" charset="0"/>
                <a:cs typeface="Arial" charset="0"/>
              </a:rPr>
              <a:t/>
            </a:r>
            <a:br>
              <a:rPr lang="en-US" sz="3000" b="0" dirty="0" smtClean="0">
                <a:ea typeface="Verdana" pitchFamily="34" charset="0"/>
                <a:cs typeface="Arial" charset="0"/>
              </a:rPr>
            </a:br>
            <a:r>
              <a:rPr lang="en-US" sz="30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Verdana" pitchFamily="34" charset="0"/>
                <a:cs typeface="Arial" charset="0"/>
              </a:rPr>
              <a:t>Summary </a:t>
            </a:r>
            <a:r>
              <a:rPr lang="en-US" sz="3000" b="0" dirty="0">
                <a:solidFill>
                  <a:schemeClr val="accent4">
                    <a:lumMod val="60000"/>
                    <a:lumOff val="40000"/>
                  </a:schemeClr>
                </a:solidFill>
                <a:ea typeface="Verdana" pitchFamily="34" charset="0"/>
                <a:cs typeface="Arial" charset="0"/>
              </a:rPr>
              <a:t>of Workplace </a:t>
            </a:r>
            <a:r>
              <a:rPr lang="en-US" sz="30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Verdana" pitchFamily="34" charset="0"/>
                <a:cs typeface="Arial" charset="0"/>
              </a:rPr>
              <a:t>Talents</a:t>
            </a:r>
            <a:endParaRPr lang="en-PH" sz="3000" b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436" y="1752600"/>
            <a:ext cx="3467100" cy="4689972"/>
            <a:chOff x="342900" y="1485901"/>
            <a:chExt cx="3211513" cy="4344238"/>
          </a:xfrm>
        </p:grpSpPr>
        <p:pic>
          <p:nvPicPr>
            <p:cNvPr id="4956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1485901"/>
              <a:ext cx="3211513" cy="400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 descr="D:\For You\shado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5488341"/>
              <a:ext cx="3211513" cy="34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43600" y="644257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18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6774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7" t="-1" r="6079" b="3405"/>
          <a:stretch/>
        </p:blipFill>
        <p:spPr bwMode="auto">
          <a:xfrm>
            <a:off x="203200" y="1611641"/>
            <a:ext cx="4348956" cy="29050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13802" r="17173" b="20834"/>
          <a:stretch/>
        </p:blipFill>
        <p:spPr bwMode="auto">
          <a:xfrm>
            <a:off x="5181600" y="2819400"/>
            <a:ext cx="3352800" cy="338613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144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Customized DNA Ultimate Performance Guide</a:t>
            </a:r>
            <a:endParaRPr lang="en-US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5486400"/>
            <a:ext cx="12192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1600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10 Unique Natural Workplace Styles based on 8 Primary Factors and 24 Sub-factors</a:t>
            </a:r>
            <a:endParaRPr lang="en-US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75022" y="2057400"/>
            <a:ext cx="100657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For You\shad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516679"/>
            <a:ext cx="43688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For You\shado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05538"/>
            <a:ext cx="33528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9434" y="84139"/>
            <a:ext cx="6705600" cy="102076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ea typeface="Verdana" pitchFamily="34" charset="0"/>
                <a:cs typeface="Arial" charset="0"/>
              </a:rPr>
              <a:t>Practical Analysis of the Key Talents </a:t>
            </a:r>
            <a:r>
              <a:rPr lang="en-US" b="0" dirty="0">
                <a:solidFill>
                  <a:schemeClr val="accent4">
                    <a:lumMod val="60000"/>
                    <a:lumOff val="40000"/>
                  </a:schemeClr>
                </a:solidFill>
                <a:ea typeface="Verdana" pitchFamily="34" charset="0"/>
                <a:cs typeface="Arial" charset="0"/>
              </a:rPr>
              <a:t>that </a:t>
            </a:r>
            <a:r>
              <a:rPr lang="en-US" b="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Verdana" pitchFamily="34" charset="0"/>
                <a:cs typeface="Arial" charset="0"/>
              </a:rPr>
              <a:t>Sales Drive Performance</a:t>
            </a:r>
            <a:endParaRPr lang="en-PH" b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330756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19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861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data:image/png;base64,iVBORw0KGgoAAAANSUhEUgAAAKsAAAD3CAIAAADtxjPCAAAAAXNSR0IArs4c6QAAAARnQU1BAACxjwv8YQUAAAAJcEhZcwAADsMAAA7DAcdvqGQAAOiWSURBVHhe7P11YBxXtr0NZyacmNmSbDEzMzMzMzPYFjMzMzMzs2QZZSYxM4MpyWQw364uqd1qyZD53fvef76alZrTp1tgreesvU+31PXVH3/88a9//ftf///j/+L45z8RYQeH9D9//ANzBtOxx1dg/+TU3PjEzPjELFYT4zOTEzMToHGYn56YmJpAzp8VPAwrvJugSYw+PzmOnHE/La6wD0M/ENE4eh6fwGps7KMaHR0HHTl5WCMjY0dqeHj0sIaGRg7r1avhw3r5cuiQXmH14sVLrJ4//6Bnz15g9fTpc6yePHkGevz4KapHj56AHj58jOrBg0eDoMGH9wcf3r3/4O69wQcPHuNCAAT8CywfGZ1CNTo2jZyxNxFN7mtibBR+WBOjyE8NufknBT9TvJk/K9wvivVpDKuRkdHDwvPpE8IzD4TnHK5Q57ADVC9egH/g4t7gsL7cUayw1mLdPewxKrAZ1f37D1DduzcIlt+5e//WnXuoBm7fhRlIgj3/0QyYmAQCpsH7DxrFcIAZIBqbGkM0eaRGUWGMQW5izvvaMwyd/3KhHw6fFjvAjrGfc1//wxyAwHv0/CUooMLl4AsJ+AQEf5aDwxDcA/sxK/7OvcHbd++DcAh48Pd//P0///k36AMBB+w/qDGMxjEQYFD44Ap2/L+kT3yJQxCgZ1wOjkYBFeo07viwcAn4mD4LAXaA1RdCgEcA6EgIPpYEkPmQARD7WAKwENy5d39rc+H1ztKb1ysAAdoHzI6NT39OmBgYh3ILmoIzjLHau7lvD+YxB4S9688J/fD9m4c/z0EO8CHAcPDB9c/qMAHo+bPC5eBIFNDzn4UA1ZEEoMKD4AgODkKwT8Dg1sbc7jYCAZaAubHxGVSYlhAdg+t7M2MwOY7pCsenJ8anJsanEWOgZds3GCssEF8uMBI9YwfYuz4h9PFYfQICXIHNcOC6fqRwOcAKz3U8fRoCEC4BqA5AcJADPBSwEOBx8AgLAbYcPHwMfR9uEiDd30EI7t4/RMDU9DzuRuAjgq3B3gCjaYSAfSENPELGvkP7k7jCmvfnhDT5RwsPAhAOBKjAdewYvflR4UEAwiPgY/oYBKjwOADhcQD6gAIuAV8AARDwAKccDGIIwEIA9t/DIQALwREETM/MQyvwaSEETIJgjA72CDjg8f7MYfs/ITxfD+gjnwr3MUjkfBQCPCBA+MYfnsSD4LMoYAn4Qg7w7Ef0HDl/4ACTB3gEoDoMwUPQoRjAFgIg4BAEg3fvPzxMwMLE5Nwhgdm4Y1S44z0U9oRx64Nh2PnJ6UnMvahwx6iwH4X74bhj7AzuTWQGSwDmfJCAI4WLAt7MAQhAn24kQYc4OKJM/CkO8Aj4EAYfgQDlAGIAOaMEPHqCBABCABIDoPsPHuFBcPvug3uDj/AJmJldnJya/6TmDt0EzWKEhQAGKBkfvAchln9MWC9xhJ38oIMfhTKEfSTKwR4NOGGACsf+zwrl4AANeK4f1kEI/gQBqP47CB6D96j2CUC8xwjsR2sBav8hAkBwE4+Af/97FkMAdAMHbf6ssBzMYDhACMCMp9EZXH0w7wMxOMKajaeDD/sAE+beDxDgcIBHwJE65D1WYD96/i8hOJIDVP8FBwcgwHDwBKPHGAggAx6B0EKAaQiwBIDuo+d9CFACMBAAAY+PIADs//Oam5qexQjrNBYIGCAzU3vzHxGYijnvuYv1FTMzvj9/WNh59EP2PvDPQICrgxBgdURpwBUeB6BPc4AlAKuPcoCTBLgooBCA/WgSoASg9mOFCwGWABB4j+HgIRBw/8FBAv4NBMwtQSuAKzAY2kNcv3HmYbB3E/MY4ACr+akpLBb7QsxGKMEB5ZBwrMUVMrn/mAMw4T3+EAQIBxgUUCD2Zg55f6QOcYBFAR18KiFwIUD1aQ4+CsGRjSGGgycYDtA8gCRAYgCHAzQJDoTBgVoAKMDNLyDgT2lqGs5YVlDjESCmZ7A0oHyg44PCWIu4i2MqMsD1G6O9h+2P9+b3P+TItuDjmoLPAN8efAbsa07IdwikTs3OIDujmYMcYFHA6gMEeBzgEYDVF3LwAoeDAxA8f4lCAASgtQDl4BEIBwIsAR+BACFg8OETfALm5pehGcQV1l28m7g66i4kOeAnuy90EkUBO4nEBmZmDwLUUTztGYwKBWX/wYd1IAaO4mByEvmc0/vfw9zcwsjwyPOnz24NDDx5/PTJk+evXg61tbaWFJdUlJbWVlcPvXy1sLgyMXGYA1zh0/BZDnAhQPVpCMB4XA6eYiBACHj24vE+B1AUUAI+kQT7BIAew/kIAuYXVlA7IQzQwX8lLAegebiJETI/M4uSgccHoj0OPub9vvGHhfsY1HhsDBwQ4DM7Pzw88vLly2fwA3v2DM5JsdH6Gmoy4mJ62lr21lYBPt5ONta6GmrG+vqa6poWVrYuztcqikvGRscWFlfh06Kl4agagc8BLgSo/ksI9mMAIQADAfKkIQYCpArgJMGRBOBBgBIA4Y8hAJg4igDwHiusqdibmMHeJHYee+9B7WUDzhhFARWWDBjs0bBnKsb+aRwIsGbj6EAp+UDAfjdwAILJafgSYH9zY2NsZKSdlQUfJ7uagqySlATlFSJigkuM9HQsjAwXz566evEciJaMmJeNWV5CzFhHS1dTU0VezlRfp7K4aGF+aX5hGakLB9qFwxwAAUfnwWc5wEIAUXQYAiAAOeNAgJsEyL7gk0mAxgDKAUrAg0dP8QkA0qEQgHCt/S+E4z0igAajI+46GoJPCn0kuDo1M4vk+f78HgeYhgAlAG7OzS3Ozc0PvRrOycxwsrMX5OIiJrpMcOkC8RWCH7775sLZ0xfPnTl/9tSp4z+dOf7z6Z++P3vsJ0THfzx77MczP/1AcOYUBdEl8iuXKYkumelpleTnjg6PLC6tIXXhAAeH28Y9Ag5z8GkI4FvFcoAlAFn9+wRgIUAIwOPgIAF4EOAScP/BE9CnCMBygHvGFfYxuMJ7zMe1gDkDEzA4IgmwpqICs/ddxwqniODmATYMJqahj5udnbtz61ZGaoqri6OSvBwLLfWVC+dJCC7DuqelIDt57McLp0+eOfbTqWM/nf75x3PHfwICQCd//O7Uj9/toXDspwunjl04eezi6RMXTvxMcvGMsqRIbVnp7Mwcmgf79oPluASg2q8IGI1+HAIQLgSI9zgE7EGA/MrQPgEvXqExsKeDBOBx8BEIPkIA0A2FACs8g79QB83eY+XweF9IPGDC4AMEnxQ8Bm0vYPDh8R8ggJvTs4uLy3fvD4aGhCjLy/KysVwluERJSnzx1KnLZ05fPnPq1I/fXzx9kuDMSTJCgtM//XDm5x9OYbw/+/MPF078dP44rH4Igx8Izp48f/I4hAEMLpw6fvrYjwDHsW//QkV4wVJfp766cmxsfHllDb4ops3c+4WJQxCgwobB0XkwtH9GCdjLgFeYZnBfKApYCOD8sRjAhQCXAIyeDj5EBAQ8fPzsMwT8WaEG/xl94AAl4GMQoPM4j/kwQDmYmZ2DOFlYALwWJicmHz94YGtrIykqfOXi2YunjoPxF06eIDx3+vLZU5Dwx7//+tyxny+fPn7lwhmic2cIz568cvYUBcGFK+dPkVw4S3Tu1OVTx2Dm6vnTYP/ZY98DFhSEF+HBZ479eOL7bxEmzpzgZ2E00lDJy0h/ODg4MTE5Nj41MjKOwwEuCh8IQCDAKQrDByHYI2A/CbAxgCUAC8EzNAlwIcD0hocgQDg4CAGcn32UgKXldSgEuMLz+E8JtRnv5iFBMKAQoBUBa+2e36i72Pl9wSM/JMf8wtLcwtKzl0OD9+7X19Z63LjGxczATENFR04MnR0pwWXCc2cunz1NeO4UQsPpEwSnj5OcP015+QILBTHtlctMZFeFmemU+FiFmSiFGKm5qUnZyK4wERMykV6hILoIJeDsz9+dP/Hj1fNnSC6fJ750jvD8GSLoGc+dJj5zgpbospaifGRI4ODgIHQGYB5KwMEwOJAESEVAB1gI9jkAAlD7UQ4wMbDXFWIJQCFACUDLAR4B+xBgzkgMoBDsCexHCQAdQcDyygbWe8gD7PgLhTX7y4XlAC0Hs3NYg7E0oGM8IT0EnOfmQUvww21ra0+Ii5WTFJOXlmShpzt3/Nil06cIz50lvXzp6oXzl86cIrl0nvzSOVYKEh4aciEGKlFmWjYKEkEmWiV+DlkuZlEWWlU+VgsZAWcVcWs5QRNJXjV+VnluZhlORj56ClJw/fSJK2dOXDx1jIzgAjnhRZLLF84d+/HqhTPwOUnPnmQkITLSUM3PSIMmdHR8Cv0F2oMQHIECSgPYj3CwnwQIB6j9+zGAcvD85RAIJQBd/ag+DgEqsP8FRmD/c1RYCACOIwgA4/EE1uKecYWdwbsLz+ZPCycP9npDjLugeQwQ6BjR/l1I8sMAavDC4vKdO3d9vb0kRQSZaKhoyIjJCS9fuXCO6MLZS6dPkBBcIiO8BGuXnYZKiptDnoddV1zASErIWErIQFzAQFJAiZdNW5TXUU3aTFbESEbUQUUqyEQ91kY3wFDZRVXcQVncXFpQT4RLiZeVl5aC4Soh/ZWLZBfPIrsDwkskl84RXzwLAygf5OdPk184S3eV4Lqt5d1bt+bnYcuzcFQYYDn4QAAKwRCq/UJwBAT7tQAEKGAJQIUlABeCJ89ePn4KQlDAJMELPAiOIGBldRMKAdj53wkXgi/RIRSgIqBJsGc2jhZR10GYAFja2Nx59fJVSICfkqw04cXzBOfPkBFeJjh/lvjSRaTenzkBpRqKNyPZVXF2FgM5SXsNeS8jTV9jDT9jdXdteXddxesaMu5ackaSgr4mmsGWulH2Jr4m2lHW+vnu1iXethkuxjk3zGIstQOMVJ01ZKzkRVT5OUQYqUWhTNBQSQjwczDQkRNcZKAg42Zmpr5CQH35AvnFcxeO/cBISeLr7vr44cPl5TW0LYDqcBQECAdoRYAzSgCCwn4M7HGwT8ALjNAkQPUxCLD2P3n2aq8WIATsCRcCuOtoAj4m8Bh3jAp3jCvU48ODw8KBACkHOBygQrsEZFWhgg9ZXdu4e/u2lakRLPczx34+f+oEbNmJzp8lJSKA5Id9Hdml84LM9BLszCrCfA7q8qE2RtF2RtG2BtHWejHWunHWOtHWOh66CpFWuqHmWqk3LBOczbJdLUt87Ap97PM8bGqCXKoDHNsiXVsibuS5W/oZqsRYayfa6VspSNgqSZpICsjxccsI8AswM4pyccqLijBTkTOQXuWioaQiukxw+gTh2VOsdFRFOVnLy6uTU7NgOSYM8CCYGNnnYBggwGkMkW5gvxZA/qPCsx+rIyF4+nyPAIzQJHiJB8HRBKyubUEhQIU1+8uFtf8LdZgDbFuwr72bKApgP1Dy6tWr6IhQPk62C2dOXTyNbPAg6skIL1JcJSS+cA46fGZyYi0xITcDDUcNBStFKW8jjRhb/SQH4zRn02xXi1xX0xJv63JfuxIf2yJPq1If27wbZoXulvnuVvXBLv1J/rcywx8VxNzNDBvMjbybFdab7N8QfqPc16bKzzbJXt9JRTrRVs9KXkycjVmcjUWCiwM4YCS9SkF4iYOWmouO5urZU1REl4jOnzn1wzdhft6wRYH0wrqOWxRG9nSgFqA9AZaAF6D9ADgSAlwCUO0nAZYAhAZcCA4SMP9RAj4hMBt3fKRQj3HHHxMeBGgY4NCAPH8wNTULDf/K6kZtbZ2ijCTRhXMXTp04e+YkwflzEAMEZ6FLR7ozeuIrKoLc9uoKfiZakZY60RbarjqK4TYGmdctcm5YlvnYNYS4tEe79yT696cE9icHdMd6dke798Z5d0S7d0Z7PMyNeJAX9awsebgue7w+Z6Ixb6Ip/1VF6qOc8PuZIT1xXu2RN4KM1CNMVGPMVE0lBBQ5GeXYmRS42DgoSGiICLnoaDlpqKiJLsN+ko7s6sVTJ7796isTHfXZmVlMEozjVgTU/n0akBjYawUwSQAEvMTsC14eJAApB0dBsD/Y09PnwAFo6MkzEMoBVAT8JDhMwH/W1regEOAK6/RnhfX+0wLLsQNcHeYAjAf7MaVheXJ6/u79h8nxcRKC/GdOHj978sT5s6eJLl+AADh34jgpIQH1VUJhJlpbVZlAMy0fQ9Vwcy1YqRnOprG2BlGWOsWeNo0h15oCnbqiPZDFnRP5uDD2SVH844KYx/lRz4rjh8oSh8uTxypTx2syJxryppvzZ1oKp1uLZlqLppsLRmsyn+VF3k/xv53oM5AcUOJu0Rp2PcPeIMZMzUdT2kVBzE5GUJSeko2CjIHkKi89LQMpMSnBRaqrhJfOnvrxm7+4OdmvrqxNTEwj9mOEJsF+BgAB40gG4HQDQAAqIAALwafLAejZi2GMsEkAKCA0fIwAiIfPE/AJ4RGAK9RjvJsf0yc4QCFYWdtcXFqJjY4mJyY8f/rkudMnL5w+dfHcmUvI8zzHSS9f4KAi0xXjDTDVjLDUCTRUjrfRTXUwzHIxKXCzKPexq/S1K7xh2hnueic58EFWBLj+rCj2ZUnCy7KkVxUpw5UpI5Wp4P1UXeZMXdZsffZ8c/5cU95cU/5MUx5wMNtaNNtWPFGbNVGRNlKaNFwc/zgj+HlB1NOC6MH0YNDtlMC6QKdyD8tAAyVBGjLSC+egLnDQ08Be8cqFM1CnTnz3TWp8zOrqOkCAaQgwBGC0D8E42I8KmwRoN4DuCBAO9mMAV3gEYIRCgATDPgGIjoTgCALWN7ahEHxWeCigwvr9hfoYB1gIFhaRcrC+sTM/N+/n5cFCR01MRHCV4NKFk7AvP0lw7gzB2dOkF85KsjNe05SPszNIsDeIs9JJczIq9rKu8LNtDnXpCL/eH+t5M967K9L1doLvw8zQR1lhzwqiXxbHvSpNGK5IHsV4P1GbMVmfPVWfPdOQA/aDZuqzZxtyZhtz5xpzgQkEiPqc+fqchZai+eZCAGW0NHGyOnWyOm2yKm28ImW8InmoOGa4MKonxsNSWoDy0nk2ClIqwktUVwiIzp4+8f13F08dz05NApbHMUmAhWDkAAT7HGBiACDYSwKUgIPlAE9gPEYjmDNaC1AUhg8TgIXgvycAT7gcgFCD0QHuzMf0MQjgrt3X71qbm7XVlKHbh3VPRkgAff65Ez9BFBCeO8VMQqQuwOVrpJ7kZJIJK97VPO+6aYGbWYWPdWv4tc7IG12RN8D+24m+t5L8BtOCHqYHP80Jf1kY87Io9kVh9KuS+JGyxLGyhImy+KnK5KnqtOmqlNna9LmGrJn6rLmG7MXm/JXWwuXmgqXmfNBiY+5ye8lSe/FSW/Fic8F8Y948INKQPV2TAShM1WaMV6bAZxsqiEqw1eOiICE4eRy6wqsXThNfPHf65x9JCC5kpiQCBGMTyN/cgdAYGB07QABuV/jlBLx4BfeC/Qf0WQigUuATAJvstfXtL9SnOQCBhXgzqNB51H5UWAiwHCwtb0D3VFZcJCUqdPrEsXNnTpJfJYKqf/LH769cOEt2+TwnBbGZrKi/iWacrV66k1HeDdMiN7OC68bFbqaV3paNQQ4AQVe0W2+02+0kv3upAVDFH2WFviiMfVEQ/Swn7ElawKvciJHc0LHc0PH8iKni6Kmy2KnSmOnS2OmKhOnKZEBhsSlvqSFruT5zqT5jubVgpbNsuSF7pa14GSBoyV9szgMtNOXNN+XOAgd1GdN1mZO16SOQLoWRjWHXhRlpznz/LcHpY6SXzl0+c+rYd18TXjhbUVK0vrF1kAD8WoASgO0GoCVECfgkBAgBMNhPggMQoATgQXB0BvwpArD6BARfIlwOYOlD+V9aXltcXMnKyGClpyUjIiQjIqAivkJ86cKx77+9cv4MGwWxGCOVlby4v6lmqJlGvLVWhoNe3nWj/OvGBS4GVd6WDUEO0LRDBvTGegwkeN9N8buX7DuY4vcoPehpdtiTVP/HSd5Pk3xeZgSNZIeM5YVPFEZiCIibrUyaLU+YLosHDuaqUhbB+9r0parkxZq0pZr05brMlcbslfbilY6S5VZIhbzltkJAAZMKhYstBXONObP1mbONORAnM9XJPfHeIsw0P3/7V8yrTafPHj926tjPZMSEBbnZUOCw9uNCgIkBDAf73cAeBEcTgL2J2j+K0Qf7D0OAEoBC8PkMgAL8WWEfjIXgs8KzHxW6+gECWP0zc0vTswtdvTevX7vGSEtNfOkiFclVKhKSS2dOUVw6J8NGryXIaSUv6qmnFGisGmaiFmepkWqrne2sn3/NsMzNpN7PpiXEqTvarTviel+M+0Cs590kn/upfg9TAx4mej3NDHmS4vso3v15it9QZvBobth4UfRUccxMSexceeJ8ZfJceQJAMFeZtFiTvlSbtlybvlyVulKbuQL2AwdIBhStdpbCGQrESkcxkg0w01W22lkCNxfbCucbsubqs2Zq0qeqkgeS/TWFuc/8/BMlwUWSSxfOwv7wm79Sk5M8uHcPeZJgbOJjtQCESwAWAvAbl4P9Mdw1tk/Anj4NARoDRxCwubWL5/GX6L/gACtcCMB+CIDJqbkXL4fj4+J5OdlpyEggA6C/prhCyEJKpMLNaCHF76Akfk1d2ltXPtRIJcxENdZcPdlKI8NGM89Rp8rTvCnQrsnfpiXIvjPcZSDO406i961Y13uJXoOgOLcnyd6PEz0fxbm+SA8YyggcyQkZLYASAPYnzVckLlTCOWGhOmWxJgVWP2Q+rH6AYLU+a7Uxdw2KQn3WcnP+WmvBcmPWSkvBUkvuSnvRSmcJhMFaZ8l6TwXEw2JTznxD5mxdBnQGo2XxL/Ij7ZUkLp44zkZNQXj+7KljP33316+0VRWHh0cmp2ZwywFOLTgCApSAjwsegOhjHBwJAewXDhLwn/9sbb3e2NyDAPJgf7B7pNB7scJy8CXC4wDVysomEDC3sFJXW8/BykRDTkpLRkp0/jzF1SvctBRa/Ky2ckJOSqL2CiKOSmLemrIhBophxkpRxkqJ5irZdtolN4yrPSzqfSxrPIzrfc07I5x7I10QhTrei/d8khXyNMX3WaLXi1S/F2n+rzKDhjKDRjKDxnPCZopi58riIQAWatLmEA6Sl6vTVuoyIPkXK5OWAILq1GXwvjF3EbBozFnvKFlrL1prK1hpzoWlv95dDoMVgACSAEkFaBHyoZ2crcuCDhH2CGOFUQ7KEhSXL3HQUJFevnTqx+/JrxA0NtTPzS/C0t/PgA8QYAlAIcDGALYlPEpjWH05BB8l4OOCe494wH9BAK727MckwfzC6vj41DUHO2ZaKhZaKioS4quXLvIxM6jxstjJCbqqSTrKC9rJCjopinhpSAbpyYcZKUcYKaVYaRQ465ZdNyp3Maj1NK/xNG3wtWj1t+4ItmvzNe8OtL4bfe1Jmv9zUJI3EDCcHTqSGz5WED1ZFI/YX5owXwZLP22hPnu+LmuhAlzPQJq+uqzluoyVpryVxtyVhpzV9pJlGNdnrjVmrzblrrUVrrQWrLbkr3cCEIXAwVpvJcysABldJUttRbP1WdM16eNlicNFMeMlcTYKYjRXrnAy0l84eezMsR98Pd3mF5ZQ4w/Vgg8QHFkL9oW9CcaPvxr+AAEqPAgOE/D8xdABAv4DBGy/2fcVMXtz6zPCgwDLAfYmdhLv5mGB/ZPI3yEtQgBwMtGx0dPQU1JQEhOxUJKp8rNbSPK4qohfUxSxlxWwlea7pijsrS7hry0Toi8XaiCXbKma66BV4KBd6WZS4WZU5WbU6GvVHmjX4mnS7mXcF2xzN9r5Qez1J4keEP7QAL5KD0DsL46fq0xDVJG6UJ2+1JC71JS/1Fq03FIAUb/aWrQK5+aC9c7y9Y6yNbjZWrQCWDTkABZL1amQDStNOWut+RtdpQDBBhDQXbHWVQrlYLmjaKWrFHqCmZo02GeOliXCYKQ41kCUl5bkKhsdNUDAzcLQ2tgwv7A8jtj/IQlQAjAQHEHA3tNEGBQwZ0SvhsF+hAA4/ykIjiYAz+PDgsegws7gQfCnhCVgemZhdn5ldHTCzsKUkYqcnZGenpKcmZKcn5bSQITLRVHEVVnUUZbfTk7AQV7whrKoh4qYn6ZUkJ5MlIlSsrVaho16jr1moZNOoZNujadZW4BNq5dpq4dRl5/FQKgd2P8o3vVZsterrKBhaABzQsH+6YrU+Zos0EJd9nJL0WpH2UpH2XJb8Upr0VpXxUZ35UZP5WZ/7VZ/3WZ35Xpn6WojeJ8JKKw05sAGYbk6eaMld6urdLOjeKOzFAQxgKizZLUld6k5d6m9cKEpd642fQwKQXniYmPO46wwRW5WdjoaBgrSS2dOSokIPhgcnJicGUEIwIcAjQGUABQC5FcH9gl4NYwQgHEdMR5X/yMEvNnaggFq857fRwoPAjwOsJN484eFtoHweTLT0wQ42SAAmGmoOOlpeWkoVXmh/AteVxK5riBkJ8VrLyMANLipigEBvhoSIXqyseYqCaYKKZbKaZYqWdZqRU46dV5mjd5m9S5aHb5m3f7mt8MdHsW7PUvxepXhP5IXOZobPlkUPV0SP1OZPluRuliXs9SQt9xUAMYDAasd5Wud5Zu9VRsdxVvdFds367Z6q7d7q7du1m90lq+1FK63g8EF6815m805u12luz1lu73lO72VW11lm93lG73ASsl6R/FaJ2waixabshcbs6cqk0YKoyarUhYaMnsTfHhoKLjoaPjYWa9evuBsZz00PAJVAPlzFPxnCA4UAhQCHKHG79k/NDIBQseoDnNwGAKEgM2DBGzvvMUxGB3jzhyhwxB8VmA5doAKjYHe3pv62hpQAhgoyZioyNgoSGTY6CykBZwUhK4pCDlK81mJcdpKcrvICbgqibgpCvlqSobpycSaKCSZK6fbaOQ4aBc665VdN6i8pl/hqFXtqNHiZtAfZHM3wulxgsfzFO/nyZ5DWUGj+VETxXHT5SlzdTnzNdmLEP7NBUv1uSvNhattpattJbDKN8HO3qqtvhqwf7ML3K3Y7oVxzXY/AsRmR+lWe9F2W8Gbvso3vWVv+spfD9Rud5dt9ZRt3YTHl272V231VyFbg9Z8aAzn6zPHiqJGS+MmoMOoz0i7ZkZNeImRjITyKgE3M31jfT3yTjxHPUeEEgCEHIIAu+4/SgAqXAJQCA4Q8PIQAVsYAhAOdt5u77xD7EcGH9WXc/DZe6dmFvPzi9TkZYR4OKhJiBhIr4gwUBqIckED6AzrXo7fVpzLRIjFQpTdSZb/mqyAu7JIoLZ0mK5MtKFsoqlCGuwGnfTKbhiVXTMosdMqs9Oocdbu8Da5CU1AhNMTyIBEt5epPsN5YWD/TE3WXG3OfGP+QlPBEqghd7mtbK0Tlm/5Slvxenspspq7yjbaijeaCzfbS7e6KoGA7ZsNgMJWZ9l2T+VWZ8lOT/nr3orXPeVvb1a/ud2w01e52V6w1Vu21V2yfat2e6B2s7dyrRNypXC+Pn2qIn6yInGsOHqiPHGiMslCXpSB9CrVVULii2djI0Ln5hbAflS4EOD0g6iwHIDxe0K9x+pIAo6IAagCz4dg130oA3bfIb5iCdiBm8jMJ3QYgs8K13s0AGByYXk9NjpKUpifj52FhuQKJyWpjhCHuRSfrTSvkzS/ozQvBICxALOZIIutBBfc9FITC9KSCtaSiDaWTzRTTLVQznfSLXbRq3Q1LrPVKLNRq3HU7PAy6Q+yvhvp9Cj2+otU35H8yImypOmajNn6nLnGwvmG3AXI//aKZVj6vbVrXZXrPTUbsNb762G5Y1Z8w1Zf43Zfw25/w86tZtDundbdgcbdgYbdWw1vBure3ap/e7PmbX/1m97K1wN1Wz3lm92lGx2Fmz2lGz1QESqgIqy05c/VpU0CAVXJE+UJo4URM9XJ7dEekhwsvMyMBGdPqslLPXv2DH1DLlwI9mPgwM5wXzCGdY+eDxCA1echeDF8BAE7u+9R47d23yFjAAJz3vmI8DjAtRlXn7gXDQC49/79h+pKcjysTAyQ/5RkshwMxuI8ltL89jJ8sOidZPlsxLmMBZnNhFgsRVkdZXi9VEV91USCNMTCdaUidSWSTeVzbdVLHHXK7LQq7bUq7LXKrZVb3A17fc3uhto/S/QYyQ6ZrEqfqc+bayqcrcmcq8tdaCxaaCpa7q5Z7WtY629Y72vYGGjahL6vB6p+01Zf3fZA8/ZAy9bN5u2bjdsDTTt321/fa9u9Wff6duO7wY5f7jT/er/tt2f9v95rfn+r7u295t3b9dtQBXrLNjqhlyzZ6C2HXeJyc858U/ZEefxEGZSehMnS2LGy2Imq5AALHSFWFh4menoKkrqamqmZeSj8eElwFASo8P0+Up+F4MWrEXwCdl+/R63d3YUBOt6b+ZjwIMAVau1hYe0HAQEwM7+4VphXwMPCSE9BCn0yHx2lOj+rqQSPpRSPjQSXvRS3gzSPlSi7MVQBETZzIWZHGR43RUF/TckAdbFADdFQTbEEA+kcK9VcS5VCCxUgoMpJt9xapc3DqM/P6kHktZcpPqOZgVPlKZD/iKozp0sToRAstpUDAWs9desDLRsDrRt9jVu3WrYGmrf6m7b7m3Zut20jKDRs3WzcudO2c6vl9e2WN4Odb+93/HK/Hez/9X7r3570/O1Z369P+97faXx7p373ZvV2Tyk0BKv1qRAGGx1Fy02ZCy05U9XJU6WxM2Xx08BBdcpkdfLN9GANIV5hNmYBDtbwoICl5VWM99gYmMIQgAqF4ENFwIw/OD08OokKO4MVHgG4EBxNwPabX3ZevwcOUO28/uXDGLDAuQud+SwEWH0MEdDyyubU7KK3qysdOTE16RUGMmIxZlodQXZTMS4zMQ5LcU47KW5bSU5zIRZTQRZTOAux2Elw3VAQ9FEV9VEWghiI1JFINZHPt1XPtVQtsFCpcdatddarsVPv9rMcCLJ9nOj9KjN0NCd8sixlqjJ9ujpztjZnpiJtoRbZBK51V232N27dbtu63bp5sxlZ/QMtsPR37nXt3O3YuQnJ37Z7r/313bbX9zvfPe5//+zWu8e9vzy9+evj/t9gcKfx11t1v9yu/+V+87vbtW9uVu32lOz0lm225292F28CCh2FCAFVidNlQEAcaLoifgJ6goqkQFMtaW52MT4uK1OjoVdDk9OzeIUAGwMHkwCxH+v6kfoEBLgxAARs4xHw+g1YjgjjPVYHjMcVFgJcDnDNxp1Ehb0LBPZj9gK79+7eFxfgpSa9SkN6hYWCRJ6dXl+Iw1SM00yE3UyU3VyU3Uac00yQ2VwQSgC7qRCzjTjHdTkBNwUBb2XBYE2xWD3JDHOlPBuNTFPFXFPFYgulGgfNdi/T/iDbOyH2z9ODhrLDRnLDx4sTJitSp8tTZ2uz58H+psKVpoK1zorN/obNvvrNm40boP76jZ6a7Vutrwe7X9/r3L3d+vpeB7L077S8e9j97lHPL4/7fnl2+9fnt397duu3p/2/PR/47UHHr3db3t+qfXe77i0Q0Fu+3VW0c6t6u698sx96i7IlpBVInymLmS6NnqlMmAYaqlKna9Obor21xASVxEXMDHQ72tpm5xaAgCO7gX0Ivsh+VF8CwREE7L79defNLwgHmDOesMbjjo8kAHUabwZP8ICNzdfQBkIhCAsOZqahpiUnhX2gMDOdJj+roQiniSi7iTArUvuF2aAEmAszwxlkJsRsJcLmKMF9Q44fYiBQVShaRyzVVDHDXDlFXyZNX6bIUqXSVrXTxwIIQDYCST4vUv2HssPHSxKnytNmSpORjUBtznJz8WpH5Xp3LSx9yP+NnlroBNd7azd7ajZvNuzcbNrtb9y92QThD53gm/sd7x50vXvY8/5Rz/vHfb8+v/M3gOBh19+e3/rtUdf7241v+6re9Fe+6a94DduBjoLNzoKtPmgGy1Y7C5fb8hebs2fLY6bLY2Yq46dKY6Yqkqaq054Wxvib66qICQtysoYG+s3NL0I/iNp/ZAxgIDjafvQKAHiTwyMfODgMARDwcmj0UAa8/W33za+vPwgfAlxhIcDlACvwGG8G1UEI4DHvR0cnnB0ceNhZmGmpuJno5HlY1flYDEU5TUTYDfgZzUTYrCQ4LURYQWC/hTArlANrUXZHSR4nKS5XOV5vBf5wDZFEAxmAIMVADggotlGttFNrua7X5291P+rasyTflxADmSFAwGRJ8nR52nRlxmxNNnSCS03Fq23la72N632NgAK0Apu327d66zehIehvhCYAWoGdW22v73a8fdj7/vHNd8i5/5dnt355fuuXp/2/Pur+9Unfr0963w3Uvemp2O0q2e0te41Z/bAn3Owu2ugqWm3PW2nNWW7Nma9OBPtnKuJmypFuYLIiaag0scDXUUWYj5+NWV1ZHikEyDt77xGACwHm94lxUYDxnuuHhccBLgFYCNAYOIqAd7+9fvvrm6OEBQIz/hMoHCmUDzjDh9zsv2NsYMBCR8XOQCPMzizPzaLBx2IgzG4gyGoEyS/CainOAVsAsN9SmMUCI2sxdntxTmshJhdJTjcZnkBlwVgdiThdyVgN0UwT+SJrlVon7Q4v84Fg+8FIl6eJXkNZYcPZYWNF8RPFSZNFCVNlqTPlaQv1BUstZUv1+asdVWuI/S1b93rWu+vWu2ArD5uCJoSDW22g3cEeqAhv7ne/e3zz/fM7758OQAz88qT//aPut9AA3q5/f7vhPUDQX7XTXgAlYLu/fKu3ZKuneKO7aLW7BGJgrat4qSFjvjpprj59pipltjJ5sjLlZXF8Tch1W3VFAzVlbXWV+/cHZ2bncQsBLgRoS/hp77H6BAS4MXAEAW/f/e3NW4DgNzhjhM8Brj4GwSeECwEICsHq2nZHV7+dpRUrHRUjJZk4J5sCN7OOELueIKsePxNUAYxYTASQ5LcUYYMkAA5gbCvGYS3IfE2CCwjwUeANVRMO1xBL0JPOAgIslasdNdu8zKANvBdq/yTO9VVWyEhuJBAArcBEIbRjqXMVGUvNpSudNaudtWsd1WtdNZu32jZvd6z11G/0QmPYvnW7Y7O/ZXOgdftWG3SFu/e73wz2vn3YDwQgHDzshobg/WDHW8h/gGCg7t1A7buB6tddxdvteVudhVvdxQDBZnfJSkfBWkcB7AxX2vIXapPnGzJma9Nma9NnajNfliTWhd5w0VE2VFU01tMavD84OweF4DAByL4Ah4MPTsNduDfxhEcAHgRAwKvhMXwC3rz/GxID7357i9FnIQDhQfCFNID96EZgdW2ruaVDRV4WCGCloZTm4VLmY9fkZ9HlZ0IJMBZiBpnwM1kKg/es5oJM5gJMNtAbirDZiXI4iLC6SnN5yvP4KvBGaUukmSnlWaqW2qjVOOk0XdPt97e6G2r/OOb6y9SAofTg8aKEifLUyeLEmYr0+ZrcpfqC1c6atd6mdagCsPRhQ9jbAAIOEO/7mzdvtmzf7kAIuA17gc63D/rePbr57vEAEADl4N39rneDXe/utb292/K6v+Z1T/nrvvLdvnLYCGy15wMB231lm92lsBdY6yhchyToKFhsypxryJxrzplrzputzRqvyWiIcL+mo2SipqitotDe1jo3v4QSgAsBbBH3CUAHcP5w2Q9c4REAwkKAcoASsAfBkQS8e/831HsIgz0I9s+IDtmPFZaDwwK/0TOugABMH/BmY+t1Y2OzlIgABwMNNyO9OAeblrigOi+LngCLvgCToSAzdIKmwmxmgiwWsA/kYzDlZbAUYoEAsBVjdxDncJLgcJXh8ZDj9ZLnidAWTzKUyTKWLwYCXPRaXA1vBdndDXV4GH3tRZLvUHroeFHiRFHSVGnabFXmYn3ecgMYU7/W07DW07jWXr3aVbNxs3nzVius+82Bti3Q7XYoB1ugvqbX93vePLz55mHfW7D/ye13TwbePQQg+t7eat7trnzdU7XbXb7TV7HTW460gW35m5AEvaXQB6x1lax3FW/0lK52FgEB801Zc41ZM3WZUzUZE7WZ/RnhgZb6pqqK0sL8MRFh8/NLE/vv1Y56j/MMAZYAfOPxhHh/MBuwBOBBMDQyfjgDfsd4/zcMCqhQII7Ql0OAK1wIdgCOt78V5hUIcnPwcbBwMdAKMdOpCHJqCbDr8LPoCzLp8zMYCTCZCEH3x2oqwGjCywABYCnIbA1VQJTNSZLzuiyvkxjbDSlOb0X+GEOZJGO5NGP5IhvNKkftNk+zvgCb20F2gxHOT2Nch9NDJ/LjJgsSZioy5mpyFmuyV9oqIP9XEdWstlXAdgBW/0Y/JEHT1u1OxP6bLWtQI1rKt262vX585/Wj27uD/QgHD/reDmJ6gie33t5rf32n5c299t2eiu2u0q0u5DmAjY6i9aaMjY486APA/vXu0o3u0rXOItgWzjdmzjZmTddlTFSnjlRn3MqOSrhmpScvIysiaG9lPjw8grwr81EE7N9ELvOCZzmewHL0jE/A/pNInyLg3S+/g/dYvd3jAN97PP0XHGAFSeBxw5Wfg42bhYGPlZGXnkqei0mTj02Tj1mbl0GPj8GQn9GIj8GEj9EYAkCAyUKQGTIAqoCDJJeLDM91OV5HSU4XCY5AdbFoPakEQ7lUY4Vcc9Vye502L4tef9s7Yc6PYj2eJfiMZoZPFiZMF6dMl2XMlKXNQx/QWLzaWrnaUrHSWrHeUb19p3PzZutmH/SAUP7bNm+1r/c2rXbWrXfU7dzv3310Z+duN+j1YN9raAge33r3YvDd07tv73UgBNxu3u2p3u6q2GwvBvs3OovXmjLW2/LWIQM689fb8xECuophW7jQnD3XCMqZrM14VZk6kBWReN3KSFFWU17GRF+nubFhZm4eGwMYDnAJAKEX+vnAAe74oPAJwMYAFoIjCHj7y++I65AEGPs/oHDIdTzhQoAVGHzkDNb+97/8Pj09p66kAPaz0lIJsTFz0ZBLstKpcDFocNMjBPAiBBjzMxnw0Bvy0JoJIE0AQIAQIMF1TYbbWYoL2RPK8oVqS8WbKMbry8fryGSbq9ZeM+n2sx8IdnoY7/MiI3w4K3IiL266JHWmNG2qNH2mPHu+Om+ppmClBQioXOuuh8zfhti/2bZ9qwMZ3+ncgjAYaF/rbti62Q4EIKlwq3Pnfu/uo1tvn9x7N/z0/ejz93AeegJF4e2D3jd32nf6G7b76jc7ytbbi1ebc1db88D1tY78tbYcoAG6geWOQuTZofqM2fqsqcaclxXJd3MigQBjJVk9ZUVDXe2ysrLRsYnJqRmM/XuXcMF4jHKwlwGfEB4HH4PgYwT88e7X3xEIIAkQFCAPDkTCYX0Wgk8LPqqv56YU8vYfFJxMdPzMjFxUZOJMVGrcTGpAAB9UAUZDPgZjAUYjXnp9bloTfgYzfiZzTAw4SnBfk+V3keZxUxQK0JQK15VNMFFOt9DIstQottFq93W8HekxGOv9NDFgKCt6vCh5uix9ujQd7J8uy5ouz5mvyFmsyl9uqVrGEIAk/y1wum97oH0bGfTuIH1AJxQFOO8M3ty617v94Ob2vb7Xzx+8HXr6fnz4l6nR32Ynf52b+m1m/Nex5++f3oHt4k5/485A02Zv7WoL4JW73JSxAuWgt2y9qwQIWGkvWO4shFZgpi59siH7VWXKrbTgdA97F2NdSwNdM0Pd+ro62PJhCJiBcrAPAcIBhgnUZuzFn47WpyHArQXDoxP4BPzy6++wLg8Lz3g84XIAwrP5Y4JHbmy/qa1pYGekpyUn4WFh4KGn5aWjkmCmUuVmVGKnhhgAAiAADHnoDLhp4WzMR49UAWFWGzHkGSFnKV5XecFAPbkoY9U4Y9VMG90yN8vy62bVLqbtPg43w9zuxgU8TAh8lhL2LCX8RXbsy5z40YLk6Yrcmcr82Yrc+ZrChfrShbrilbbqjT7EaUR9LTv3encG+6EWABbrPY2bd7s37/ZtDQ5sPQDd3nl4Z/vpg42Hd9ce3VsZvLX55P7247u7T+/9Mv7qb9Mjb+50bPXVbd5uW+upWUF+4Qz6zYyVxgwMAUVLTVlLzdmwIZypTZusSRsqTbiVGpznf83fwdrZylxfSy0jJWl0dHwSuUADKjAee0kn/ME+CvhAgOvYAS4EeDEA+hMEoMIzHle4BHyJUAJ+/e0fpcWl5EQEFMREUAi46KgFGGjEGCnkWakUWak0uOj0kdrPbMTLABkAfYAJH4OFALOVMJutJBdsB+zEOb1UJUP1lUJ0FaMNVTOsdEqdTYsdTfJtDYscTMqdzUpdLEuu29W6O1TcsKtwtW/2d+uP8H2cHPE8I3YkL3mqMn+yNHu2pnC1o3ZroH2zD7YAHZt3urcwQnqCm21rXfUbt7s37vSu9rXPNlUudDXPtdZN1JePNVS+rCx6Wpb3qCi7LyX2blbyaEPFfFfT2q2ODegf+5oX2yqX28tWWgqXa9MXqpKAA9gLLDVmLbbkztUmz0IGVCWPlMXfzgzL8nb0trVwNDM20dVytLW8f39wYu8dckHIdVr2YwArlIAPHKBnVPs5cQQBhyEYGZs8RMBvf3//674OEXCk/l84+PVv/4SNAAXRJRKCi6x01Bx01NzUZEK0pFKMFMrs1JqcNFps1CZ8TAZcNPo8tIa8DLAhhD7AWowDkQj7dXlBP02Z6/IijtKCnipSAWoyAWqy/mpyPqqyXqpy12XFXRWkbijJuirLe2kohxroxJjoF12zqXGz7wz0eJAQ9jwt9kVq9FhhOoTBaivsCOoQAm51bdxsh5K/2d+61lG32tWw0tM6V1s6lJPyMD78SWbS05yUeynRd9LibqXF3stMqvF1LfP3rI+Lrg0Nao0IHMxOeFiQdj8v9Ulx1kh51kxV5mojxEDuYkMW8ncETTkLjVlzSAakzNSkjJYn3M+JyPF19rY193FxtDDQMTXQaW9vB/snD1y1B3slJzz78YUXBp+FYPgzBODpkPe4wuUAFZ7Zhyfh5u6bXxJiY2hIiCiuErDQUHLR07BTkPBQEEkxkqty0Ghy0Ghz0Brw0OlwUkMTYMBNZybIZC7EbCnCbinMbifFZy/FZybIYSbMYyzEbS0haCLMYyrMZyslZi0hosvPpcnNoc3PrcnLoS/EayUpaiMlai0m5Kkin2iiU2hv3hno2Rvs3e17406w+1Ba1FRpxgI0hs0Va91NsAXY6EPsX2oqX2yrmWuqHs1NfRAX+iA1/m5yTFeoT7O/60BqdE9cSFOAe2OwT3WwT56nW66Xe6G/T3mgd2WIb0dCZGNEYE9ixMOsuLm6vNWmgvnajPm6jNmKhNnKhPmmjNmG9Jma5LHS2KdFsaXBbvY6qg4mhoYaqjpqSi1NjeA6hoC5ySmwH00C9HxAePbvCx8C0JEQDI0if7v+ZwhABX7jjj9HAN4kKph//8vff//nH9NziyGBgez0tNTERIyUZBy0lMykRFxkhDLMFGoc1JpctDo8DDrctNpcNHpctMY8DCb8TLAhNEVeLGC3FOc14mPT5WbV4mLR4+dUYKUDGQjxmIsJ6fNzK7ExqXGy6gpwI+Ll1OdhM+XnNOfndBQX8pCXitBQzDXXr3Cyrna06nSzeRDlPZQZNZ6fMFOUstxcudbTtNJeu9hYOludN99UNltTNJyTPBgTNBDmOxAd2BHi2RXqDefWALdGP9dGf9d8J6tkG7MEK9NYK5MEG7P0a/b1EQEtkQFtMSHtcREPsxNmarLnajJnKpNnKhPm6tPm6lOnapKmq4GA6FdlCaX+zkbykiriItqKciqykvk5WbPzyBunoTGASQJ877E6ZD+i/YpwwH5cAlAIgIDRwwT8+rd/gLW//PYP0AenPyEcCI7k4LAw9v+++/pdS3lZgJ21i6mptJAgMzU5AwUJBzUFC+kVLnJCKQYyDU4adaQQ0GohYUClyU6lwwFJQGfIz2QsyGwgwKLFzazMQqfARKPITKPEQqvEQqfNxWIqxG0nKWgjzm8iwA7xYC7IaSfGayXMZc7PZiPI4SDC7SLG56cgHq4mm6ytnG2oVWKu1+ho1Otl+yDC41VS8ERe4kx1wUJj2Xx98Ux5FuwdpsuzJkvSR3OTniaE3Q/zvRflfzcu8E6Uz0CUT0+gS5uPXZmtToquXJa5Zp6VZoWLYaOvfVPAta4ov/6kiPpAj+ogr4GU6BeFadM12ZPlgELKQnPuTFXCRHnsdFXiVFXicEViqb+TlYaSupS4hqyUpoJMQXbmK2jTJ2dgeeyXA6zmD17kD184HByAAMsBHgSj41NHEIDa/ycgAH2ag0OTf//XH7X5eao0pAokhMJXLnGSEbPTUDCQXmEhJ2Ehu8pBRijJQKbGQaPOQa3BTqXGQqnJTgMEqLOSa0E54KXX5WNUYqOVpKcQpSaRhE/CRK3HzWIuyHVdVthHWTxIQzpUSyZCWzpUUyJAVdRLgf+aJJezBJezGKeLKOc1ES5PCf4AedEIJak4Nbl0bcUCfcU2F5NbPnaPIjyHM6MmC5KmSzPmaovm64pmyjLGc+LG8xJGM6NfJIU9ifG7H3j9jr/jnUDHbk/zOnuNCivlMguFOiftxhuGbV5m/cF2tyKcBiKu3U8JfJgb3x7hnWVn1BTs/jg78UV+4lhJwlRl4lx9+lxd2kRZ1FRZDEAwXJ5QGe4Ou0E9BVlZfl4dRflwF8cHaTGvCpLGnz7GQAC1AKsPV3Y7dPlHPAIQHQkBloPh0anPE/BpfQICEGo23iQIPnB79911FQXFq5d1menV6agESa9wUJAykREzECNv2slBRiTNSAEbAW0eeoQAVgqMyEFaXNRanDTKbDSSdBTCFFdEqa8qM1Mb8bHYiXPfkBMM1pCK1pFJ1JdNNZbPMFVKNVFINJINUxfxkOF2EGax5GUw56Kz4KKz42Vy5GW+xs/mLc4fIiOcrCJVZanVbKt708vmWbw/mD1dkjpfV7hYWzBXlj6ZEwMaSQl5HOlxN9Cpy9mgzkq12FQhVUs0SpE3UV0k20C60k6tw996IMb1boLXg7TAp9mhQ4VRw+XJL0qT76aH9sb69kb7PcqIfpaN/MnATE3qbF3qeEn4ZFHYVEX8SEV8kZ+jnZYyEKAsIuSgrpJrbTyeFj6b5vs0LQgagqmZvau/7duPFcrBAQJAeBDghgGWABDYj1SB/0cCUH0CgsMCJn757Z+bGzu2IoKy509r0FDqsTHJUpFykVxhJSdloSBhIiEQoSdXYKPR5KZHCVBno1ADAQFsFBqcVOrsVNL0pCKUV6RpSTXYaXU4aMz4ma5J8/qriIRrSsTryyYbyaaayGeYKaWbKsA4Vl/GV1nYToTDiINWl4lMi5FEm4kUBnoMZKYsVE48zP5ivGka0iVGyk022oNBLqPZ0XMVsGsvW2ooWqjJmcmPncqKHEkNGfCxqbfVKLVQzDORT9QWD1YRdhRktudn8BRnC5XjStMWq7lu0BVkNxjv+So78mVe2FBh5Eh54lBZ4t1E395wt8G0yCc5sa+KYscKwyEAxsuipyvjJyviRisScjxtrVWkLdWVTBRkgzSUXsQETieHtKry37RTnRgZmZ5b3r9yFx4BoL0wwEPhEASgPQ4+EDD2EQJ++/2fsENDhef0J/QBgi/g4G//+M/i3KIFN4fypQsqJFf1WBkUaSl4iS+zkhCxQjNIRSLGRIUQwMuIEMBGqcFOqQ7CEKDKRq7OSavIRi1OfVWRkUyTjcqIm85BgtNVhtdLnj9ASRCM8ZPn85HlCVQSiNQUC1cVidCU9FYUthZmN+Ci0+Og0WIm12Ai02QmU2ckUae9YshI7sDN6C/FF68qWmqkeMvLaiQlYKkub/t2+9ZA63p37XxF2nRO1HBG+EDYtVZvixon7Wpn3UIXgxBtaR8FwUg1kTRdqUIrtWIbjWJLtUJz1Rwt8RojhXvRzs8zfV4WRDzPD7+X6Hk7xmMwNeRpXuzTnIiR/JDRgiCAYLoybrI8ZrgkpsDXwVJJwlJZJshYr9vffT4vtcNMvVKY4YGnBULA/BKWAKwOoQBCi8IHFD4KAYaDESQGgIDpTxHwWX0GAtwZrH75HZqAqdEJUyY6tUvnNUiINWkolWgpxCivcpMRQSfIQ0shSEcmz0qtzcesw8ugzkapykymykKqzo4EgAYntQYXvTIblQITOTQH0BhaCDI7SnG5y/F6KQhY8jNo0JPos1DeEOeIUhPLM1GqdjFq9LYtv2aeYanrryFrws+ixkyhyUKuzUIBe0stVkpNBhJLTvrrwhx+UrxZ+rI3PSyG4z1X6nOR3w2817HZU71YmTaTHz2cG3U33rPVw6jphkG9u0m6hUqsukimjniluXybvfo9X/OXiZ7Q8I+VpN2KdC+310lRF6qxU3qW6fuyNG4wze92nPu9eJ+Hyf7PciNe5AQN5wUgBJTHTJTFvCiMSLpmZiovbqUgmWRu8Cw+9GW4d7eFRo+OxIvQ6xMvX87Mr0xjru74OQJQHQgDPA7wYmB0dGocn4A//vjb7//Cs/mzOhqCj+vv//5jemzCnIVeg+CCDgmJJjmpKi25AiOlGB05JxUFDx0lLw2JDAuVriC7oRAbVAEVJhIQBIAWD2wO6fX5GA146LU5qIEMbTZKcwEmZ2luDwVBbTYqWeorJjyMrlI8wapCAXJ8vnICsfpyGXaGtX7XWkPcq32c48y0LEU41ZnI1eiJtVjIddiptZgpDdmobbgZ3cV50nRku93NRlJ8EQL66t/c797url5tzIcYGCtObHczrLaQbfMxy7ZSDZbmilcUyNQUS9cSiVIRDoBvQJwjwUSt0s36aYLXRE7IzbBrsSoCxaZSg8meg6k+fSF2t8Kc7sW6P80MGiqGbiASCJgsDhsrDAUCkm9YGsuKumkp5doaPQxxHwrzfHTd7IGNxli838TzZzMLq/tXbcPnAKtDEHyUAzwIYHwEAb/hCM/sI4Ul4AshgAyYnZ6z4mbTIryoR0qqTQm1GUKeVpaJmp+empn8KhsZkQwrtb4Qu6EwpzY3rSY77AUoVZjJ1NipNFgpddgpzfgZwXgTfkZDHjorIRZTXjopKgJeojPqjGRaLBRiZAS8V84znP6J8ti3DKe+5yMlUGaiCtSSKXa1LPN0CDNQsxHjAQjkKAlkKQmUaa7qs1JZcjG4i/Gka8t23jAeTvBcbczbvdX69l7XbnfNamPBSkvJUF50yzXNEhOpHEPYQYjGKPD5izBbcdBIkF5iPPUD3emfVEVF+KkoBC6d02EgC1fgveVn1htiH6PM3+lr/DjT707MtTuRjs+ygl/lRwyXxo6WRo3l+Y3nBw1n+Q4VRSZft1DiYw/QVa53MR1NgiYg6qWvw0sPo5msiMkXL9AM+DQBoC+EAK8rHJv4HAGf0McgwOPg8CT0ARsbO9ekxLSJLhmQk+vSUGozUOmy0SuyUAvTU9NeIWAkvizOSK4ryKYnxKHHz6TLQ6fHTafNSaPERKLEcFWLldwA9oQclEa8dPpc1BrMZDJUBEKkF8TILgpcPU999gQr8VVmwvMsl45xUV4hJ7iQn56QEBqsKSJqLSXkJMQSoSXjoShqIcimxUYNBEiTXlCjJ7HiYfIU5crRk78b6DCRGbJalbXb1/jmbudWa8l6S/FaT82LdP++UMdqe408U/lYeV43LmpLHmZ1DlZZqksqXLQsjPSd3R3Z8RG6Irze1vZKnOw6NITlFvLNvlY5eiIP4pxGq5Je5Ic9TfF4meU/XBI1WhQ6URQ8lh8wlOk9VBwZYaMnycYQpq86lhqyVJAwl5M2Euw64qE/lxs59fzZ7MLqzOweAZ/g4CABWH3gYI8AzDOGaCuA6P+FAFSfhgBvEtWvv//r3a9/99PVUL90Vp+UzIieVoeR2pCdQZWFWoqFlu4qId2VS8K0JDqC7PrC3Fo8DNrIcwAMprCdE2axEWVxU+D1VOJ3VeBzkOY24KZVZyRWZyLjv3KG4/IpuvMnBajJ1QV5BWFxs10W52I4fe6CmbK4m658Rlz8QFO9s6SQHjWRCRu1IReDEQ+9Kh2xPOVlNTpiE3ZaFwHWDE2pu362s4VxazW5u/1N7wZ7djrKN9pLVnuqR3PDRvPDu/xsouSEnFhpHHiY0z0cAyyMjNmv6AnSnrtwUYqH6Zo693U92ZsVJR2pcSbc7Krkl3LMFHrDHFtd1J5n+Y5VJ42WxYyWwC4garIqbqo6brQg+FWmz6uCcD9jVXku5vaYwF/6G1YKExZK8iei/MY8jeYyQ6efP59BCFjEJQAVHgFY4UFwVG+4FwPQDI4cJuD3v/8bz2M8/e3QAz4GwccEBPztH39EWJmqXjqrc5VYHzaETDRGbIzqTFQyzFQsZESMpFcEaEn1RbiNxPh0+Fm0uGihFhjy0lsKMjlJsHop8vip8Adpi0cYybsr8OuwkEuSXeAmOMVJcFqRntRcmNNJQVKXj1WNg1iOmYCT/KwiC4GVJG9dZsr9yuyyIHdvdWUteiop4ktQBXRYoSUkN+SgteCmd+BjTlGVuHndeDo7Yr2hcLe34e3dzp2OqvXm/PX+mtmq5Kni0DYPs1wjzRB58WAl0Sx7/Qx7o2sS7M7SDHr8VJYy7F66YvnXbR4kR3R72JRbaWYYyGQaSjc7qz9Och0tiZ7rKFrsLlnsLJqpTZooixwpDHqV6TmU5fMqL9jfTMtYnH+iKv9NS+FaQdxKecFMbNCkn8VCfvTUCzQD0CsqHcEBVh8jAKM9CA7HAKYKLOATAB5/iQ4T8IUQwMP+8Z8/UjxvqBOc075CpE1FashCa8BCq85AocBMzUdDSk9MIMJIpSfCayjGDwTAnhA6AB1OagsBemcJNjc5bk95Hj8lgWB1IS8FPjM+Bm1WClVGEl12KltBZk9pniAVsQhN6Wh9pQhduXhTxRIf+4Zwn5ZQ91o3i2xz9VgDpQAV8SBNGUt+ZmNuehshVjNuOisexuvCnClqkj1O+uNJfmuwG+ysedPX8rq3YbOlaLOnYrEuYywn6Gmqd7evRaWDdp6xbL6BdImJfIGxQoWzfmeUV3OET1d8+IPksKGCxJdZYWO5IcOpHq/SvR6n+vf6mD2KdnqZ6jGS7TdRFDxZFj5WEDCa5z+c6Tmc5fMsyz/IQifKTHOnvXSzNGGzIHElN3E+3n8uwmWuLHNqZHR2/zrAn4YASwBWH4MAQ8DMyPj0ECTBkRmA5/THBfb/8zAEv+JbjnPXPiLwhepzc7SIL2iTEhkw0+gzUuqz0uix0yoyUYjQU7CQXxWkpzSSFDSVEtbmZdLkotXkpDYWYIRdn5sCX4SuZJqFYo6tWqq5YpSueLiWWICqkKc8n4sYm4cUR4A8d4KuVIaZYoahdLqhfJGVeouvbVfYjZ6wGx1Bzi1+DuUuRvn2+mGaUjaCLA7CrN5yAs6inJYcdDcEWZNUJLqdDKfSQtbr83f6Gt7cbH3dXb/TUbnZlLvdWrjakP0qM+hupGuHr3Wzq3Grp2mNg1aVjWrjNYOBaI/+aK+7KSHDpUlTValzdVnTpbHjOYHjBRFT5Qkz1ckztanzDRmLrbkLTRkLDclzDSnTlbFjuf6vMrwepfn6m2m3hru9H6jdrMvZLE5dyYtbiHBeyQqb7m6dRq6r8dFrgePpCwkAjU7MDI9PD09Mj04ezIA//hwBoCNiACtwGm8GFcz/+48/nt0bNGKi0KMhNuNmMmSm1mGkUKcjlaclVuCg56Qk4acj1xPlNZEU0uFn0+Ci1+Vnspbg8lIRDteVyLRWybdXy7RSjtWTjIJaoCUarSOeYiyXZaWSba2aYiSbYiCVb6lc4aTV4G7Y6W/ZF+bUH+Y0EOV2K9qzJ8ip/oZJnrlqnK6Uv7KwAx+jlwR3kKKotxS/jwRPjLxwq532ZHoYkgFd1W/udOz01O92Vu52VrzprYGeYLEqdbww+mGs273wa3fDXW6F2N+PcYVV/rwwbqg0caw6Y6ohd76tdLG1aL42daosdiw/bKoker4mZbEudaU9d+tO7dZAxWZf8XJrxmRJ2KsMz1cZPrcT3EIsdPsDHdbKEldLkrfqCjYbi1dS/dcqMicfDs4urc3uXWHnAAS4+hgBqHAIQCDAEgAdAMQApg/AI+Af/0HdhQF2jDtzcH6PgI9B8DH9/Z/IGxa5Ksno0RFbC3GacTDoMVCoUl2RpyRS52EWZqTipSHXFeWHDNARYNfgZjIQ5rCR5PJRForUFU8xk0sxk082kc+xVi+7YZRnrxmlJRqrLZ5rqVJ5zaDWzbjCSbvJy+xm1I278W53Y28Mxnk8TPC+G+02EOrc6W1d66hbbqeVY64arCAQJC/kIczhL8EXoSwRriIZqSBaa6k+lh6y2gTJX7d9s3mnr2m3veJNXy1wsNVSvNGYv95atFCfPVYQMxjp2u9j8TjR+2Vm8HBe+FhJ7Ex1+kJT3mJL/mJ9Bmi+JnWxIXO5OXe5tQA0X5+6WJ+03pm73p2/1JQyVhTyNOX6iwzPvhjXVDebAS/r+dSgpbzYrYbCnZstayVJi43lU2MTc4urswcuynm0vgSCCUwMjKEQjAMEH8sAHJs/KcR+gABLwJ96MhEEX6skPk6HjsRGmMuUk8mYlVaPmUKdnkxbgFWUiVqIgcZIRtxMRkybn12Dh8VEgs9ajN1DQSBcVypcWzzWUCbPVqPey6Le26LMRT/bWiPNRDndQC7PRLHIXKnYSrX2mmGXn3V/sG2nl2m3j2XnDcNuT7P2G/ow7g50rL9unKkvH6EgHKEoGiIrHAAEKImHK4lHKomXGCkOJ/mv1RdutFRudtdvd9ftdlS+6a/f7a/basjbaSjcbi7a6qrc7K1ZaCp+lRv7MMbrQeT1BxEuTxM8XiR5Dad4j+cGz5TEzlemLtZmLNelrjbnIO8r1lG03JwzVxW31JKx2pW/2JgylOv3JPnay0zvlhCHHC/blykBsxnhczmx62UpOzebV6pyZvo6ZhfXsBfZwQrPe1S4BBzJwR4EYD+GgAm0EAABU/89ASCEgIMQHMHBb78jtQA94wpagWeDD015WMx5WXQYafSgG2Ch1udm0BNmF2Gg4KOl0BEXtFSQ1OJn0xfjNRHjshBidpbm9lYRDtWSTDKWL7DXKnHWLXXQrrtu3OZr2xvkeDvC9U6U+60wl/5Ql04/23Zvy1YP86YbRq1uxr2+1nfCr90Jd7od6tjhbVVuqZGlKx+nKhUqKxCjIhmtKhmlJh2uLBWuIFagI/siynO1Om+jEmp/1XZH9XZn9ZubDW8GGnYa83eaS3bayqFJ3LmJvKPM1s2mtZ76uYbC8bLU4cL40YK4ieL42bLElYbc9ZbCza6Kre7yzY6izfaCje7S9ZbclebshebM5a7C+ca0lxluz1JvDOcGVftYFnhaztamzRQmTqeHLmeFbfXULdQVTr94Pr+0RwAGAuw11/DtR4ULAQiPA9wYAPv3WoGJ6bHDGQD5DOv7kNlHai8GcGsBpjfE2ox6v9ctYh+A3gu9wNrqprOSjAkngzIliRIliS4LrakIu74giyQzNRv5VWV+TkslaR2oEbKixiKcxrz01iKs12V5/ZUE4/RlEqHemyoW2+vUOet3uBvf9DF/iPyVuPfLVL/RrOCR7KCx/CjI6qGMwOdJni9T/J8n+z2Mcb8V5Nh+w7TaWjtHVy5FUy5KSSxeXTpZTzFaXTpESSJETqRIS/ZZ8I2V6ryt5vLdrrrtlvKttsqd7prXPbW7bWXbTcUwA1hsVGdsd1Zu9zfu3G7d6q1bbytdbS5cay7c6CjdaCnY7qrYvdO201+33V6CvOtYV9lGV9l6e9F6R+FKZ/FiJxCQMpTj8zzT60WWb7m7cbGn+Upf2Vxd7kSsx2K6/0ZX5VRz5fTk9PyB68AjV177RBJgCUCFaz+WALQfRGNgbGJ2ZHJmdGrmMAFIDKDnLxCSAUclAeL0Ie+xQgiAD/n1938FW5kZsNAokhFJEF5UpaMwEmTRE2BW5KBjI7siwcZgIidhjFwfVNBQhMOYF/kt4esy/L7KwqGa4tF6MgmGcgVWGtV22h3upreD7Z8k+QxnR47mRI1mhEwWxk0VJ07kRY1lhw+nBQ2lBA4lBz2L8xnwsmlzMqy30y8wUErTkY/XlIlVlwQCItWk/aQEIxXFyw1VnoXcWCxI3G4oedPduNtasdVavtNT92ag+U1P7U5ryXZz6U5j0U5t9m5r2U4XJEQVbBfXKlPXa7ORbOiBwlG901Pz5l7X7p3Wnd7qnf76zfbitcZMKAQbfVXrPWWLzVkzNQljhcEvs/2epHqWuhnXhzot95RNFScN+1svZvivtRZPdDTMHrzaGlZYCPBQwCMAdBgCJAAwBEA3MDo581EC8IRr+d//CfFwZEsIwrP500LggF4gwcvDgIVOlZJE5MJpmauEOlwMugIsiux0fDRk0A8ay4qbyIqaSAvr8iO/MG4lzOoixe2jJu6lIBikKhqrJ5OiJ1tpp9Pja3cryPlxjMertKDR7MipktSp/LiJrPCxlMCJzKjxtIjRpODRpJAXMb53vWx7rps32usXmahmG6km6SpEKEuGK0sGyov6SQimaik2W+k+dLeaTQndrit6213/pr1qp61qp7vuNRBwt2t3oAXagted1W+7al+3V75GdgpV2y0l201FO63lu521u121CC63297d6Xj/aODt/a7XwEF31SZsJpuy1juQvyFcac+frUkaLwp9lRv4JM073VG3NtR5oaVgOMH3maP6YmbAakvJRF/H/PIGEIDqEwSAsBB8mgPIFEwV2OsHRycxGTD5BQTgCCHgEAR73QAKwd/+/o+PL318wZcriI8HAvSZacUvnZMhIVRlotTmZdTgZRFhpBJioNKXEEYgkBHR5EZ+Y9hSiMVZhueGHL+3skiAimicvny6sUqFrW6Xt+2An8ODsBuvUoNH08Mm8uLG0oInMsLH08LGk4LGk4In06PHUyNfxfg9CrzW72rRaG+Qb6iSqC4VpijmLSngIc7nJsrjLy2Upa3U5Wj2zN9pOi5gu7H0TWftm9aq3fYagGC7p36rsxZpDJE8aH13v/ft7c53D26+7m/e7a59A5M9tW966xHdagO9hccgEPS9G+x+i7wJTf1md8VGT8Vaa+5qW95yS+5kWTRkwKMU92gLtd604OWWoomUoJFg+/XG/MWGoqnB2/MrhwnYu/4mHgGgTxGAaI8AtBUYm0JiACUAxn+KABBAcDgJwHgsBzDAzX9kjJn5YDxW8OWay8q16CnMoNvnZdZlp1GguaIvwKLFj2wHuKlI1AQ4TeSljCUFtHnogAALQWZbMTZnKS4gIFBVLEZPLs1QscxKq83N8lbwtQdRns+TAkfSw8azosbTI8bTI6dyEseTg6fSwmeyEyaSw0diA56EuA+4WjZY6+bqKQVK8l0TYLPjYbbmZHIR5PSXEi7QU7153Wo43HsxL2WrrvhNW83bzsbXrdU7zRWbLRXrjWWr1fmrxckbZam7bZWvu+rf3O5+9+g2cPB+sO/9vW5Ed7re3+1+/6D//ZPbiB4PvB/sef+g983t5u2+6k1oDHsr1jBvJzBflw4EPEh0DTdRvp0VulqRvFGftXmzfr2vca40Y/bJgwUgALnU2gftc3AEBFgCDkMwiYEAsR9DAKYWIDEwOoUScCgD/vEv1GM84/GEDQOUABj8C4cDBIJPCJeAp/cHtRio9djoHSR5zfgYlWiu6PAwAAFizDR8NKTKsFNQlDGFKsBLb8jLYC7IbCPCek2G109VLEhNIlpHLt1QpcxGt8HFuN/fcTDK61Gk54s4v7GMyPGU8PGUqMnU6MmU8IkY75mUiKnUqJHY4EcBN7ocTYp0FWMUxa4JsFtCq8FKb8xCb8fD5ispmKuj1ONo9irEYyEnabup4t3N9ncDHW+7GnZbqjZaq9ZbKleqC5fKsqZjPWaibqykh22WpUM8QLvwprPu/e3OXx/d+fXFo1+fP/h16Okvz++/fwoQ3AL739/venu/Y/dWw2ZP5SZw0Fe13Ji2WJs8XhJzP8k93lrzXkbAcknsdkfJ6wft89X5c0Vpc48GF1Y3FxaRVuBjEOBx8AkI0BhAIZjAxADaCiAETB9FAFaHjMcVQgBOGGAhQJMAmwe4YzwO/vmv/yDbAXMhfn12egdpPmvYCHDQ6LBTa/Iy8dORsZMTyrDSmilIw14ACDDmZzLlZ4RW4Losv7eSiJ+iSKSGbLqhWpGFZg0UAi/bu6FuDyI8n8cHDCeFjCWFTCRFTiZHTiaFTaVETqVEjSeEvYzwvefrUm2uHSzGd42X3Y6H3YKD2YyL2ZCF3oqLxUtcIFVZps/R7EWI51x2wkZzxZv+NiAAONhtrdlqq11rqlirL4YYmMqOfXjD+Im99lSIy2Jq6Fp+/FZJ6uvmive3uoGAv42+/H16/G/jQ7+OPvt16BHEAFIIBjvf3G/fGWgECDa6y1bbcheqEyeKo+4kuMVZqr/KD1prytpuLtzuQv6UfT4/dWbw3sLa9v4VF/8bCLD6wAG2EGAaAqQQQDk4igBcfRqCo5MABjjGHymUhn/AI//+r/8EW1mY87I4SvFaC7Ga8jDosVOpcdJxUxHTX7kgRE+GeV5IxFCA2ZSfyVKEzUoEqgDvDWl+HwXRUBXJJF2lQnPtOidjIOBOmNujWL/nsX5DiSGjqdHjiWGTSZHTabEzOSljSRGvIn0GvR06nEySVWWu83FaMNHbcbG5iPDYC3JZcjHb8nHcEOGNV5Tud7Z+GuwxlRW7Vpm/29nw7v7Nt7d7Xnc3bbXXrTeWQy3YaCiZz01+HOTeoSvXpyv30sNqOsZ7OTNqoyR9t6n83Z2eXx7f+23kxd9mJn6bHvtt7MUvT++8f3zz7cPe1/c7d2+3bPfXrXeVrrbmLjfnTJXG9sfeiLNQnS4MfHO7+k1f9XZz8UZT+XxB5szTJ4urW+hFF1H91xBM70OAdgNg//j03Nj0HNgPrcDY9KE+4CABoE+HATYJ8CDAC4PD2ksC+IoNBQVm3Iw2QmzWfEzmPAzGXLSqbNSclEDARQEaEmMZMYQAfiYTPiCA1UaMA3kbQRlBH0XRICXxOB3FPDOtKjvDdg/r26FuD6N8nsYGvEoMHUmOHE0IG08In0qOnkiNHYoJeuDr1GFjUKCjFCwl4szLYUpP7cLHESAr5i0l5MjPbs/P6SrKF60sW21qcNfDcTItZr2ufKezCex/e7PrTW/rdnvdRjNs/Cp3uurWynMmMuNueztWyQl2aks/c7eYjPBczIheL8nYbqp6e7f/l5dPf5sY/W1y9NeR5+8f3Xz/sP/dg543d9t2bzVt91Qjby3QXrTcWjBdmdQV7ZrpqLdSm/Tubv3b2/W7XdVbzeXLlUWzQ0OfIOBLIADjP0CwXwsgA8Zn5sH+PQKmvogAELrWj+RgjwD0ATgcfEDh45GA3Pvv//wnKzjAhIPOWpDdmp/FjIfBhIdeh5tekI6cgfgyPw2JgaSQmYyokSCrqQCzOeYNpOxFOa9J8rrLCgaqSEZryyOtgJVu8w2LPn/n+6EejyN8XsQEDEUHDMcGj0QHjsYFDccGPUMaQKsKfdUEZekgaRFbDmZDWgo/cYFYVdlINVlPCX5XSUE3Mf4gGbF8fc3bnk6TadGQ+Tu9rW/u9r29N/C6p2WrpXKjpWqrrWa3vXq7vXqpvmyqPL/TyaRYnLtNW+6Bs9FYqNtcYuhqcdZmW93ru33vnj54//LJ+2f33z2+jdkWdu/21uwONG51V63WZwMBi43Zcw2ZdUFO2S5Gbweq396qfXOz9nV33U5rzWpJzuztm4tr24sHLsD7KQ4OE4CrKQwEH/pBTAyMTyEQjM98GQH7SYAIZg5xgCKCCOM9fh5ghbqOheDv//rjl7/9w0Nbw4SdzlqIw0aI3UqA1ZyPyZCXSYiBgpboIh81iZ6EkIW8hJEAmzEvgxnyDkIs8Bh7IbbrEry+CqIR6tIpekqFZpp1DkadHtZ3gm48DPN8HOT2LMTjVbjXy1CPF8Huz4Ldb92wrjPWyNaSj5ATcxPkMmOkM6Cl9BPnj1aSilCR9pYQcBfn95QSCpAWTVWT63A0HY4LXK4r3erv3Bno2h28+bqvbRtKQHPVVnMF8hxRU/Fac9VGV8tofnKZhmSuKGeTpswdO/2n7tbT8UGrFXmbTRW7tzrfDPa/uQcdQN+7B31v7nTs9tQgfUBvzVpb0UpL/nxdxlxdWr6HVYWv/e9Pu9/eaX470PS6vXqnrmQ5J3Wqs21xHSEA1Z+F4DAHU7MIAegTA0gfgGkFRqe/lADQHgT7KOARAPoAAYYDbB4ciQLkP0IA3Pvv//yRGhSkQU0MrYAlP4u1ELsFH4suBx0vNQndlctiLHT6kiLm8pJ6fEwG3HTmAizmkAR8zFZ8zC5iPF6yQiFK4kk6irlG6uWWus3OJn1u1vf8rt33sn/gaf/Yy+GRj/MDT4fb163arPSzNGSj5EUDJQWduFhNGeh0qMmduJh8Jfi9Jfg9xPhuiPC4iwn4SAhFK0rVWuk8j/GZLclcqStbqS/bvtX5+lYHkgGNZRt1hRv1+YsFcRtNlVttDStNVXdC3RNE2DNFuOrUZfrMtZ972c+lRa7WFGy2Ve/cbN292QYf++Z2x+5Ay05v/VZv/XpnxWpH8UpnyVxN+nRlcoGPbW+0+/vB9rewX7jVttNZu1VTOJsSPXnv7tLGDpYAPA6+CILZJeTCnfsvIgABSAygBMx8qAVHEPDPfyP6NAGoMK5/lIODEKAcHEABkwf/BgKWFlecNNQUyYnUqa6oUxPJXDkrR0sGu0EuGnJRFjotMQEzWXFdXmZDaBF4GKAfNOVjtBRgsRPmuCHB5y8vGqkqk2GgWmiiUWms1u5gPOBue8vV8r6n3SNAwc3+9nXrDmuDHA25CHnRcFnRAFEBZ042cwZ6bSoKPVoKG3Y6F37W6wLszvzsdlzM9lwsbgJc0bIibY6Gr2J9J1Mj5gtS1lsrNzuqF4tT53Nj5/JixxMDFnKTNqtLNusr1pqqpyvyKi11AzhoU0W4G7QVB10tx+MCFovSVitzNloqtztrd/uadiDbbzZtdVWvt5autRQvtxQstebP1qaPlcYBAfeT/Xe7Kl/fbnt9s2WrtXwhM3aoKHt+cQW9/CqejoQASwA+BAgBexAg/eB+DID94/v94EcJOIoDfAKwwhiPBeIDBEdxAMLn4N9//LG1+64qv8jX2vaGoWGUl3e4f4CyMD8fPZUwMy0QYCIjqs/PZsjDZMhFCzLhZTCFrpCP2VmUy1tGKFhBPF5DLt9YvcJCp8HaoMvZrN/V6raH7T1vh1uu1l32RgW6SqHSgmGyIiESgj6CPECABRODAT2tFhWlGgWJKvkVTcqrxkzUpsw0JkzU5sw0tiz0wYKcTaYaT4KuT6SHz+TETqSGP4v0vulsetvNejIrcb2iaCM/Y70sf72ldqW+fCg7MU1T1ouVJkNSoMtc83mg83Rm5GJF1kpN3npz6WZ7BaLuqvW20pXGgqXazIX6DOTN5mtShktjk51N691NR+OuT+dGTBbGj+QmvCornJ2eXV7fRi/Di16A6zABCzgE4EJwmICZub2uELcfhBiAMxAwMTP35QSA8L3H0z4EoA8QoBygZxzhQvBP+Fpw/OuPP36Hr/vHH11d3ebaaiLMdDKczBqiAkbSonr8bLqctHpsVLpslPrsNIYc9KbcDHZC7DckeAMVxKJUpNO1FUrMNKvMtJrMtLqcTHtczPpczDvtDPN1FQOlBULlRCLlxQJE+d15OR04WS3ZmPTpqfXpadWpKaWvEooSXJC6QiBLTKhARqROSWJIR2HLQhchzldjqHrHzeKup80tL8dmG/MWG6snsREzxbkLOanrpbkbNaXr9RWrjVWL1SV3I/2CxHl8OZnyFcX77HSeh7hMZoYvVGQg71naULDaiLxsuNJcuNSQN1+bOVeXPtcEBKQ+yQ0tCPcZaKh5WJ73rK78VW/nxNDw0urWCo79n4IAkgDn2YI9AvYhgBKwp/1WYHIWeX4QBBkABEAr8HkCQH8WAtDhioCrgxyAkEj4DfkV5H/9jrn3/W//7O7uNVBRFGNjUuLjBAL0JAT1BNh1OOj1OWj0OWl0WagMOOihMbTkZ3YS5vSSFgiWE0tQk8k3Uq0w12q21u90MGmzN2q01s3SkvMQ5faVEoxSlAqVEfWFes/HacvJYsXFYszMoMdIp0lHrUBJJkV6VZKESI6CRImKVIaYUO7qJQsWGk8hrlhZ4UJ16UZr/R5/zx5/n05fjwexEUMp0UMpMdNFWUuV+Wu1pWtAQFXJaFZyrZP5dU6GYH62Cm3ZgRumL+O8pwri5iozFhvzlpoLFxvzQcibSFRnzDZkz9RnjZXG3kv1Lk+JXt1+u/Hmt7Wd92vbb1Y3dpb3r8T+MQhwCUAgOJQEWAIgAPYHi6BJDAQTM4iQGPhiAsBUXALQmc/ocxDgc4DpCtFI+Pcvv/2j7+YdQ001KS52VUEePWkxbRE+dW4mdXbk6UKoAvrs1AbsUA7ozHkZHYQ4rgtz+skIR8iLpWvKFxmr1VnptNgZ1FhoJ6pJ2/KyuIrzhipKBsmI+kmLuIrw2kAbyMlqwslqzsNuyMGizUKvQEuhwkgrT0OhSE2uTE0GEEASmDBRuQpwQNXIN1DrDvJuD/TpDfK+Fxv6PCNxKDd1tLzgVV7aWG7yUlXRUmPVeH7m86To+1FBiVpK1gxkkaKcDabqg4EOL5P8pooSZ8Hyuuy5umwYTFemTlemTFYmTlanjlYk9if79DRUrW3uYq+4u7IK3q+jBPxZCOYWVmYXEAJmDtYCIGBqvxAgJWA/BjDdwBcQAMKYiksAOvMZ7UOAcnA0EBgUcGlAbgIBE1Pzvu5uWlLietLiuhLCaoJcSpwMKuzUWpzUBkgrQAdJYMhNZ8JNb8PP6iTA7i7KHSglCJZn6yoVGqmWmKpHKIrps1Cb8bF4you4Sgk6CPPYCnLZCvFY8LIbcrMZ8XJYCfEacLLoc7PpsDNpsDLAQI+dWY2eWo2OSouB2pKT0U9KKMdIqyfEpyPAvTvM91l++kRN6URFIdg/UpYHGi7OmqwqmqqveFmS8ygu5H5sWOUNRxcRbkt60mQZ/hZb7fvB9kNpQRMlCVPlKZPlyeMFkZPFseMViWMl0aMlcU8KIltj3V8+fri18251DfF+HwJER0KAJeBjEMyCcAoBav/eAPOswASmGZxE7cfoiwgAHSIAV+A3esYXxnLUfuwAdAACEB4HkAfbr39JT0kzUVWyVFcxkBRR5WdX4GBUYkXeO0KXg9qAm1afk9oIQ4AFF4M9P6ubGHeArGCEkmiimlS6riJsEdUYyI24mR2lBF1khI0FOOykhK1E+RylRUBmAlxmgjzG/JxG/JwmgtwGvBx6vBzmwnwWQrwmvBxmfJxO4gLB6vKlTpZtvjfuJcfcS417UpQ1WlM2VJwzWlEwUl34siT7VWnWaEP5SGXReEP5y6qih2nRj3JTWoK9ki30LTjo7JnIs1RE2px0BsMcXqYHjBVGj5cmjOaEjeaFjpRGjpREv8gPb4t1rY/2mBwb39h6g154G8MBCMkDLAF4HOBCgMsBSgAmCTAtIbgOYYBDAFSBCYzQbmB8di8G/kcIwAqfADwdpAGfAxz955///k9jfaOevKyRory2CK+mEJciF5MyG40uD70RH/LXonrsVIacyKbAkpfJnp/FTYwnWFE0Vl0qQVMmVltOBxoFHhYHSUEXWVFrcX4dbhYLMT4TQU5bKRErCQFzYV4TIR4zEV4zYV5TAS4DPg5TUX4bMQFbUQEHCWFvJalofbVse5OyGzbtoT4PMhLupkQ/K8x4WZw9XJ47Vlf6qiL/ZVnuUFXBs7KcJ3kpz4ozHuQm3c2M6U8MaQn3qg90C9aUVya94CvIVGwg23Fd90GUy8s0v9HC6NGCiNHSmKGSiKGS6MfFMc0RLq2JfgvzC+ubO1gC9iHY02EC8CE4FAMIBPv7AigH0/MIBGghmEQFrQBGHwjY+gICUIHN6Hnf773xwcnPaD8JUA6ORgG+jVsDtwwU5Q0VZU3lJVV5WeXZ6BTZaDQ5adDrDRpy0+gDBFx0NgKs18S4vKR4g+QEkrRlsk3V4KYBJ72dFL+ToritOK8RP4seNxPEgDYnoy4vi6EAh5Egl6EAp5kYn52MiIOUkJkwN5BxXU7ihoLkdVnRcG3FdCv9bFujJGONHGuD1hCvvviQ+ylRT/JSR6rzRusKX5VmDFXkPS/NepyXeD8j8k5axP38xIGUkGZ/h2pf++ZwjzQHI102aiNaomQlgXo71bvhDi/S/UeLosH+0bLokcrE5yUxd7JCOiJderIjFhaWNjZ319ZR+3GTAB8CXA5wIdizH9VeLUAKARAA5+mF5an5JSwHQACSBHgEfEkGfIn+PAS4wqXhX//544/Hj57oycuYq6tYKsupcDPLsdIostJqcDMgbzEqyGzCzwANgQEnjRU/k6cMX7iaeKqhXLGNRoWLoZMoh7M0/w1lcX1BFg0ueugftTjpdTgZNdjptbiZtTkYTQS5AAhTER5LMT5nWRF7SYEbipIuMiKe8qJR2goZptpp5trpppo5lrpZ5tqFltp94V4DMf5PchIm6gqnmsqmWyqhELwoTHtZkfMgO7Yn2rMp0LnU1aLAxSTNWqfIy7bIx8lJWkCH4lKMNFe9jfK9MLuXGX5jheFj5dFjlXEjNcmPimP6Uv07Y1y7c6JX1rbWMQRgIPigP0vAHgSYfnDmIARTCxAGe7UAkuAIAr48Az6rPwMBov0BPg3wbQz09evJSVlpaVgoySlzM8mz0iqw0CizUhoKMFmKsZvwMxrzMloIsTiKcQQqCiUbyJXaarT5WnSGOvvICXgriESaqFtI8MgxUygyU2ix0+hCBWGl02Kh1eNgsBBgtxHmMuNntRPl8VYQdZcVCdNSCleTzTfXbXKz7fS70e7t0h3gejsq4Ga4z90ov5HC9PGawunaotmG0pmK3LHcpJfp0U/ig/uCXDv8XWrcLFKNVXwUhT0URTxVxJKtNGvD3UP0FG1YKQoNpG4GWDxL9x0rjZmoiB8piRwpj3leFvugIKIryacpzPFWTcH6ztv1jb2L7x+E4FMEfAyCBQwB6KZgZh+CaUwtQN6KZh7JACQGcAoBdIX/kwSAPgLBZ8hAgUCZgEfCUV6QryMt7mRsaCQnBRsBJXZ6OWYqVdgNCjBZiHEY8NDrctGY8DG5SPKEqonlmCnXuegMhDveT/ZJMVYIVhJKtdLy1ZRUZiITIbvMQ3iem+CcKBmRIh2FKhOVOj25DgOFASMVNPw3hLl8xAWiFKUydVXr7E37fVweRPiCu0/jAl8gbzgb9SolYiwraTg5+qHvjTvujq1WepWGKqVmark2WhYCrEIEZ4XPn+E8eVyJhECXiRz6kmRzpfYYjwIPm0h5nr4Ay+H8iImyuKnKxInq5FdF4Y9yg+9k+PclebbEuEEf8KC3ffv1+/UNCIA9CD5NwJEQLCytwerfj4GVOcxzRMgfm+7vC7AQoFUAF4L/FQJA+34fqQ+uf0zwGSAEkiLCtMWFLLU1NMQEFYEADnpFVhp1Dho9fiZzcS4TQRYdqALc9HZinCHqYvkWqo3XdO9EOj/JDK73torREsu2Vk+2UL0uJ6BER0747bcXv/mW4vxpWV5mTXEeQyk+AyE2Q15Gcz5mE1ZqUwYKO1Z6ZyZ6T3aWMAHuZAmRfGW5GhPdKmO9InWVbBnJfAWZEk25hhu2LaHX+3PDn3RV9lWltZWnKwqyU/z8rcIVUgdWlmZvxypP6wwzhXpv4/4kr+pA52pH7QexN6aq02Zq06eqUkbKYp/lhd5M9ryZ7teZ4FEb7FAX4jAxPLS1+w4nA0BYAj5AgMsBLgGHIYAzBABaCzAQ7CUBhgAEgklIAqQZxCFg9n+dAMTRQ/P4ruMKuoDf//nvgGtOWmKCZuoqZioKkAHyrDTyzJQqbNTItacEmTEXIWcyRq44w+yrJJRlptR4Q+9e9LUX+TG3EnzTzRUzLJVzHbQDtaXtxXikyYmpjh2nPH9alJNeS5LPVlPWVk38uo5kmIOOn7GCu6ZQuJ22r5akpwJvuJFSuK5ChKZ8kChPjLJkppVeU2L4YEvFndr0oUc9489ujj1onXt1+8WtlvaaIg5qUn1amiwV1SeRvnO1uRPV6U8z/B6mej0tjO6Jcb8X6zZUEDvblDdVmz5akfiyJPZJbtCdDL/eFO+WGNeWcKferPCVtY2NvUuufogBXAgOE4AHwcIythAgtQBpBTDdAC4ESDOI6QdR4WfA/wYBn9ZnIYAA2Hn9zsVQR12ET0dW0khBBvoAWVZqRXY6dQ5aExF2C1F2S3FOU2FW5PfGhFhvyAkkGMrWXtO7FerwPD/6cWFcqbsZpHGhk06Mgayvqrivopg8GTH9iRN0RBf4mai0RLkt5IQ99KTDbNSDzJRCTGULoj0r0iPyQmybC2K6qrN6G0sa0gI78kIHO8vHnt9amnk1Pfxg5tW95cnns097F5733uuoNtBQ1KSkrNLRG06JXu2oQt42uDZ3tjZ7vCJ5uDL1RXH8aFnSbGvxVHPBWE3GcGnM0+LoR/mh9/PCBtKDWmPdm0Jsblflbr3+BWM/aPuoWvBhc/gxAlD792JgaXVuaXUWCsEHAhD70SRANwVYArAQ/B8QAPp0GMD3sDC/aCwjqi0moC7GrycjqS7MK8/BIM9Gq8JBayjIbC7GYS/LDzLipTcXZLmuIBStL1vmoNXqYXo/Jeh5eUbOdZN4E8WKawYVNwzjDGTi9OUDFcU0KSmEz18k+uHHH777morggqYAS9J1oxvacuqcNLUpAf0tNWXRrl0lyffbKh/0t92szb9Znvi8v37iaf/ixLOpV/eXJp7MDD9sL0muyYlREOJwE+TvNbN4Hhm63F690lW91FyyUJqxWF80U5cz0QCbxuyx2qyZlsLR2ozx2vSR6uTB7ODBgoieFN/OOLeqIPvqAOvRJw+23wAB4P0eBFgC1taP2BniQnCAAywE+zEAEGBjAPV+TxgCpve7AZSAqbmF/wMC/vlvpDR8jAP4HoZeDmkLcemI8asIcGlJiioLcMuy00sxUsowU2rx0FtLcLmpSVxTFjWX5NbnZ3SQQS49nGyqUOakczfJbzAzutDdMtVavcRBp9JRN99aPdVEMclIKUhR3JKBUYeEivPU2ZNf//X8z99LstJIMlKzXjwTaauVHuAWb6/TmRd5r6n4SX9Le25Me7LnYGPOi/66V3fbHrUW1CSHxXg4RAW4ulmZxCkq3rK0fhYStNRUudpTu9pVudJSutKAvPwzXZ8zWpf7pDjxeVkKcPCyPGmsJnW4LnMwN+x2TlhXsm97rFuJt0VdlOvS4tLWzruNTSAAC8HOPgFoAHyKABAWAggANAbQfhBtBrGFALUfCgFyRjcFODHwf0XAB+FBgPj/xx8NlVWqHPT64gIqfJzyPOzyPGxSrHQSjBQS9KSqHDRQAuyled1UxV3UJfUFmUyFWB2l+HxVRArs1PsjnPui3Tqj3ItcjXNsNWrdTJs8LAqsNWL1ZJOMVcOVpF3YORxpmW3pmOXIyNgILkA5sJYX9jPTjrDVCzGUzfcwKg1xrIp2Kw12LAuw6cwOfdLX2FOV/exWc0dFToG/683kuDpTs15ji6eBQfN15StdtSvtFWsdFevdNeudFUsdFaP1eXdzom9nx7yszXlRkfy8LOFlacyLsrjBvLCeJI/OeDcoAdVB9gPVhRAAG5uvNzZ3MBDgxQAuAXuvF+DZD8ISsIjpBrAZMIfpB7G1YGYR2RfgNQSfIQDWIQjXp/9VoQT8G2P+v//4Iz2vxFRNWZOLXkuAXZmPXYaNXpmfW4aTSZiOTIqRXI2TVpubzlKC+5qK2HU1cVtZPhMhVidZAVd5/ngDmWZv8zuJ3g8yQxsCHDJstWvcTDsDHOrdzFOMFCM0JOO15aOUpH14BYLYBZIEpVKlFaOVFEM0lDLdHfODPBJstGtCrvUWZTanRvSWZrWmRvXlJDxrb7qdkfgkPfFFaNCoh/fode9nLp5P/IJnygoXO2qmy9OXmoo2u6s3e2rXe2vnmoseFSV3x/o+yI15VpP5vCLxSXHUq+rU+9lBfcnefRgCelL968NdRp4+3n3728bmLqqjMmBPHyNgCZcAnFZgrx/EeI8KigIGAqQbwGsJjyYAtf//SwjQdf+P//xx59FzHRNrYhIyQ2lRHR56DR5GeQ5GCSZqWU5maQ4GYXoyeTYaFXZqqNxmEtx28oLuGlI3VMXNRNiMBZkthFkCVEWKHDRvxnk8yI3ui/EpcbXMtdfu8LfvDXapcjaKUpcIUhRL0FNJUFMI4hcO5RAsklBuVzXs0TLpM7QYMLftMTS9a23z4obHE0fnxy7XHjs4P7ZxeOF8Y8jVczwgbDYifj4leyomdSopY7G2YqGpbKo6Z6IwcbE2Z6OneqO3bqmzaqQsZagi43F+/IvylMfFcY/LEm6neD0rjhjMC72T5nMvK6Ar0Qvsb8+KWt/axVx5/0sI2KsCeBAAAYuHCIBOEN0OQCEA4/e8hwGSAXvlAK0F2Bj4DAGo8Az7HxS67v/+rz9qmjsVNfQuXL7y3Xffs9NRW8qLI1cY4mVSgKVPSyrGSCnOQiNCTyZOTybDRK7KSaPDz2QoxOKuKuanLWMrw6snwGgsxOIkwxuuLVHorNse6dYX798a7FrgbFjuqNcV4NgZ6Jhpouomze8qJRCjo5SioxYqIhbBI5IhJF0jrXJTw/iutskTQ6uXVk7Dttde2Tg/MrV+amn/1NT2lbPnZHTyQlXDUn3rQlnVUlXNenfrUkfNWHHycG7MTGU28ltAbSWLrSWzzUWjtTkTdTmjFdnjDQVDFQn3s0PupPo8yA28l+X/MNP7fk5Qa4J37jWdB71tr9//fXMLSgAIhQCPgA9PDX2wH/nVAVwC1hdBe1VgD4J5zBMDoFlMP4i8Aw1KAOaMRwAKwfT84v8ZAejRc+ehjIrWz8dO/vD9D6dPnTp2/AQ/E52JpIA6O7UWN4MiFxPYL0B1VZCWFCGAgVyMhliGiUyNm95YmNVVTdxDTdRGhleHH3m9wICPAfYFmY56TSHOLWE3mkJvlHvb5dpqNnqYd/jZFVpr+8qL2ItyeSiKRWjKZRhqpqkpJ0lIZ4nK1siqtypr3TaweGDp+Mje5el1z8eO155cd31i7zwcEDqbkbNUUr5aXbve3rJ1u2e5o+ZpZuSjlOAXKcEzJSlrXRUrnRUzDfmj1VnTraWT9XljFRlDVRlDtZlPS2Ie5gYNZvneT/cezAnuS/Ovj3Itj/RYXdvY2X2PXnUbwwE+AasfeUoA1j0uBCCAAJcABAI0AzBhMLu0OgPaT4LDEPyfEYAei2vbjm6+J8+c//7bb8D7M2fOnDp58uefjomxMRiKcmuw06iyUEgzUkIGCNMQ81NdFaAhFaYlEacjlYR+kJPOSJjFRIjZSY7fRVHIVJRNl5deh5vOWpwzylip0M20PcazK8m/I8635IZRpqV6g4dllb1etqmqu5SArSjXNWmhEE35DFPtQiPtGjOjNguLXgvLm5ZWg46OTzxch6Hkx0SOpSaOJ0RPJ8XNFeUsN1atddbPNZaPlWU9Sg/rC3F5nOA/U5a+2ly02lG63FY2Vp72oiR5pqFgtrFwvDJtsqngaXXGw4Lwx/nBj/MCn+UH3k31rAuwSnbUvd3V9u7Xf0IJOEjAXiHYz4CjCMDPAMR+lIA9CJbRVgCpBR9awk/GAIaA/2+rAHpsv/01LjWHioH5r3/5688//XQKc5w8efKnH386eeKEDBudNj+rGhuVGguFLCO5JAO5FAM5HwUROykBL+UVYeqrAhSEQtRXldipdXjpLcU4XOQErCQ4YVsIMWAuwnZDUTjRSqMSyn+SX3+iT3OgQ4GzQZGjXoWzQaGNdrSGtIsot60wl70E/w1ZkTANuUJb4xony1afa11+19uvWXTdsG6/Ztnv4/wg2PNBlM+9UPe7oa6P0yPuZ8c9yokbiPa+nRT8NC1ssaFwvat6ubV0qa10pqFwuCJtpDJjrqlwua9upCZzorX4QVHcQJrfrWT3hzkBwMHtNN+6EMdsf+f1ja2d1++BACwEuAR8iIFDBCAQ4BCAQrC83wpgIEAIwNSCDwRgzvsBcCQBX9IHgPCM/C+EHr/+/V+puUXMXHxf//Wb77/99hjmOH78+Iljx4/99NP3P/xw8sRxeXZaNU46VVZKFSZSWUZSMVoSEeqrgpREbMQX2cgIuMkv81MS8lERSjFRKHPSGvAz2kogzw/q8TFoclHr8dA7y/DHmirlOel1x3kPxHveTgms87ZOMJJPNVfNs9LKMVENV5FwEeE25mBwkhZ2VxAL11GKNVCLNlCP1FeJ1FWMNVQNVZOO1lLMtdSruGZedt2sO9ilxd+xxNGwLdzjVoT7q5y4+Zrctfby9a6KhZrMpfay4dKUsfq8qZbixZ6a+e7q2Z6asab8O5khtzL8+xNd+5NcB1K92mNdU1z0H9+7/e7Xf6DX3P8SAj5hP6qlZdw94d4TA4sYAhAIlpBCgNQCLASHCPiiThAVnqNfLvhYOH7/1x8F5bU8QhJff/PNd3/96/Effz72888/owT8fOzEjz/9/MMP333/3ekTx5TZaVTYqJSYyVWZyeXoicXoQKSiNFf5KQhYSS5ykF3mJSfgoyDkoySQY6FQZiU3QJoAem0eWlV2Si0uWjtxrgAN8bzrRlW+Nh1h126lBjcGuWTY6CebqRbaaVc46OUYK4cpi3tKC7iI89gKsTtJCQSoyQRpyAbpKoebaCXaGCVZGUSa6CRZGxVesyhyMu2KD+mM8G7xdniYEDRZnLJcX7jWXLbeVr7SVLTUXLTcXj5RmzNaXzDbXr7QXTtckzvTWfmqMmWwIOpBfthgTmBvnHNHzPVkW7Xq7KS3v/x9Z/cdlgAUgn0CEAhQ+48kABUeAYuYJPhAACYG0FqAlgOUgMMQ4GTAF/QBWOFZ+yVCj9sPnonLKn399bfffvWX4z/8dPzHn479+CMs+mOAwU8//fzjTz/9COv/+2+++/bcyWOq7NQqrBQKjCSqzGSKjCSi1ISw6HnJLgtQErETX2C6cp7t6gUO4gucJBcEIQnoSeSZyZXZKFQ5KJXYKLS56SyEWQO0JNPtdfKvGVa6m1d62ZS5W5V7OhReM8mxVqtxMahz1CswUckyUk7WlY9WkwpSEo/UlI/Rkg/VlPdTk022McxzsYwx1Mi/Zl3l7lDlYFZ3zWog6PpEYeJKU+lGR/V6S9lmJ5yRJwHnm0rmWkqmmwpHavNmmosX+xunOmtH6/PHW4sfF8dA89+T4NoV51rgqh9oa7CwuPLu/e9gP6pDBBxRAnCfE0TsxxCA2w8i9h/YFiIxgPEeqQVwxkKwb/+BGPjfJQAeD8fi6qb9Da9TZ85//dVXYDxU+p9//BEEY1j3x3786UfMAfZ///23X3/7zdkTP6uyUaqxUsjRX1ViJFVhIhOjJhShvsJPQcgD+U9FyEl2iYX4EtvV89xkl4AMCTpicbqrskykiqzkckwkKmwUpkLMXmriEWbqaQ565V42OS7GhW5WdQHOpe5WBU76jW6mff52nZ4Wtfa6tXZ6jU7GbW6WoOYbFhW2BuV2hs3eTh1B7jXXrRs9HXqD3e7H+D9KCJwpz1htLgb7NztqNlrLNzqrNrqqNrtrVzqrJ+sLRioyp1pKp9sqYPWPNhaMtxSPNhc+q0gcyAquD7EH+4Mt1AbvPXj/6z8gANAM+DQB+xB8eGUIsR8sx8kA1Hs8AkBoIcCLAaQfxECAtf8DAbNL//ME/APzKx5wdN28C+3eV1999dP33x//6WdY9+A9svoxAQBjcB7+w/w/VIBvvwECjv+kwkKhwUouT39Vnu6qCiOpNC2RCCWRBD0ZF+lFiAFeCgIGwrMsVy8gQJBdFqK+Ik5HLAdpwUapwEohRX9VhYPaRJjNRUkkxlq72Nsu38W4ysu2Pcy1Kci5ys2syc3kftSNh7GeN/1t+7wt+33t7oVcfxDhMRjhcSfI5Y6/04Cf060wj4exfg+ivJ6nhE0WJi02lq60VSMB0FW31dew1V0LGbDZVb3Z37jUVTPVXDJUkTHTWjZamzfZkD/SkP+4JOlZefLt/IjWOI98d+MAfZm2+ppffv/37uv3RxKwuYUQcFQMHCDgAwf7BGDHsCNYwG4K9lqBPQ7wCMCF4H8xA+D4+7/+8A+NPnH67LfffI10ecjqR+z/+QeUgB+g7fvxx+9QAiAAfvj+2++/++bbb78+c/wnJWYyDTZyZSYSWborKowkCvRXRSgui1Jd4SO7zH71PA85AQvxBUaisxykl7jILvGRE0CfKMlALEFLJMVAIkpDJEJzRY2LzliY9bqyaKK1dr6zERSCGi+bOj+7Bnfzbn/7wcjrT+K8HkZcGwxxeBB27WHo9Sfhri/ifIfSw18mBb1MCh7Oih3JiRsrTBkvTJutyFlprVpuq17rrN3sa9zqrN7qqNzqrlnrrN7oq1/rrVvsrJxsyJuuzVnqrFi9WQ9t4JPSlLt5Uf05YQVe5n6GiqVZqb/87V+7b35B7ccIj4BPFYKDBHxwHVdAw8LqXhLsvUaAIQCqwOzyGniP2P8RAqb+FAEgPLPxhPwR6B9/TM4tyatq/eWvX4O10OdDsQcCfv7xB7AfIPgJ7P/xe8wZeaUWwv+77xD7v/v266+/+evpYz8oMpJqsJCpMcPqJ1RmIFGhJ5GkIRSAAKAghPLPRnyeg/QieA9neoLT7MTn+ckvi1ATSdETi1AR8iClgUiFk06Lj+mampS3lkyyjW6hi0merW69t22zp3lfkNOtIEcw/lmS77ME7yfRro8jrj+L9BiKDxhKCBxOChlJj57IT52pyJsuy5kszJguzVmoL1tqqljvbtzsrt9sKdtoLt7sqFrvrtm42bg10LjeW7vaW73YVrzSU712q2msLvtWWlBbUkB1jFeEpaqvpf7yyvo7TAOIq8MEoPbjEXDQfnzhQ7D/7BCEPwoBUgswBKBJMLOEvkS0BwFCwCzyOuH/WAagbV9X/10qOiZI/hOYRh8Ne8R+JACQM9ILgP2w+r+H5P/mB7AfBt9+C0Xg62++PvnT9/KMpJqs5JpMpPJ0V6AWqDGSQQwIkV0SpiCCXQDSAVAQ8FAQspNcoLt8muXKOQ6SC5zE54WpiQTIL/FSEorQkUrQkSpz0GvzMdnJCUWaauTY6RZdt6jysO4Ivdbubd3uZn4nxOVepPuTJP9nCT6PI248Crn+Ks5/ODnsRXTAq6SoibxUgGAsO3EkK3EkN3m2tmSxoWKlvW6ttXqtrXq5oXitvXKtp365rWK5tWylp2a1rw5W/1JvzWIX0gcM5ERXxfj4m2uYyQk35mf++z9/vD4QAHsEoBB8kgB8y/GEGA+pgAkGtBsALWB2BCgBYD8SAxj7USExcJCA6bn/oT4AtT+/pAqS/7tvvjlx/MTxY0ifj7R5PyKBD67v2f8TLH1M7IPx338HHCAofPvNdwgAf/3xu2+kaK9osZBpMZOpM5FKUF1WYSJRZrgqTXNFmJwQYgAggIaAi+wyFwUBG8kF5qvnGQjOsBCd5aW4zEN2EbaIQjRXxRnIZFipldhpdXiZPJTFo/Tlk8y1cu0Nq64bV7oY1lw3bnA17w9wvBd6427otScxPk+ivF7EBbxKjniZGPYyKWIkJ2k4I3a0IH2kIG00L3muqnChtmS5tWals2G1s36xpWqpo3qtr2FtoGWupXyurWKpq3p5oGGmrWSmpfBVU3FlfGCEs5m9tnKoqXppauLzsdn3v/z+629/f/P21z37P2QAYj9KwFFV4Ig+AKt9+zfRhgAhAJMB8yvrYDxKwBwQgBF4vxcD2N3gXhU4igDwEhWe/ajwjEeFvriXnV/6A3T3P3x/4sQJWP2w2wfzMQggsQ//h+z6oOj/sOf6DxgCQD9AGfgGmgA4ff31X/8qRHFZBzKAhVSHlUKWmhA2BcqMJPK0V8QoCIQpkH0BL6YEcJJeYie9xEB0ju7SaZar56E6sF89B3BADAjQXOWnIZZjp9fgYbGXE/JSEQ/QkEmzhnJgmmqqmm2rW+hg0OZt2+1j2+llPRDq+iDSC/QwNuBJfPB4fspoXspQbtJ4Re5IccZEQdpCdTG4vtLTsj7Qsd7bst7bvAx7wpvNi+2V8521c+3VMy1lQ3U5I7U5cO4tTI31cFSXEAy2Ni5w1qcnJ2PlEYKWqO/Oo42tN7/99vd3735DMwCvCuAQgPy6GFoF0EJwJAeI9/sBgBKArQJgORoAIJQD3AxACZie/68IwDMeFXrEp+Ugm7sffsC1H+M65gxbf8w+EF393333NTR9P0AJQLYASCeArP+vv4ZO4Ku//IX1yjlddgogAJJAnZlMgpJAkZ5YiYFYluYKP/F5UWoicdqr4DQ8jI30IjPJeXrCs7SXTtNfPsVCdIb1ylnWq+fYSC4yXjnPSUYgxkCuyc1oL8l7XU4oREsu1lgt0dY43cGoxMW4+rppi6dNh699X7jn7UifBzG+z1PDRguTJksyx4vSJyrzRwpTX+bET5Rmz5XlLrVWr3Q3rfe3bQx0bNxs3ehrWu2ogo3AZEPxZE3eVF3+UF3ew8K4lpTgOE9nIxVZWw2FHHttL3XxYydOnj51+syZ8+TUDIYW9tWNHfNLG+/f//7+/d+Ag48QgN8JfoyAPWFbgb1OcI8AVEg/uB8DKAF7EAABc6D/ZwLQIzoh7dvvob3/EbUfjp8w+Y/s/qER+PnnY7AVRLL/+++gQiBu/+Xbb/4KY8R8WPmo/3/9K3QCX331F9Izx7XZKbRYwX5iXdjj0V6RoiJUZyZXZSQVo7gsSHZJko4YygE78QVY+oxXz4KYrpxjIoIt4jkQA9FpYIL5KlIgeKmJ5ViojYTYbaX4r8kJhRuohRuoxphoZNnolzgaldnp1XvaN3s79IZ734kPepAYOJwfP5wTM1WeNV6aPVGeM4koe6a6YKGxfL6pYqG5crmjdrm9arkLeSZgvrEEvJ+uz59oKn5VnXkzKyzUxVpTlFdblCfIQKnO1VCcle6HY8fPnj177uzZM6fPnjxxmvAqmaSCWlhsyv3HLyEGgINdhIMDBKAQrK7tQQD9/8dqwRLmjEsAxAD0Aejqx9URGQBVYG756D7gYwTgeY8m/+v3f3Nx9/v2u+9h1YP9x48dB7+xB4LCz8jS/wm8R1L+a6Tb++ZrtPMHAmASvP/2678AE1//5a/QB/zlL385+cO3ykyk2mwUaoxXddkpddgoxCkuwrZQC3pD2ivCFJcgBgACQWoibrJLzFfPMhOfY76yZz8j0RmoC0AAC/E5KBPMVy/x05JKMVEqs9EYCrG7q8kEa8oGqknGmWqVetgVORqXORpXXjNr8XVqD3bvDfN4nB45UpQyWZkzUpA8XJY1UVM0VZU3BhzUlY6VZb3IipuuyptvKZ9tLl9oLpupypoANeQ9yIvpTg6McbUzU5MzkOC5ri5V5KCdZaN+5fJFJANOQwacOXfu/PlzF86cOXvqBGTCeTomdltnt4a2noXljXcYDiAJcDNgPwaQAPgYARAA6Bmxfz8DMJ0g0gzOrSBLH+zHqwJYCP50BmC9hzF6tPXcEpdRhD0cYv/JkyeOH0cgwByYINirBbDQIfMR47+FXd+3UP6hMQTn4b/vvoEC8M03f/0rBACGAEiCr//61VfQ1etzUmkykWizketzUCnSXRWnuKTJTKbBRCpNTQgQiFARCVISClFf4SC5yEZyHsKA6uIpBsKzDIRnaC+fgQ6RnvAU05WzjFAgCM+xkl4WZ6CQZqQwFuX20pD1VZEIM1BNMNPOsjMudDTJtdErcjAucTStdrNr83Z6khb5sjDlaVbsrSjvl7kJwznxr7LihnITXxWmvMpLHC9JnSrPnKzKm6jInKzLG6lIe5IfWx/pHmJnbCwvaiDJYyHLn2Cq1Opu4KggBAEA9qMEQBLAgUEBOU6dPHn8+CliUioFNZ3MvNLRyTnYL6AcHCQAWwg+jPGER8D+dgCpBaiQVuAwAXtVYPlPE4AeT4fGjS0dLl6+AsEOrqOv7aIHCsG+999BkwdOf//9N2A8dHxAA9IJQgvwNeI3gIHQ8VeM8X+B/5AB7CTJzx0H46EThG5Am5Vcl5VSgvwibA41WSlUGIklqAn4yC4KU13hpyCAdU93+RQT0TmaS6dAdJcRAhiIzkJjCD0BM9xLeJrm0hl2ckJxRgQCE1FuV3VZV2WJYEONGAvddAeTTBuDQieLEiezIkeTGg+79sBrEAb3U0IfZUY9zY55lBj0MCH4SWb086LkpwVJz0vTn2dFD2fHvCpLf1mVdTsjLMfTzs1Ey1hOxEZR1FZNwkNLusROo8pZW4SZ9sfjJ1AAUAjwjrNnzkOLcOzY8XPnCQTFZb2CIu49fLaxtbu783YT+VtSLAFY+z/eECAbgb29ANIHwOpHdgRIOQD70SqAsxfYzwAMBH+CAPRY3dz1Doq6Skb988/HAWn0pX34F2IhAPuh9CMdP5L7sOVDnvBHOj5M248kPyYGYOGD53D6FnkmEHhA+gCIARj85au//vjN14qMJAac1NosZDosEAPUEABQC5QYiVWZSWTpiEQoLwtTEQhTEcImkJ0EGgIoAecZkBKA2M+I8Z4FzkRn6AhO0mOCgYn4Eic5kSQTlQYPk7Ewp5kwt6+WfLS5brK1UZqlXpa5TqGTWbadUYmzaVPAtZZgt/64wN5on8H0yFuRXndTQu8lBw0kBXWFu95LCb6fEtwVF9Aa65/s6aAvLawnwmWrKGIsza8vxhVrpFDuoJlgqnzpwoWTyA8G8R4DAfy0kAxAvMccyH37YEB6/nzsFAsHr6Ord3vPrZW1rdev323sNQQ4S/8QAWA/siPAZAACwX4hQO1HA+BQH7APwdzKlxKAuv+Pf/+RX1bDwiXw80/HTp88BVGGfvfw70A5QNtA6AExZn+P7PswB3SAkAb7e79vIfcRNCAB/gLlHwhAugGM9wgBkAQgiAGmy6cNuaihEwQI9NmpAAJlpBZcVGUmVWIilqYlkqC5IkxJIEJNJEBJyEFyAVoBBqJT0AeA35D/sCMAsUMSYAZMRGeoLp6kuXSWlYRAgo1OmZNRiZnaUpz/upKkj5qsj7JkpIFquq1hsrlWjpNZpoNJorFK6XWLKjfLOn+Xeh/77viA9ljfjoTAxpDrte7mBa5WEXYm1420tKWFdUQ5LWX5rOQFTaR5fdVFcy2Vql10bOUEf/h5rwRg7N/7QaEHSgBMYGDY+zHCAHkS5fgpchoGczuXjr7bq+vbWztvoDNACfjAwUGB/aiWsM8JgvGo/dg+AM7YKgD2zyMQoFVgZn75MwSgx60HT5U09U+chIb2JNALzS3m37D3r4Klj3q/ZznyzA/6RADmhR84f/cDUgXQnR8QgOz+kbYPGj9kE4iMwXhgAhMDf/kL7AiOffeNCjOpMQ+tHhvSDCLvHsVBI0tNKEl5UZWJRBGpBZAEEANIEoD4KS5xkl5gIjxNe+kkI+EpTtLzbOD9lbPomZnwNCPRaUbCM0iZIDjLRnJZkIZUmolKlYNBj5vJUozHS0fJXVnCV1060kzLS0k0XE8xylAl2kAxzc4g3lI72dE429Mhx8s51cUy1FLXQEpIVZBdhY9ZhYfJUJzLSU0MGkB7Wb48W7ViO40yR21eesqDBMCBCQSEBXT1w4H4jv4MEQQwOMDwxPFT0FbB7tHczjm/tHpobHoHUxdwdgdHE4BAsN8GYgMAaQJwM2ABBBCsAgQoAR/NAKz3M4trVg6ulwlJ4Ts7i3z3GG7P7QUaVABY+lD1Ue9h74d6v08AhgFkgOwEoQ2E+EcTAtkEgu1ffQWxj4kEaAf/irSEkAHgP/zvq69oL5405qWFWqDOSKzNgkCgw0opSXlJmppAmZFMnpFEnJpQhIpAlIZQjIZInIZIkOIyG9FZ8BtWPPgNS5/2wgkGgtNgP/o8AcuVM9AfMBKepiM4Q30R+obT3OQEIrQkYrQkqlyMIA0uBjNxHns5IUdFcSdlCUd5YRclCSdVGRctJVdDDWtlaRtNJWUBdgVOOhUuanU+Rl1hNgtZPkNJbhMpvkQzpXJHLSgBMUby58+ePX7iJOQixvi9dYImJdIG7sGAHOiPER2gBMD6gpg4fvzkTz8dv3iJSFZZI7uofHxqfn1zdwuzX8AjAK0CILQK7JX//X0gSgAKAcQA2gnuJwEmA44kAD1gUFbTzMjGc+znE+fOwj8KcR3+AegAvmH496AdH3iPsR7Z+qNP/mBsRw6UDPSANgD5NQDEfmgPkZ0hZAAIugGkEEAIIHUBwgCxH45v/vIXMSoCE146yAAtFnLMe0lSaTCTAQQKDMSKTCTQEkrRXZGiI5KiuypKdVmQ/BI70RkmgtMMl0/REUBFQIzHFAJMBhCehrYAOGAkOAVRAWIkOA29AoQEfAigwEd1VZSBXISeTFmAQ4yRQoKJSoqZSpKFWpKdXkGAQ5yZSpyeRJqRVJqRRIWLVluQWU+ExUya20iCW0eIPVBHqsheo9JFu9JFx1Sc6/ufjmEaZMRZEAwgJlECML6jTiMH/BzRAXqgP1gQeguaK/iJnr9IICwp7xcWfev+o6XVTYgEtD/AIwCtAqjx2NcF9voATBWYX8S8OLS3HUBqwdFVAD1ejk5pGVicPXfp9Clw/QKsfPjWLsCeFln9yPcH/0LUY9R79IBvF3nyB+bQ+zAEYCj40BYguwPMBgHpBjElH2IA4ECBQAvBHgJffXX+5++12SmNuGm1WSl02Mj1MA2BGhOZFDWBDN0VcarLsgzEsvRXxakJhCkvQx7wkV1gu3IG3AXLGS6fBGvpL59CMoDoDNtVJB7oLx2He8F1DuLz3KQXuUgucJNdZL9ylpP4PB/ZJZjhJb3IR07AS3aJn+KyIBURPyUhN9klQUoCaUYyKcR7BgV2ag1+Rg0+BgtZXlNJLlslUWcFoRRTBQiAGlf9IkctVkqSH48dx5gNPyh0tZwBAE6e3IsBjNHIPPwYMTc/HGcwDSPmA3GOU6d++vHnY8dP0rNw2Lq4o60i5AG0iggHK3uFANsHgP1L+/kPZ3SA/mUx5uVBtBB8nICdt7/e8AkmJKY8/vOJC+cvoNF07tylC+cvnsfcBJzRpQ+WQ/GHXT+69Yeb6CTCwf5N9EBH6AySARgCYNmD6xD4INgOIDOABNyE46uvEDQwB83FkwZcNGA87An1OKgNOWkMOKhVGEjEKC9L0V4BAmTor0rSEIpTEUgAEzSEolSE3KSwFTwDroNYMN6zXz2DzEAVuHIWvOcgPsd46SSUDC7SC8jrTBj7BSmQTSYvyXkhSgIhCmSvIUAOVBFKYH5XEQJAiokM86cKtCbi7GZSXBYyPE5q4q6a0pEGMiWOWlVO2s0ehn5akhD/6HrHLHvkp4cxFUkCjJBjz1rMgd7E3AVMwCORKgAfBDhg7oAhYHEOPukxzC/ZkFJQG1nYFVbUjkzMIC8ubL1eW9taXt1YwPQBaAygxmPzAM57GQDCEIDNAPw+4B///KeEnDIU9DOnoNhfhK99/v/X3ps/63lcd37EvhIkdoAgVu7gAhIkCID7AhLc933fxEUUSYmSJS+xNLJkyYqksUdjOfZ4vM144lky40pcnslUlpqq/JCqpFKV2JlyjRd5t2wrpPIX2Pl8vt9+3nsBXEoeT6VSFfuw8dx+uk+fPud8T5/u53nfewnsW7Zt3ryVezRb68PeKjEOUZHyE4ChVnoFb44B/PAzoVAjgG1/+kKA6x68Wfc8F1C8LY0A8ERweM+Wp6++8ImD57EXcCx49uoLnzx4/n0Ac/6O4/t33X4Ru8BOrmSCm87ddvN52wmC687ZemjP5it3b+IK3gd2nEkCAOwje7decfb6y3dsuGLHhsvJDR4RNlx+1pnwsPqP7N3C0j96Dmlg+zV7twL/bft3H9vvN1DuueK8R49c/NjRi19m3d91zdsP3Pjuw8fefeT2zzxxnATwT996/F994ulf/f4XHrz2imWr1hbXad0Lc4JARBsA6R37Qkkmo8Qi+KQNjtjzOwedidfZdbds33nj7Xd/8au+YP7DP/7zP/+/fJVEJsij4LxPh2enAXLA/G8K8TiwYA749re/vWvnnk0bt2zYsDmb/pbAv23zpi3r1rH0gX/1ujX5cneI21YMgYmCtc8Frvs2TQkAykbgk6GngRwHXfGeAHwy5EzAbSJgFgOnrViymAz/yBX7HjvgRmAauNIHxfsu3gPkAH8Xx4IDe++4eCf1m8/ZRnq45cKzrj9n6+HdmwH1SvaFs84gAkjy1+7bdtWujaz+BgexdWj3JmLi0O4tR9kRdm++7tztR/ZsISXc4EeRZ9154LzbL9l7x2V7nrrh8meuu+yFmw9++K6jn3z45k8/e++nn7//88/f96Mv3v1zrz/8L95+4pc/8cwvf/K5I/t5Clhb3KYI6MpuzudAIKLpHZmiAE+bgtWWdDQmbDUy5h0aeChbtXL1ujM27L/8qhdee+uf//Kv/off+YO+WiYOGgFu/1Ma6GFw7ptCHxQB77///rnnni/2G7ds3bp929YdmzdtXb9+s68sXPcCf2YjgI1pHvZ9DzgjsZ+Co9jneyFztMKHg2Ur8jqokBMKviJcuqwnwfmnAej05UuOXXj2E1eeRwQ8d/VFz1990bOHLnjq4Pl379950zlb77pkz4OX77vrkp3HLtzB8fAWnhf2sx1sv+FcgLQcIRMQAbs3X3+OB0bAZqfneu2+rVft2sTR4dpztnN7zd7NR3ZtPLxr0/Xnbrvpgh237999/OLdd1665+FDF7x07NDrx4+8deeRTz95+5defuBHXnn4K288+Z+/eN9PvHzfL731+L/82JP/9Sef/cWPPnXO2WetWetLUkAS3gRB8CWDguU4EvYqkNP5oKg3B5y5nlP2iAN66IPBypCam0QVg9euWb1m9dqzd59z610P/NCXfvR//l//9364MHsx0Aj4vXxVhDRgBGQL+MAIOOec81n3wL9161nkAHQV+KDdF/5nnPjyv5UC30qxn7VzS0SYBvJkOIWAEcB/fjIo2C56HwqIgSW+GPbVkI1Sr5vWrLz30j3sBU9fdeHzhy967tCFPB+yHTxw2d7bL9xx/4F9D12+7479Z3MsuOfSPfdeuuvYBdvZEW65YAflhnO2Xbt389W7Nl67bwu54bq9W67bt/XmC87mFuCJCXhuvmDHsWwldPF4efziPfddce6TR/Y/e+0lr9xy5Zt3HP2eB2/8zOO3/vCzd375Qw/9yEsPfOWVB370hbt/4cOP/rOPPvnP337sv/07H6KFQ4Afkazr+2Dx7kbQo0ABbEsKN+VxwU9lhEIlDLZQwsboKX/u7IWLhpwW1+8/cOijn/rB/+V/+7U//9b7PCYAfM8E5AA2gvEbpdMhYMEI+Pb551+0bdtZW7dsI8rY4IuzgE8f/PSaZp95WplR4ad9fkCI/DwyALIP+LGBLwTHeRDUORuQCfqMQAQ0H8zorHWrHjiw76mD53EYfP7Qhc8fuojKs4cuevTyc+++eNd9l+2+/4Avix48sPfeS3bdd+nuu3hMOP+s4/t3Hrvg7Nsv2nXTedvB/tYLd95yHhl++7GLdt1ywVkEx43nkjN20c6Kv+/yc+69fN+DB8994IpzHrnyvFdvuuqNWw+9c+fRTz14w+eeveNrbzz09Q8/+uNvPvYjL9736Udv+enXHvon7zz5S+888V99/Kn//otvPnHz1ctXrynMAcYlzlNh04B4Sl3IYFwsyzsjIQ8DxLDRQkFIyiwCIB8x5AilZT35YOWqtYevu/mf/atf+dM/9eUBCWAcC/IsQAT4h0WmHHDySfD9b3/7ggsu2riRXX9AKNj8N4+aAdrVygzsNPqpF1VuobEFTDQXAXlt7Kkwi75I84+M0JbcGhMnhMBpp+08c82Dl+196uC57AIvHNlPef7w/scvP+exg+cC+T2X7HrwinMe8M3xnkcOnkvOYFO497I9d3Cau3DXXfv3HL+IM+POuy4lW+wmMu69dO8dtpx974F9d16yh5ZHrrzg6cP7n7v2UsorN17xNkv/vhs+/fhtP/zsHX//zUd+8u0n/8FHnviZd5/57DN3femZO3/uI4/9IgngE0//2x967SfffmLThvU8C09gSPMiYDz+pdfcXhzPGDtGsr2ICnbjox0JHbL9aA+DQTCxeTuRLe4OZ56JY8/ate/LP/Z1zgQEQU+CfRYgAgp/I2CBHLB37zng14UeLX3jW6Sz/v0C4KylVLCpJDzOTARwLMhjYbLCjMz/E7ktrFxJDiDz9yNBwAbypZ4GSAONCbLBXB7oIwKZ4L5L93ogOEwEXPzikYs9Flx1wTOHLjQZsPov2/vwwXMfver8hw+efz8L+vJ9D3BKYHe4ZM+9F5Mn9j18pb+U8tDB8x+58vxHrzz/8UMXPHrleZT7OU9cvOeFI5e8dfuRj999/Sfuvvb7H7jxC0/f8YVn7/ji83d97bWHfurNx37mY8/90DN3/8DDN/0XH7r/F95+7Jc+8dS//uyrv/q512+84qLTli7HPyR8wMBvoNcI4BAtNj7d0bUxVxlgDqLFFTgts5bZ+g4z1YRCyNAZKWFQmiuEq8RqO/3MDT/w2S8QAX/yp9/yV0hzDGwC+J3vcA7YuXO3SzsAC/i6uQ98Z+1c0zW2g3ahR9qIAPNHDwD9MaMmgMA/kkF3AhZ9YQZy3xMvNQimFk8Jqc7RhtUrbrtgx9NXnW8aOLyfHeGFqy964er9z129//Er/aXjRw6e98gV54L9YxwXDu9/9OC5j1x+DieGJ4iSg+fdf9lekvyjV7ncX7j2slduOviC/yu7Ay9ff8VL1x9485arPvXAzZ995NjnHr3lqy/e+/c+dP+XX7j7x1994B9/7OlfePeZL714/6cevPFrL9/78+889k+/5+l//fk3/rsvvvnM7UcXLVtOrsP+LmgdkdQdx3DiZ9vugvaUFwjrsIHlutO5oWXAHyzFO5wWxobTgQU7dccEcVqQn+Mho/JKAnevW7/x+z/zeeD/5je/lXNA/rLQ7//xN6ZzwCm7wPvv79plBATCfO1HYrOfrXxbaK/68LQ1V0KBoNGS09faVZghsI+8+WeCvivMx8a+EHTvZ4mz/7PofS4gMSwae4ElMcClBVq1dPHhPVufvfrCF49ePIuAF45e7J+cv+GK56+59AnWN0Fw2d7Hrjj3hWsuffbwRQ9ftvfJQxc+fvA8AuLBA/tgIIu8cfOhD99y6PWbrnzj5is/cuzQO8cPf+99N/zgAzd96fFbv/zkbV957q6vv/rgT7/56M9/9Kmff/vJn377KRLA55889tNvPvxffuLJf/O51//dVz76zsO3rVi1atny5ViHT7JqpQHtOp7gcZcohoQqvbowFXFl4CwCLOs3+hVDRxV1R0WCwFdIGydpVhp8mcr/YOZYsGrNutfe+vhv/tbvkQny52R8I+Sfmv3gCNiJIgW16HJLJSqa09oShjUJQSAfzGBcLWO2746gws91RuJPGuCJMEcBqBvBEiNAvBcvXpS3BcvmNgCDIG8OUtrM9cKtZz56xXkvXXMJe8GLh9kRLnnpGv+vlK/fdPDl6w4QCk9decGDl+x++tCFL17j/7CS+KAA/IvXXPbyNZfB/6HrDrx586G3jx1++9jVn7z7uk/fd90PP3rsK0/f8WPP3vHjL979Ey/e87NvPvaTrz38tRfv/cnXHvrKi/d+8bm7f+K1B/7xu4//ymdfIQG8fu9N7P3Llq9ovAvOyNUuen6AMtsiDrHerwwYIrip4BkihA1d4UkCyMnRCBhZvZXmBjg7duMZZ8yiwSu9U0xIjaczCII1py9fueaFV97497/x23/4J99yC/h9k78bwQdEwK4s9LG7g3SwlwiD3jU+nCHxzi3tjQCAjzY2cjs/Anotjc2gT4XLeSY0AvoIIMyLF/OUSGrgjBisISPALDHBP6MNq5Zxzn/lustevf7AK+B69BKgfemaS1++9rKP3HLonduOvHL95U9ddcFTnByv8X9d/tK1l1IhPl46eumrN1yRcvAjNx9665ZD33vntZ+555ovP3Hrjz59/O89d+fPvPbQz7360E996IEvP3X8y08f/+rzd33puTv//qv3/+K7T/7KZ1/9Fz/w4kM3XLV0xaql5P/JTPzBiS/AzLBgPQjzDGNK/RYOmHUkN2DW3mJZ/ColUdV22NxfSPjcVuz8cqZhUWnApGRmX72KGF35wiuv/8Zv/u4f/NGf5ShgAlg4B3AOCNKDwBVZ0dJMEIxtYbYp2KmSEnxtMPWa3riWv5DPr+Ovwt8KT4bm/DwEdssH6GwEnAaWzT8EGAUmiZODYMXiRQd2bHz66gvfuPGK16478Op1B1674fJXyQQ3XPH2LVd99PYjlLduuxr4X7vpIIXHhxevufS5wxcZB9dcSs546/ajH7n16k/dcfRzD9z8lSdu+/oL9/zD1x/5R289+bOvPvT1F+/9KvA/c/wrz9/zYy/f/08++cyvfP6Nn//4s8eu3L9shb/1Xouwrif2HPn1jDdu/H4cjMNSXL6zo0BYiI/hXj1JyxkBe6QQsQxR6SiCoLxTlIz6vLgxFCQEM2nP5qt9Nb/2w2+9y3bwB3/0p/2K2MIRcPbZZ7PyC3MiwFXPEmcebrGT23xWMfd402mYD4iJgeQJYxAZsHfxz4+A0iwOyAN+RcAPiN34Sz4U5FNjHg1GU4DvsWDch2Y3G1cvv/G8HaT3N2++8s1bDr19y9Vv3nDFR248+A5BcMtVn7j98MePH333+OGPHT/yzq2HXr/x4AvX+IepSRVEw8vXXU6qeOfYke+/+/ovPnLrV588/hMvPPAPX334J1++/ydevv/rH3rgR1+8hzPBL3zsqf/m86//+EceO7L/vCV+zyFvvmNLXOSSzbMAC1SoJ8zwxjgSwpDlK2f5cRQUyECuKxjHzhBt+xCVIdzaMr+k12STW50foiIuDQLAIUG//ta7/+G3fvf3/+ib3yEH7ASqRgAE6pXCNRNjhHonkAelXZ5inNEyZmtoHNAiBXqpnDhOMgj89gAbf/M8RMW3Q6ET0kBKjwtzrfNo2+mrb71wN7i+fevVHz12+J2bD33s1qu/57Yjnzx+9Pvuuvb77r7mU3dd8713Xvepu65/+/bD7xw/Skp4iceBG/w/Gr9y3eUfvung99xx9LMP3vzVp+74GsfAl+77qTce/cpzd//wE7d97UMP/MvPvPp3nr37nLO2LlriVyDRHUNK8Qx+8XM8vBOHiFORpkIEBGjiwtXcEh7aXTQOGYmd4QypdwuqJXJmcVC86/z2tm4pdogiLNf6hqbFp/S1p6//zz77hT/8kz/7xh/8yW9+4wMioGgFdaUAJ+OZIK82O72mRqFhOBrAH4y7IzqcDidWghTcBR7EC78JgDW0cpV/QogDwbLli6c0ALpLFmUj8AtEIw0U9UYASaK7huWUYDhr3Rri4KVrD3zs2NXfc/woGzyL+/vuvOYH77v+B+657vvuvPaTtx/5xJ3XfPzu6z565zWv3niQiIGZyqs3HXzDjePqTz9wwxefvO0Lj932+cdv/8LTx//uC/f81Ece+/C9N206Y91pi5eifOPYCF61auaEfLYrPFmRIwhactstvA702vbAZgVfzfjjW2jczssKFOXDPFv0md2xExbUjSl4kgBYyX6wx3XtmnWbt+74+k/97B9981u/5WHwlAjYsWNH8MriH0vf6fORZSOgk2GA3xWAjduGSwaa7SHGw5lQnTsQ1F+zCpQYkHok7GuAImoa8DxotuVsSMvAOxhTSQQ0CBIWpwTClrWrju7Z9sI1Bz55x7U/eO+Nn773hs/cf8MPPXrr5x499pkHb/7eu699986jbx7jfOD7AJ4SH75836MHz3v8qguevNL3Sy9fd8nHbj/86Ydu+eLTd/7Is3fdc/gAz7DEJIpSmW1pwalgdJHgGWEQD1s4BwgenkzRmyAGxXV1UYc3JcBpqYSAfVI9zON02XYlU+lELYDNXK7A030cZRmzLNmU4cHn51948b/5t//jH/zJny+YA3YBVjFrzFZdRmbddz6lUyB4Jr2NBqAHzkTAuqY7gillbAH0cm0agI1bM0HICOA8KLQDyj4U9KjYpvYWctc+IZAWig+TKWGco3UrVxzctf3Bgxe+dfuRH7jvhs8/eusXn7zjh584/umHb/7EPddxQnzjlitfvuHAk1df+NCBffdduufei3c9cMnup646/42bD37f/Tf+0GO3vXvfTZft29WNfyUPfjhIzTUhhmM+NFxfj83qU7JcTzaeNeLD8gwUI8GGsY7hL5Y0crUO6lN7qZlGgS2ImlfkB/6AReXM09caB0CaxjPIrMfvvO/X//1v/u4ffnPBCGABj52JaVIRb+oEeGLcEuwTBWpg/E7hNt4ilBNJ3OM1P8Z0kzg5B8xRNoL5nwuzysEep1NoF+wJ7wRB695xhUGeXo2Q/JuItq1nnH7Zru3HD5z/5LWXv8AT4PGjbx0//PadR9++48gbx6569darPnTzlS/zuHjDgReuu/TlGy5/87bDr9129IaLz928fh3jm6xQHwNRFivcKgWGot/jh2JJG+f5kQx8RhhJW0TrvXbFaR6040Y9LH8YKq1wWh9ZIZGTQKGkF2jk6WadW5dlxaaxG4G7OciiMyI4DmDHl//u1/74T791cgTs3r13UmvQTFymr/ZuYyhCbzXnZ6cP/OXvLuBjK7f5s2H5LHscFOY2BWgKAHcCwjNfGJf6cpDcYB+nBJE22+flQVDP14uTC+zilhBYarcvDyrkVKJ/5bLlm9at3b15/blnbTn/rC0X79x26a7tl+3edtmubVz379y6d+vGs1m9a9cuXrqMISilnlEVXVA+AATsCTCMZcknyacl1+YASnCaRYn44Z8JQn2YmFAOjeF37QYLADtjXer1dgQqYYLcCAj/EIXzwcH2QAPqBYggoEBgSma9cP+l/8O/+5/eOykCdu3aGxUROlZzVcw0nUBCC67whJAu5OHplMZada1J9II6Aos91wKfAJjLBGRZI2DuPJgXA/ndIxzP8+EEfCEeQSCxxkcLQ/zGUZhzSjA+Ku2ErDCPFuwZLUuWLCYsiUIvCUf0jx/EoEkxDinwNJr8iiUljRbqQWgEQYiK7VSmdl8FBnhbQGvG7xuCCJxaZIvAGU/9XJ/bZQkceDu+B1CzAr1CtnbdkqXLX3v9zZNzwK5dJ7wRCrROY208tAyqEdFA22CI6KFc1FIzFGJogwmqLgUeGshPxwIqpAE/KJpWsEGApqSBdHUjEOClXAyIJH/xJhQaDUWduhzZFKiPlrDZDXWCkCFgw/y2JpskoXx2lVRkyBLGWFSnD+DjjKlFKhhcZ/BMYDcydA71eilXPTrYaJ8AzkTlEdGZtPjcKVraArrhUX5f5nXRZ6yrb/ryhpKpkcsuuOCiP/vmN046B+yevuPj3AxuJBb6RIBbQKbpmUBxMDMgQR2PiPowqeYxsDyIBmyoEVBKDMw9IuJrXF8YAGapEZCH79VrWP0COb0qKMDgmheIS/M9M0Ij3ztKhqDLcEnE0OWC5jCfbybDTJ3riCQDiBr34zRKMFWyv/UcQkPCFFP0xWR+vKRjYrjeT1jon8khrTdb2IKr6lLxyALDQ+2CjWtayqP8Yl/U0zKETGUER28bB3G1EbBmjbe4Pfn39NWrBQr5seX0LVu2/uHv/8YJEbBjx05WKVyyi5m2BT+uTCz1tRft2Ip5E8M69zy3PbZDemWOBNgwDOXMBFUEMgoCeesGQshYIOFPnxcTA4sXgfdyuuBkMwiiAGpi6OpsC1t7/iKFS3b8aQo3ApOE4UAlKcGNw6wg2MBvuHDxPDGOmYkhe2Gjbt5fZgZCSZSvsYVH471Q18wCk+IzAFgWrfVjgzA5pxRmQYo08YBSoXR9KzJiC2r9LycV61EAgDOQllkcuOTidofAkILnLXlFm2nXgS9ArN22bfvvfeP/PPkckJESvCVGREtBxeDamcaue/M8MUeM55WIT8CNjKil2dzCg7ZITQCIOlN4uJ6+Udw4SACsEL6sY0MAwJYsoZFeeABEyMGGuPAmq78rNfs1lBXr4ZECs8s9x4vGRIphkQm8NjLoHQkG6ZEPcTRp8OVwYw4zDESuDsE6vVJc442xMIo6hfVAiccIDOs0DkfOS5P4inoWqHEQl4pigWx7obBxBEpbDA54wkCXWKSYAxoc+b6f8NcUuurts88++xu//WsnRMDsWSAzlTqHJQr1kE+ZWe6rIZi0TQv7DsTuDkFgfGHQcFuwSeloMHs4nEUA124E4NEkAIEKgJatGWKKABc76HpGy7uaQm8iiRCjiR9J44ONq8U/XtQkb24o5RhhbiCeVrjuoU4K7L3WHVg0IdcgGAYKfSiNOIHiaomXGg1ecVU8oydTL+qVBq7CFvBwl410TS2Wgp1S5rkCzFxxMwpQYdHDnIdAFh7FNNBb7IJ27Djr5AjYuXMPcjOroMbmEQq0kH1opDdve2q8EaBVHozdArILbEoXjtEFcY0lQkwDrP+sfojryAG5lfA7zyog0xwAsVxBGzTKGRAl4kA4zQTLli8xAhw7RQA0q5kYTowPmRMeDjdIlhMMiarl6EAgQsyV/Kni8a/ecHsMMFxnvpq8UasxVoZ0eW2Z4KfTFYK0icdRrSCzYtcKuQt3QroR4DUV6ykqFt0s7PrVdt3pHAyD92hXbXJA4aerrt6+fdvJEXD22bsRl1mlYsY1ZMUoGBHN0tfm2DNDWiPT5W2TXmwzacJcD0YbI4A1Vj9PATEIhACDFN0IIAbc6Vf4Pg4d6J2SdM5oIAtwru++tzuBhkRkJg3InlBol8O98T+DMWpktaNnz/xghhOJA9dDFcgi05yAVwixl9NPsWxA0I4n+wbXEkeJ5dSlnyskTrY96NpCng+uujxIe21vEU0vt1ZSV0LqerhxQAuo9wADM8XkG4/X/wtEwJ49+2K8AhAXLZWVCazUQA2L5WKco18XAV7Ih2Oz3W7EBBaqhaRVdWV0OCH/Jx/YZceqlST7KQB8PwjS8ESZtWM5TySCuRbXLn5bcoKLZFr9a3Zth2wZk3rNvE4NoV2UdK3gBBumAywVvFBTsFdXnHgGLFHpyT+vAgs5zRyYxM/2sYILv8hlrjNZslm1Atb2DikzFbAPgjC0fXRllTuq/qmyYfbZWwMSMXGGkY3XccW2bVtPjYBzQBd2DRyhKs3zCBa7k8X+ZDwtb4ulwNMyLw5QERnKrMGogkqJx5YgJFGxpTcs1ukwyA/OaX4oF1FnFEhuC6dfO5zgh1rpFU9UPndyzI+J9HZhpwgwjfRSzzj68CldaOtzbJxRYKhoL/UkP7MuXbHdq0tiuGIsA701bZ2Brd6ohwVSgLNSkVxHtTEtY1TURZ+CXU1mkWEQJEk1xbL222IATPVY5Ub8ARHAOYB1vHHj5qqeWYeK1dVYSnuUVrOaV40BPrc1u8eCtmh/XOCrgsS4Hq9yDYK4uHvVaAFZTmZTFnAjCGZ4Ggnjz1YIbKgRUJrt5UzQChSuuUUfqgYq0Xp8588pIHSoKib6+cHUMaQ+EaHEAU/ImwsbvfHJ8N78UhcxxHpOahleUb73bQKoV6dri6uRitEwTiRVbFRoSUwYFqgdwwgUcwDnCSKDrtNNAKaEWg7hqK1bt/zOb/0fcxHw3nvvbdmylUXC1tVP9jIrU5qgohC61GZVjwYqF/P0AzzUg3cPhmKfin8Xo72YG72Hf/mJNtymMpDgGhVXcdQT/RAbATs9vUhApdrQCNAgbqd1DyllWv1UuJan9TZCaRHgWR3J3EJx6KiXGb7+jC2ULA+BnD0V4yJ1wxe1vd6Ix+aCAPfCyW34BbiT4swyZN6GgqOoBNrRyLVLJXVXc90YBcG73tO9cuYAyD7Awlm75oz8vx10Aldy55Ytm0+OgA0bNnDw5piM0BoQJcY6DoQq0WwW1MW+esNQw6h0C8jpl6vPh2GDSS9M6s6PABRtBMxBxZWjG/o0AnxDvHgJ23nXIgOL5YwZ4lacBvDmZaCMO1zKwpeJackgnV7PFuwMpUOVZpBgb0fhcjozRcHAfpd7erh1jVKJN4yBvCDxIFwU66ukHLYQmbmmF/4sMweun1azJTJdLTGOn9RnvWPGNKpwdNSQyRnJAYbLWlZ1/DT0RxDEallgF9i2bZu+9nWYq82FvBH8WMHFWHUp2BDVa1Ut12wMAGwaucKc+sgB8QtR5XAchrLRVT+i+hTFs7WoNTCsXMmzn5/OlUgDLHw69JdLc3B2VAdGTqmzQDoODAowo8tDx8Qj2LBFJo0mGBgwJ9BWQwXSnK6ZTOMDinWcCllnnrOwGjPrivot2Hf/csaIVXINQQCVujGayJPsbQvTzZu0dYMg7mK0Q6IYHI6FAbyjMDx2AXYa53zLlb3y5F2ACNi1aw98PX8tWbwYPoIACGthUU/AjggI6k1lhgUahNOeuIAVMCIg0QMNOfDEeJviF01am7PrZCTEg99qHvzmXgyctoiNoK6EApj2aBI2d9CsxZ8FWFxS14OZF22pD8p0opupdSW3cWIdzbqpaK8wQ0w9kzZWcBBlANckPxYAJs+KsRKEKFKGFGMNmerDmdxm9raIK9PNlGH+NcaHEZBruyjCXyWjLre6iHWfpa91Qd8WltbJuwARsHv3PjBbs3rt4jh96ZJlDGPd9tkm+EFVWhC8ZldLHNhOb3i6AhyVikt/Gs5AVwbXWhULKdYDQG1oqJ6e8+DcLw6wERDR8GdGF2vY4OdHYdabqF1T69x4CrKS6Zxo3h83odVUT53hEYky9ZfjkcZAGGaNccKgNNOiUbFP2+eZj9+sZIpuOpiMoo6N/JlXC3ZNqz+N1KmoGBoyXSqo1MZaKXPyPPcaxU9jJWD3eMQQLql4NQJOzQFEQMzwr9bU70sSBOiXLc3tPCm9qEvMnSHamQotGEZ4kDzcQSYv0GUsw3NmEgOVGMyIho7WqngsiNPXgQ26Lpl+jRAiAlYsZ4diQ0EyGbLEolQ4FKX8Gkw7AKcIpd6FMkgvhTrXFCW6MnhbJnMgKx0UPIoTzM6XXm0xNRnrDfGeh8YRKswCHDUMow7JjM41e8SnK0VNwm9jtUIPhiYC8Ixi0DzQopkrnnY0nME8o2wEslHXhpwEF9gFiIBA6+++zA8CBtCeTKB5LeE038PfgqK5Do8k+bsUshGMIHCIw8frkbhAzBIfuEYL9Y9kRKPxMr9IPtIAFW4xJmI3wAQDnsCJmTdRIBWSromKw32NALu5nwUBFRrLlnDUkN6hM1emq4z6N/zhjcnUajI/M5y5sV31pmRgAug1gA19MrZW02I9GDcakDaLAOsMLGdURhPZYo7LJrii5PDYjMIs/ODNXRhGVyJg68kRsHPnnn7DHMshdO0ezFMZM4FisaQLDtgo8YKFSrRU7ywd3YfZ8YKPBq3TRYX0EGdp1TTERUPL5AWcIk74nDPLkikCICKAp0D8hyYIEY4QkrmNWL07hgeweFzKrRWu8HRgGgUuUcG/GkUvjNR7PlfajJ/euMi1rjiFaQI/qGMgthR7StothTPAw0aFxraM4XHFnEunRjAW71yFGX1SPOfTgj6hZoKBcFq4tZfbvAsfj8p0EhO0LHAOOPvs3cXD76ZlRydr9EywZElzbw+GhLMYt9TyuL72oHeHU2kEmAYSAQYQ7Xlb7kQ0MqqhQz0WQsYyIpGGd6kvWzr3y0NkpmXLlmMeDAzBm9oauOI+JI8nNK7gRXt6Gwe9ngS/foSoQ/FjYwWeCmGKkT8jKtI9wxbdbhZAYgqJ1TRqzqwEe51TjCPZNAYnhraReivzmefVizrFD3lTUMex0VntcrW1lbRYpwXIodZrDj5cIALy9wPUPgphg8uYR/RuwzydY3vSr3swNqdUdSst1TXttd+NoHHAbYBveqinHJvhRgPycWacrpfjVj/KJGDnnggWLWoEMLy5RPSk8bIoYqsAcw2kqXtRVVvGgFFxugZH3Zd2BzG7HXPrTArktVQVYei8U8twHXPVwFg90A32lgzCOZpPnNGV3qLenWKGOkJphMEsG+zRx2NdIlXmIN3rHBXykLt+NgLGYJdrhqSwefOmhXaBYBkDRgjwKMCAuH4xImCgNWeCoXctbD2lqusL6vQmArSWIMi6cQi3MGRg3aeP4kGH0EWdgpEYgrpL89dlQot4RMQW+CPHzBHmErKYF7WaiqTsC2hl8wzOjsqtLp61x49d68ZKGcJvwijVS5HsvJWf6YY3KFRqry2qNIIgCxdueOActlNoAeCypSLqFGabIsOHe2ZvDrB9igP0mW7n0ywszAFEANeoT4uLauEIqCpakyf16Oe5hgDC930Ywxf2T3DG2nHeiTFGetyN3ibGrv54RKfUNfql3pmip26NAoV/uAOzmZSpiz+UNMBDSjcCeOpTtXbCYYKSsaKhVoEC6r5ggE4x6pBEg/ewgVDdJGuu8bJe6zUVBjg2wKNnFdBvuTp7TaY+WcQsXLvQRZSuaj75XE42h7TDXNSrszy0TBFAGeGIMigPQ2MChmrIssmrQGjo3E/POgQiAjZtWiAC/H5AjGk410h+YswGxuB9tmGCCR48GyD1L0qXZwKva6telrPMnANiJ6LroDG2s1Bis2bHp7og5rkEl/pMONsI/HUijKoalLBlUWfC+rcyEwoi0Wt0g8dK8PU2XsaDhkdvmRFp9XgUsNJQSN3XQwhBPhROo72zp1EDqwaVBgr1wp/ZnHem5GT4+HQ4psiJuJjWaKA4qp/xFEhoUomW0ch9Q6S3pX4vgkbigFtuNm3auMBJcHIjc7t8Y6TrDDO4XbbME9mSJUtXLF/pO6fpEw6cGzNQlMH1/nDrEJcXCTPIEw31i87CtnrB6YJ6BjUZdl2uZtHPPRP63cGl2ABSyEQUE9XOjoz++i4VhUfJlvVrx75btplnx1Aq9VHrSGZ2iBautHCtmciMzp2L0rkyRfJZ3ILJtFBvQFM6lwCnxUmHGgNpKe1EjGIj2bCIR/GGEYk+1RMqG/q1cdbeOtQqa7jtEPWNGzecHAG7du2tWho6SABAKalORZfmixtLFi9dtRJH+HQwbQEaFhfoFLrQkvHxGhU5AT6+oOgXRqXFsKDM/DXBZjv6FAMMmD0TkgwIgtjTc5lDAlIVR2dnjBr+iJBWjcXOCCTc4jvspbkW006lM3o/nQ0ncgpIIMZpbojKqJFUpkYOqj4BIb9WYxF1GCYzLZ09lmoso9Biml3mKE/Rvc49sI82k25t751Qh7Lxt1CftYzgWL582aaNC+SAXZ1MeZPPosqgOqjH8tmBHOSwkwpjUTeDtCdKM3xI0Pnx/oS6EdDswiiGxCNcR4koleEa169a7u+O+RVfdgH/LV6MdQUVOUwBcwYmbyQKO2/l1KAAX58OFHOFZMvUw/y4VarLWmlD3M10IMa8whYrlJNZKsff2klYU6diiXoDyHKGWVVrfh/wOjuN1ZCWqZ0WukbCgwKot2lsRT2Ld6kR0EaolYXPATt27Mw5SDNS8OjQLyoO9yFi9nzI2QJvNggS0RLj4pqeY3U9Y3MFqj4WGgQpI3oyfGBPyYx6J27yMIhpy5f5KRFBsDi/4kE2ogUlZ8saTjaRqFo5xhyVhKYm1DS64Yymck4wpJIsTQd+rLPqUK6tMN10q2bO6ESGQooTwROZalW3zDQsG2MdP8EcZq9RleGe+CKk6tnYjwqZL6NQb35yMiYArhFQQvmBvw+BXfd+6YbN1ChIBGw4dRfYsWNXnjWr2+oM5IZ5gx8LaETrOmQlBk6bHsx6uGsEDADQOGopCmci1JHmgBEuM490iXCbaGgXU4kc88ZUyhqM6espIyBBsHzpsqaBnDDQbcTrNAvyqRdjfVeCJ7oYE8hHN6ZosovaFaIfyqABE+kRYUMM0USvcioq0dBk4JB0aVplBr/GorfxKld9nYE1VvhzVc3wKDPzTqjkKxSwBdQ5Kv+4GRHQ71M2FFYuXzGWPjcwkMJ5pF/wJGgOLBEBzpoZUTFauoZ08elnLMvv1bImkU4jXsvihk0b4hGstc588CiFm8E2IJ8iQOFUunHm1gUxFeXgdqDiBJhJ/R2gfEaQ7xCzcsdH7CxCrrieUYNUN4gye+YFAOr6ixKluobcehNJRUj4ixnDw7wGF2JLu6bPXhnkfIyKzOGocNFYaZa2R5S2dCxMTD4ZSIvX6bZK6geuZRYVqcf+WQ4owWBYZIWrJz7nJ/+KOpf0+G1pfrB0169fv+A5gFkNgijHlMykg2ispW1vZcLDrxWhwbQXqG7M0CkYQ/hO2iBoLFCudMEWv+ApQ6HD5xW3EgpdDMQqkhjwM+mSPA5wIO1XxwKtY4tu/K6EIFTnClsFxpuyFQaEh78LV825HYFiDihg+GLtzOUdSyM8so0DkDMmboQZnrTPopypG47dBfRt4PShYxoyitNJTFHlvbaRCvNHi/Fop2elERN4OoseomIvtQSBjPxrQOC99evPXGAXyHxM5mxc5r1VsC26YrAVVhstwC8eS5YgnWZyQBNyMYhhp69e5fOV/+f5nEfcnD0A9uNBAyJB0OJHBokDoyG+m//FqbWoDvRTFsivDy1Ziho54SkBNkzgysPn5PS2GwGpi8dkgQGRWWjBLq0Wo4ROViHS8DIJFMW7EvR+nYNPEGGTccMUFgYnDlra0ggzoFuYncJEmcKxHd6rHpOYYxYQcqYRouKtsJxA4xAg9KLthZWZpU/dCMD9xgIbwPLliYBTckBOgurEmM4W7I2dTqCteqjBrqtoMw2c5rv6MmAGDq2pccE6HJvY85eBIAYaA0bAjBPjERjvxX3+GOsGCfjLSbmiUl4P50TY3/pbzEbAavA4WlH1mvNW2YRjrtCQyW0idURAB8KNnHhAiu1ea7+7YQyE4MRQ2iDmZa4Us0s179cyozyNThfIqTCjigXXgipbGEQ6yhtegZkocFRBSbst6RqZIBLQS9/TmYrO1tHmALIm11kxAPqbM/htgRzALoDezFdBld6JlZd3iugLxWx1QnWw797s8+FIFS6v+LRIaAwCmDp7EF7zeyKxirRh9qaFsAiK0pRLXBApusAZ/VCLjaDPhO4HHAirWKOq/HGoilNHAW5tUriQcOUuwaGGuWVq6oyFtCsGclvnhkhyyaJaGCSqErOifEAaLZnO55fMbpClwnSFX5+0QjtsdGW6rnX1R4iz6HkcquQIWUdTJqd3xB8tQ73kaX4UfpF22Zt3c5s/xxPCgUbAqbvAe++9d9ZZO5mmgipRf2T3wnBWAiPp4DYaiwrKsUH2uyQgwvEQpeOFplaNrJ1oRogsyx8Iw4ZArmSEZVMQ7ynzUwYwtGQ4Jy+BQTAGJgIsTMrUHGqCmUjAjJ4RK+gRPgKR2wkh5qJupKRd7NMuQ2ehEx2oT54dmSD+TUoQOTBzeVBhUOBADHM5HLInyNGIbo2AjNJ1dGW4Sy48cualIQwScmYMKd6KjNhPETAdBULz4YcCfH+B1l+OHK3dBniS2nTS0yARsGnTliSNfoxoHHDFC7kY4LTQSTRgRv2bdjRbnQVpGDCTymepMSSmSoxlZkKPGKTO8K7+OKtnQH1kwVlCQrtCEBXvIMMZQSFy8ufD/KTALw/iBnycAIKzqCgW+fzIY5vjY45IV/lWik1yQOFXEj9nJscNHmVSd1XV0QgrSEigkqKE6KxdjMq+wVx6qfqnXa4UVU2Fro4qT5AWbyQoxJv4GVjohccapC4S+oxayJS1ykUv2oZCCS7rQAAQJ382OP2+AEcsvxYWJRr+VKqoRAsTcBt7UFp7MBzRiQBf2hMlNSlBAAkeQ9CA9cqqpQJD1rovTQsz14BBhbHCvzYRMHkQwjUCQxrDgCYeaOniJcBCd54ziSTxQyslZJnGpxGoWJRpcJify08F1Bt2sau+roTaDgz1hj7X9VkdgVzrMrDaClVa1DwDVWZiQ58KbzvELCZLrnTF2L4BK7hM43D4MqP8UBgGFqCfihka8n78pGU5DmdNEgdUKBA3S0ML/8ZIfcoKQ0T86MQgXoPRhumrHPf1F2yNYoROw5c29uORLgv/YDk6GQHEWD5WSASMxBhfs/qAxL9CiOxEgwx0FTfaoxJPBCsbSU07i3kc9cUUeQUgDakUh9RZbYkcJoIMiOKEtExthIWfXm9pD8i6HtLPAb6VtlR4DDSvMEXM6ZIo2FVAndVeK3CIkUFvbDGk6thExuw6185P6jNSG3udui1ogkMoLO7eusqX549qFOzAT/L1T+dws5yrrQvkgI0bN8Wlg4gDJEYhzwFRhVnRyehDDcwLir4Sjy9Onx0IWOVwxqs6N343GghA3+2ftghN4hN8IRj1XdninTGkETCLA2ZFkxhsGqieTpfdi0HdTRoBMEcIlD+sNf6wojrR29kz3Yiwqcu0UdLZg4av4+6sr0FEg3h3aIc0zeCbwFlJ7Synx/jMO3uvBxPd3HqdDUz4URnH/lKUgexrC7pEK4HP6i9x59Jv8Y9u5M8s+SNbAD83bTjlk6Ft27bP3FriFvijtPPFAyihftzSNcGD9pqHHh2Yz+5wkxgEDE9qMDC8axcGVhFjc4AHiYIhKjTyL17LwvXqFEiK5ew4bsYYkXOAxBMBj5oZ7pAstRF5TNpbKnTVfVNIdaMhMoLPgNxx/KMxQA79423dXS8kDIyDDCmn1xZcxHQBDwbENqOgH8pYj1iXRHplaAS0RIcqM2NwBcb5BWJUpnb1qUqpd7OnsO0mAQRy/vkWJVUOTxtPioD33nt/+/btnG8Y32N2KVj21IM2LsEU546WWAVggpeW0xtDrEvmhg0W3M3YMqNukIOB04B5m1XbwA9y49pwycDmTOXrFV12OlLxIXacFAHIh3MKJmT6wpXh8a/wBIDGVq8NOIWjfJREvmBwpSQ46CoMenwiPUAgpt1cGGdUeK9o26kZ1V7FzkPdNdNRWBQJxk3gN0QmKsz0wyC1FWo9iHsLatOtH//MEkDgdzMAFyo4yh9k4sVLNpz0uUAiYAeSEQXksNa5pSQDFUG/GO/ENMRr+FFXxjD3iz4XBGPVYhTd9S+FALXXM7zHBTYRAMMRXFtpfVqmOjQ+lXLbrOibZjaUaGcgEFjMTm/CBVwRolag2HabpmMHklrpV8rSIrWReQMDo7gFElHUzbrdBZf6cHes1kZocNikWxhFdbamI1llwiWi4acyFk8igMY5mDtD7VXuiACv8X+VGbf5IyqSG8A8csk38+cs0DSw+LTFJ0cAuwARgKAUN5WTggBckR471/inlvJZU3VCf7yLhVH0dKbsEOZCNxiChADDj4L90h8CCdKsszOIpTD06GfObwLImiYs8A4eNNPGZY1C/+rY9EzoH5xa6enVKAnArl2uCZq5qEodOUZAJIsKaUCIpKrRFII59Tjt5nNBTA4XF0/gJW+YqzzzqWt63HhrSCGLepd0GudXDI5UqfgGJe2Fn6rQlJMJWQBU2tjCegO1RsD8NAD+Ad0IYOk3AnDagjngrGzeg5iDhDF/RwhmyzB19co1/q+DlzAN2QBN9Gl83SQ2ftWEEUSD9hohHBjNExBqpbeHTUaK8bR2u+WXXzAaEPE+PEZAPKILSW7TRETA0hW+isDNDRQJ/srMWFHvLFOQcVvNi7oUDTtcUFO6KejuIodnqMfvbrrRR7boKUeAFLyZtshEVDRqsgykwZsf9LYOA3cpZbApQiRjLdHGdGkfPJM+rttSIoBngf4BNR/CKewAvkbPH+jDb6e+E+QkSAT0oDubldP7CgJn5mgoQWCEJq6cKRbqTVwQG9bmjz9IBFyiShfg/XJyAkjm7k6xssDEOy76RANsxgRn+KlxbAEw1UE0MHb2VoCgTrSRu0WaieBsvVHFTWFQ7Ig5e3tFqwkk4EEMHuCWRlrM5zTh6ODtIQDzuZ1I5oQUSV6CR+fFbCTwM4YrqlOn3cYoqUXIDK7UEV4UBvBQZA5iuvKjTGa30nrf/QBQoIG6+pd7ArAszVcr8JlOO/mTIZ4Gt23lJLiSDM8V5WKn8+UNjJ/HDF8vctNNcLKaE2juwVikB1leWMKoBg1XGNA7Jut02Bg1iVqEWgDAeZCrCdnV2WU6cMotdUEqkMHGt79EAHlonqhlLIYMEddMhwTqhdlbQEpK6EIENE8hTQkw0MKo2GIow4a2VHBIXG8Q8AgTv0PD9XVXBg6c7BuwGawNiElsORWrByO/nEgutPBWwlT3ti0RbaHKvCw/G/PNT5c9ns0uYMb3xD+2f0j4F/unOlvw2IZTngXe27JlGz5dgRAzgXNVA/SkgWGzszfuRi7tWe5KJ1VwS6nTMRLlysx5YsoT+JSroV0lIOKRKTLK6Ml6Fe8pAsRvugphsYQBIeiHnbNQy67ktxdhg6MRGa10dAauWzPkFGbfHzQIOAoEBqwdoxK0MtMuyqYyVp9fnIln+tAl/C0ZGPOkYs+CFrx8YIZs/UMNiliANyziYStZ3OlMfDOQMbTwr9XO6jWzRwE08JafPvgJBG2+NQ/kvjvnmtItAGfhejy26NQI8H0AghiPfMV4uEQ4scbsPn3F3XNZl6DDlXT1NR/xF0U1AN9RmcNm6bKYN+zjJ7pWDsTAeESAgzoVYQjwJoCmRz2Hl13cBUaPMHYWTBww0RqmrHIYhGKaU6IxEdadxU+bMqNJq/hlikHgl1lclLpl+nuFzjpQcN9NCrQrXhrEqCBHIJjh6Sr/1KtweAK8bgFcmpMD2mJj+Ymu2cDIkEhJkWlXteKCK8j/2QJY+tJA3T+nSyiQxUf+Nwj8ZOiUb4pyEsQebWmEGQ3M7XMXBQ1whGfDuUwA7CtYWGhshshng2iFN/EvOKFK2DwN1IrCAAPqVghEnTUdr7l8s9wh83+WbFvM0lnKhgWVuInVuRpjKiehthRnsqBZ2ROoXpN7SB0mmMYH9/i/cUaJ5yHXqIqOBOCurCcMgfww0+qWZua4yVv6Y7gjaeEaac4O2LM0DslhZ7s6V6Hlp9OVJs6k+9D8FkpXJ1S0UA3dku593msCoPjLNb4GcAsgAsQe2LIRLBABZ53l0yBB4I6CTc7BjDXVuWkgQpA4W3ZE1tKlvoohfgGACdyM86oE51IpGxpEYSwXDUQRqrKHUK4AM1cgMUsXGLHP+7XC30YYumqNzpWrsdakFsprKALQKKHX+RQ44iZXRXFfsBEyZpFsZFSKA4Mcrs9Xr8AYl8QzxkOSpTVDg7UBm+JEKEgxvhijKgLbCOGFVujNdHMttLVKS0l0E2dtCyKpNEkHoyz93CQCyABW/fg0h//T/GPJS/0lK1ajDmcL8P/QdNriBb4tTgTo0+mrBEjPjCaclMy9YpV/zvmEINDv2NkgoAVIYCtU3TW4olM9G1NXoVFGS4Qq7pgiAL8IeZBrhfQgivo3JzU402IQoBWimLdxTR2lZRRgWQG29Ql+BCoq7SXfASRL2O698YGe4/UzHsiiF/Wm2VSs19dxFd3FUhS5NcGAfUKKlpQ5Qj4X/JBKXTJ4Wq/ruU5AeDtmCg+VzD50iF4SHpDyBpDkC9iLvXogqLddLbp86alvhd/jHFC1mAPSqlFoE7xo4szM0yQTmeQVMoFBAE9aCAI2fvL4GWibBvMz+tdAzEZM2iWUK0jMHuA9hwcJz4NZu9NRIIe7ZoiohJarSDCxS7MIvu5cjOWKkCxuhQNwMAbfhgWWNuAorsUwtmJL8NDRapxEOPM4hjALVYxqiyvP9DPDjy3dCEA4RkWUcOrWiaf6t9ZmngdnnG2MsyErUNioj9tuTIXf713k2R+NWAlLcjIL6iZmr9NBXrR8zbNkge8IbdiwIRv2TC0s0ZgWWpiUyZw6XzXMsQLRHjfxPj3i5AFQXFGFW9DKJ0GJOn/FQ63r6CaMdC1mrkZAw4h6YHatB36BD65+3aNHuQKMhuQkghE57kGLjTO6crBYjd5cC2elJcIML67BoBHQmEB+nz68chsGrcZ8l1+QxgNY6gvWfNsFos0AyKuReC+ryKsys6gMoMiZBcFY+ipprXcyczufk0qZW8fz7exPblGAa3TIWZ3871Mfi8GX/1kbLYPYFLp0F44AOgAUeybIVa0lhg39opt//LmyHGQYLCUTZiGN7QA5uAD2+WIrGaIlYyXsAZJ+jOA/sMhGkJgoQq7LNIoQuaGwwYw+eKEzEgRshwhI8gByXRwshXzaAoynSeaIg1jnzEQwP7pwo+0U9P36FPnfhy6Bh1Cbq1k3wc0q7P+aoFpxzez6LTLtyRWaVaTyZNLhYUDtkAlyfD70GQxpzKL36DeuffQnBbisPP9Twc/Z+I0D/s2271PfCs99QwTClR7sR/w2FFhwzE5lmMeFSQMk/icEmF1n4Vl4FOLrIM/5dHALM/YoIq5B40wlG22gwoqNNwDGFd8lG3jA2nrDIomhoUCIDJBGBCxazFkdIaDNvLO5MtyxEeXfLrQ/T560wI+fJ05ukTlnqeRRP673D9mz+l1z7DkNBQ/bNFFLVoAtAx2BTIh7JEdgQwGJtoVzkJOI6qi3Bm8aPZ7PQoEeqk4MZel38XviMw5yHuqDgC8AGgd4R//ooSkfLBgBG+Fod4lAYu7Y42mIyWORPmrMAnDQVa7z+f/ocGWAIuZXQizv9wbITc3SrkhMSiO0COEAg+TMYNgZCNNGQJW5gqJ12AKkC5dZUIvlp+ERhS+SggeWUdUAAlzGVmBF0U4LhUmjpKZldglHz/BAZr/jis9xNKTzCXfWfMDp6jMIchSdBnqFkMmVVjipFMr0DKI9NDfjuA9z+bnttY2mnEwt9gK/lCVoEKgdYeA5gDXp44BvAk6lRRvWn3IS3LRpSwJnLjmXaMFklMMv1S8uanpYg0pMD9LljA4+EIIoXTTSC5z4hiihjsYIYQEiJ+IlbAESYMY2enFalqMPmZTiNMHjIm5YcJsvNPhmMMnNGECDVeOT+2JpLGUUQpSQLuZvwHmSmJZm2CcbISrikL0WiIfHs7yy7gDB81C7wmNkMBC2SZSRlKuN6QVIT5GdhRbanUw280QqCYIMobPdJblz+mN+JqQl6955xd11yFLw5b9LP2+Bpi1gjswTizkJnvK5wJYt2xCVozWErBOGcctxN6dXvCYFD52L0kzvAOc3O7IegB/Xoytjw+zRD81YJdmqdXQlQ7CtyaMdLggS+gLJQJXDmnBCgcqAmNZ0Ezgu8YVoRTEJfkYCmCNCWYkVfyYmIqmPfLT3rD7HDMW4EQS1pFPoeNcc2CcmsCShj+20cWXlDdAKYyiLNpUg2q4ZqnMtNT4k8wgLKNEw3VJBi8YNmph6kn9QwdNfP/dLHCQljz26jslVKkoL/M6Q7wSXmvEQZ+zMDZ5R/4cvVZTrgIQblGNUJnZ6/EahFy8zGU0wozci9FcOBIyiXaGLxhsF4oQy+YT+EQGkAVoKXIoBkTTu7DC6FjNLhC1mcaIkoMIGA2OR1YgxFUyfLtqWd1mNY2aMk0v4fQ4z66xFgyD//7JgIOSuJuFH/0SC/6OqwoMBM4o010BN49+MoXUo7WIP5XYQ0pA3lpRdtLgFCD80jv3+CuUSwPH/ktmPf2wcOWDg2DJHG07NAdv9lpheYC4iPEeGE8aUaAdC2OK1BkFdCcY4wmNB/IIZosiVUXgGAKjAAFuG+53BiPT9QXcBzOOKAtFkQB6ErGfpj9WfCts58+LZ5gC1TRQuXrlsxZo85QdsAW5AZKBXBM4LMg1hxiiGn81DFJF0o1fZXNHKNQiNRY+VWTAYlboJmWv0F60J10I7B7CCQ9xyRWB6xmGrvVxVQJptFn4DTPjx85idIwhYRR93ffNQ/t+J3c11xRQB+ibXQQvsAps2bUY6XlGzqBCJhNJCcTAOByJTDwaqHAt0h4sDr9Xd3DKE3lawhSRNbyRJGDMb3i8g8WCZV60NMmZpKAgnWDYgOCoGyOHEmOpXRZCGhDwJYg0M5AmXeEaZBVRKQg4RYFJJI/INpngckWKQJU1l3EL4O64XCjdNHrsTAcxrq/nACAhkwp+Ky1cRITGMxFbomPoMmoTCiJIQbM38+sX7fgiUXQBNGgg+o/oO2LUX2Nn+fRQ8EfVRd5s4bfEHvg+obUyD+5h1PPlMi/UkYi5469xc9eNQcZlX6niXHzDjLARayW+VMKQBASE/Elz9NRuGqdiOHDRKNHQiEw+wBUJaXBw5DKpS/QiTxMpDyACAe4HPIcBK39tQwq/rYWI4GlC3ggmBU6dIRgDtadEzYqDTPYdTli5xP6IdOUgI+pD1KNAwspOiq/NBU9qROcRCY7KEIKUtdliRzXALZbFBiQY1GQeyPgIYDCcu/cSBkbHALjB7H+DofJo3U9Q4G++YFiDaMSD+rkObxus42l1iVYrGjOhvGI4Hwky3BGhpiXmcRXDKiACGu4jFEDfm+JHUnSVrQHDFgzioEYC8AqA4f+FcTRo6VGBOmBo3URjYzf8z0VScyekGxd14X/Bc4C534cFq76Dsu9z6z2J7QtnhqahD1DC+AyU91uVUmPJRA9uppGGGtxGQuyEkMhMBLil+mPwoCUEazdmzE0AioDSLAyrWv1MEQCYKD3Tu9zWGLTLYuNnMEzcjUdSIuDiomMYZ0kZiCCZUx2NUEAKQdGWst67I5ABOo7DFXy53ocnukHqvLOTuDi5kCH72TBRGVOIJEaDq5s+AjFVUQmctASnyOaC0sZowIzdOkLCAptjKQszqp+D2bDRgnWXnyus5wHcSdhAgeTkYDwzYprCe0M3vc/ETdjSnEkcZE5juv5EtZkOsepOdgrFMEzVwp1N2xScWRyIk1dKgcz+APnAXOIlwKKgzK37p9Oi6bHyDdME4WJpju/m5T9tonbGCHdWjq3+ZUnJMvkAQULNrJmjAIGNpEb+Cl0ZuAckIAKFCSCNOmiLAt1jcAuMaGQYGHcWQvPdVoE1SkS6PMdES59uI7xGID8Qs2zyrbVRmy56yiBCgzdxAgTcRoBCuOdQBKmVucbcyEbm2jbJBNMUQQ5D2zo5zaMnVXjhxXc99vgDWl/rAYIg3vgP9VSNgRvEskycNSSb5THNyHBA0GA9gpmHf3uBiqV2NAKqYhJDU/e3PeGFYS41zXOCPwZmuX2DM1EYGRUy77/gbiT6LKteQRQRhyOnf5Q6wDCyu+dA2+vS7XxIIGQitt8KM6BBNdH0d7aozLQpzz33QtPXicX5Yz6o0OGLLDCrdVVL+ydS+YX6J+05NcUYn81VKfZIWE5K7kBCIwlShLLg+T6AFIiC/N/hdhmmn3/vjkcH1h8vQA5NH9zxCy7yK98yVz2PHg0B2AcQoieH8SKN/hwarzaVdP8NxfQvmMgq51umlJds2ss0cbNv4YxYBSIDTCMghNE5UAss9cQB5VbBiV3kaG6jA48Kt6zuWnRBNdDc53rOeD/0FwLpflTACpBwIQkYA4mJUZzcConwps80yQQM9SiYTjK5Q67nNvHByi3xb0ubMWYq96v3vhiO0YARsHoL+KnGAlW5sTad9EyAA8wkWFlvf3xWM0RECdbzfUdTrhalgNew6LjazMLOU9aPAMDDwm9KL2bQxoboR4E68YgWBtzILC1FJG2Ohow/XUtqREBcnVvghvAlB2FpBvsmf/wSbVWA0pJgYaDEIUrJGkgPyWWhM8DUJEmOLwTT2FAVn3rHLoAXJLEEwccoxXMGtI3txUGoYi3AVMPN/d+BntHAOaBIzopLWBu93IiwzHyQOeIhfcVIcIATMYCACgOtEmXbhKWpMt8zHzvg6KY5KzDYgZre2uFZcqbnVN8QCLThiigD8Md7OGiEThHpxkLHTHMZNGN1gdKtVY6QbT9zcN/+pAQnq5mGPknYBMAjyoBTPQfqvUVLNqXMDo/DlJFQJ9o1TfW40bcpAI1DKliiBM+eP3jqE/3LmQIHYrm+/6+qd0UIRsGET4oxjwjg/DAhT3HcR2phBM9YWzkW/0TERNiYZ8LB3QpfezA4Sh+mduKO7LFYm6k0JekrLs6Bz1rYlcWAECKSPZ4kAnoscKwNhl/hwoftWYOSAcTJlFFeEg0iXYkLQCGPebAvKCWB2+Et3Xd1J8mqaTKDursLCH8pbuUQA44wA0YpRlAylkg0PQYZUiRmFPxMs5VRR/ujBcJNQ8o1HP2TiOmcfiYdiPX4tfRfUFo6ADNOEYB9UUF6d8tLxhAlOpaRfs6/HQEaN5onwBStP/0wU42UzdXOWZqI6aJQxdX1TYLgG0RawZylbEI7WiDKY4mMOB13rYXNtNQvwI9Jy/PPOg7r462pvG3O9TUUFut/HJy4JZqFx8SLBoDOBQd2e+jBqOC4RQCCMKRJSohgK2KmEXQZMHO1Z5bRYhQp8sO90OXj6HpD5bEQZfg73qkMqH0gLRADPAppmNMUAo1pLhT/x2s8hyjDELECM8fVOXuj6meFolhYFqrnIiB+nCDAaehJ0LopT56PE+hF35FgIjgIPrgVVXPPLQ40AdGMsHqe3qT5Yz538+TfBb/JAjut+RIXtHSj8kc/cWetDpeoT2LKMbVFhu4ApnjOHEitScMwejwkQ0qbhJphUAmc9PHFWZloYkVSUnV4I8pG/VlL3CXCqJ5sGmu+CfWnhCIiEhDJPa4YVQWCqUS2OM95iqB/DNA5kXJjGw15dOdqyHeDUcZPJYOOK9jVYm/MLqYlAGg2IySl1Pf4wCiiBDOwEFpWqTEUt5xSWdxikgXCKJZAnyZdsaddoCDyJCZ8yuYbZc5wr2B8yoE/ioKhLemNoq6+oAEk9mbgptBrFD6gDY6m3yQrQYGuhHlDLbHaszzXTKeR0NlOCU3AFsnr1r0gLnwQbPkkswSWTVZWsQrURkik8ucIHVeh8SrOHgyzEuV/xrOqtQ7iMK6z1nZan6NpxK3/g93MwBAazqUyI0sF0SIpHDCOW8Ooc+oCa8IWz6MI5o7qb4ZxlKySJwVNCmp0CadqeiSHXw4DcQwA/Qrooq6KlJ3Pbo3+yiLbEIu3qxZZJDeM7E6Vi3YHUVYArMzYCBi4jQ6duyvmPj4CF3wqLPd3FLw514u5rTI8rdUWioa7hqjKhip5PCIHL1edfD0nCN2eNb3NAuKADI8BZ+Ge7QrUNL+SqF+IXFMjXNbOqqkz08ePsiAB/tJOfNMBBANgaAVamJ+ke97PKExneNQgGEqF+L1RLvWERMzS3pSbIibgfOYAiJNXf3SGnV7VCeAam3bFqi0CUVUmndiuUo3GGPTpMZsMFfsML8uSEj/ydkEDGfCaeOPW7EwI+aBcQsyma9GeKFS2JHrgHl430OL3EQGkKfKcqkbFL4FzjH4IbHwW1C6r8VCBjrpT1VG/WX1kvuss1EW/2OtClDluGG0btBd48C4C0eopuuhqRFGDvRgDzDPtEhrPMlmClOVfiL0Da7kyoNqGeH2Kv8tEk9eIncsrMHP4AeI3iB4W4IkqmYxBOzlqvB6x4xFM+10SAjQz3NsmmQVCXfjcabB8YATqR+RJTUWJYojbMGnWxAkTxBeomCCgNArsYEDlzpEC3LncE3D1aQ51iqjtXbdah8/aCqVK/65dAgqMUi+/q/8qAFTc3UQXg7OgGgXqa2o0Glr4nQSpFPQLp8xCQujBzS2WaVwOptItSTSg00pUKOoiTiVNPgpv8gNpQnpiHG0UxLVyLa8ba2FuuSE4l0uIcJHeKCfiW/zj6DhEAOdlQJTpFAwuaxfgEchyRZTFKXKxPY4DJfEbVFWOyHcztAto1ad96iXl1UFwTl+lfBuI4KmmUokxWJGpOKcR0lW0cWtU3ht55RV0SLuOoExzNAXkc0Cil5RyaoW4QlDb2t3C67MYKHrBFlSaq6MNF9bM69Z5x40DnhW1yI8SUiQDNVVTsKgNja0unSBGUOV/RO9X/evRdImD8QIFaEuWqSlZzPGlWhHAlXh6LydWWOr0wV85EWoRPWXyIGG3zrJqR1ibf6L7F+LTvCZIG66boIA7qIE50OkYP4m+0Upl+pSCnP1WN2u7rgdBHlam46JkuPD6tQLVF8MKMWNCiUE92Med1WbeSJWvwRZNiZiEltBLOvFRAyZqib2fmR/mWzGV/hrUxMVHuNrflZNf91emDngVOIKbqfAl04zc1Tzzxy9j+69mum+64VpaOZDBkTYRt+WsnYy9wCpf+yTSz0yDIGoovcAo3ttCe1SwkzE6Xoxwis41Ll3mmD8BRbHYYbCgAY2FWbdiidnvppsWwdqESfwgEbOdtBBAZxHeAWTSw10sQKgSm4Te7ZAunK3uUxoS9GRXHxi4ynAfMwR8PcFWYWbkeQD7XRs9fnxaIgM2btzrZiVT9xvTRKW8rg4pLbeyR8ah5Nd6ccyhMGXWCrmADx0mNJ1D8N1EcYZk0iEPjG7yFLkDufRw/9Kx+hJrn/DzZN1DQSRDNH5Tu9GrM9cQI8JZoDltyhstWWygJR8SrQ1oEaXTNQE0cDHNGNOhG61OJQK/d2qa3PV3rHe4ofN8W5Cs4FIb/JFo4AhKD2HCSdLVBFWMzluhwr64VvIq/8KbJv1uyAYE3adfpMa/GD+IWVPAg9VPmGnxjFieKfxURsmY7s1gLnmIUtSfdyuCnz2v8+NhdYODtoi/8kDjTy05BBSIUwmk7YdohmW7uWZ8bnz7c6RSSaGDqeEZr1IEy2TEqtA44qbYlzDZpGVJ8rpMn2T5kf4YPIXk0HL3/r0QA5wCMwWa1UeMT57CpCtf7ml2w49DhL9LjeHjOGlqZXwOKH2eGSc0c42ZhYqY610l1Rmi6paqqwcmMBE1sjhIzc5SH+8LPnfwJzWjrQO9JV24X7hgGtOaw5hO7PcMPk13y2htLu1SmSSkjCNSgLQO2Ad68eiNAtggfak9skCLKMyvey1OyP6FQtr8mfeBJEKHYhgMgJio3NF+nuHgUsTQV4y+c62tXWhIBrPJuB9kRsraGLETkqD9uFiYnGmQlBgtGPW7dQDTZ94AyepOfBVfdOHgGMN/JJDnlbbEbfOMAymp2p6ACZ3MAFVpIb4muChxxZmy5QrjTPwkFW5jOWzUJqONrevMRaj3muNZhQlzT/owzlmlgW1ofQuwJG42YPGv/69HJEfD+++/v27ePIIDo27hxw5YtWzZv3sLx0AbpTAp1ysbQphA8WyhbtmwN8TMDabIObd9+1vbt27Zt20phVOV0ikgetyeVTCTDScVB/Fg/d1s1NrRjw4ahG/9t3Lhl06YqEWU2b/Z2puRWlIS8D9GChjWkDJs2IWBTKxWLkPzcwMBNcU4KrrDd2Z1/08YNOG0oVNehLCqn3toGHFGGwSLNGT7d1sxxm3orTlOGXP86Zc/u3d/47V+bi4C/+Iu/+Pa3v00mgL7x279OdPwnlF87peX/s/KNU1pOLTiCclLj/+/L7/7Or7/3rd+bi4C/nEc00fG35W9IWSAC/u9v/zGtf1v+hhTgPjkC2BFo+tvyN6b8xV/+5V/+P6/7Sl4jjaY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7526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Leon Morales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 smtClean="0"/>
              <a:t>Chief Relationship Officer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b="1" dirty="0" smtClean="0">
                <a:hlinkClick r:id="rId2"/>
              </a:rPr>
              <a:t>leon.morales@dnabehavior.com</a:t>
            </a:r>
            <a:endParaRPr lang="en-US" sz="1800" b="1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US" sz="1800" b="1" dirty="0" smtClean="0"/>
              <a:t>www.linkedin.com/in/leondna</a:t>
            </a:r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r>
              <a:rPr lang="en-US" dirty="0" smtClean="0"/>
              <a:t>Tripp Rockwell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 smtClean="0"/>
              <a:t>Chief Marketing Officer</a:t>
            </a:r>
            <a:endParaRPr lang="en-US" sz="1800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US" sz="1800" b="1" dirty="0" smtClean="0">
                <a:hlinkClick r:id="rId3"/>
              </a:rPr>
              <a:t>tripp.rockwell@dnabehavior.com</a:t>
            </a:r>
            <a:endParaRPr lang="en-US" sz="1800" b="1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US" sz="1800" dirty="0" smtClean="0"/>
              <a:t>www.linkedin.com/in/tripprockwell</a:t>
            </a:r>
            <a:endParaRPr lang="en-US" sz="1800" b="1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94"/>
          <a:stretch/>
        </p:blipFill>
        <p:spPr bwMode="auto">
          <a:xfrm>
            <a:off x="6096000" y="1752600"/>
            <a:ext cx="1694462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1270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8400" y="3581400"/>
            <a:ext cx="1459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Leon Morales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4191000"/>
            <a:ext cx="1678928" cy="1683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1397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72200" y="6019800"/>
            <a:ext cx="15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Tripp Rockwell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Featured Host </a:t>
            </a:r>
            <a:br>
              <a:rPr lang="en-US" sz="3000" dirty="0" smtClean="0"/>
            </a:br>
            <a:r>
              <a:rPr lang="en-US" sz="3000" dirty="0" smtClean="0">
                <a:solidFill>
                  <a:srgbClr val="BDDEFF"/>
                </a:solidFill>
              </a:rPr>
              <a:t>DNA Behavior </a:t>
            </a:r>
            <a:r>
              <a:rPr lang="mr-IN" sz="3000" dirty="0" smtClean="0">
                <a:solidFill>
                  <a:srgbClr val="BDDEFF"/>
                </a:solidFill>
              </a:rPr>
              <a:t>–</a:t>
            </a:r>
            <a:r>
              <a:rPr lang="en-US" sz="3000" dirty="0" smtClean="0">
                <a:solidFill>
                  <a:srgbClr val="BDDEFF"/>
                </a:solidFill>
              </a:rPr>
              <a:t> Communication DNA</a:t>
            </a:r>
            <a:endParaRPr lang="en-US" sz="3000" dirty="0">
              <a:solidFill>
                <a:srgbClr val="BDDE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4014" y="8650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125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cs typeface="Arial" charset="0"/>
              </a:rPr>
              <a:t>Workplace Operations Report </a:t>
            </a:r>
            <a:r>
              <a:rPr lang="en-US" b="0" dirty="0" smtClean="0">
                <a:cs typeface="Arial" charset="0"/>
              </a:rPr>
              <a:t/>
            </a:r>
            <a:br>
              <a:rPr lang="en-US" b="0" dirty="0" smtClean="0">
                <a:cs typeface="Arial" charset="0"/>
              </a:rPr>
            </a:br>
            <a:r>
              <a:rPr lang="en-US" b="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for </a:t>
            </a:r>
            <a:r>
              <a:rPr lang="en-US" b="0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charset="0"/>
              </a:rPr>
              <a:t>Deeper Insights</a:t>
            </a:r>
            <a:endParaRPr lang="en-PH" b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6" y="1578364"/>
            <a:ext cx="1780868" cy="22860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574"/>
            <a:ext cx="4191000" cy="243862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2362200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+mj-lt"/>
                <a:cs typeface="Arial" charset="0"/>
              </a:rPr>
              <a:t>Business DNA </a:t>
            </a:r>
            <a:r>
              <a:rPr lang="en-US" b="1" dirty="0" smtClean="0">
                <a:solidFill>
                  <a:srgbClr val="333333"/>
                </a:solidFill>
                <a:latin typeface="+mj-lt"/>
                <a:cs typeface="Arial" charset="0"/>
              </a:rPr>
              <a:t>Workplace Operations </a:t>
            </a:r>
            <a:r>
              <a:rPr lang="en-US" b="1" dirty="0">
                <a:solidFill>
                  <a:srgbClr val="333333"/>
                </a:solidFill>
                <a:latin typeface="+mj-lt"/>
                <a:cs typeface="Arial" charset="0"/>
              </a:rPr>
              <a:t>Report: </a:t>
            </a:r>
          </a:p>
          <a:p>
            <a:endParaRPr lang="en-US" dirty="0">
              <a:solidFill>
                <a:srgbClr val="333333"/>
              </a:solidFill>
              <a:latin typeface="+mj-lt"/>
              <a:cs typeface="Arial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charset="0"/>
              </a:rPr>
              <a:t>Business DNA Summary Report; and 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rgbClr val="333333"/>
                </a:solidFill>
                <a:latin typeface="+mj-lt"/>
                <a:cs typeface="Arial" charset="0"/>
              </a:rPr>
              <a:t>M</a:t>
            </a:r>
            <a:r>
              <a:rPr lang="en-US" dirty="0" smtClean="0">
                <a:solidFill>
                  <a:srgbClr val="333333"/>
                </a:solidFill>
                <a:latin typeface="+mj-lt"/>
                <a:cs typeface="Arial" charset="0"/>
              </a:rPr>
              <a:t>ore detailed reporting on Behavioral Factors for more specific analysis</a:t>
            </a:r>
            <a:endParaRPr lang="en-US" dirty="0">
              <a:solidFill>
                <a:srgbClr val="333333"/>
              </a:solidFill>
              <a:latin typeface="+mj-lt"/>
              <a:cs typeface="Arial" charset="0"/>
            </a:endParaRPr>
          </a:p>
        </p:txBody>
      </p:sp>
      <p:pic>
        <p:nvPicPr>
          <p:cNvPr id="7" name="Picture 2" descr="D:\For You\shad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6" y="3864364"/>
            <a:ext cx="1780868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For You\shado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53200"/>
            <a:ext cx="41910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70637"/>
            <a:ext cx="12954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20</a:t>
            </a:fld>
            <a:endParaRPr lang="en-P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60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 txBox="1">
            <a:spLocks noChangeArrowheads="1"/>
          </p:cNvSpPr>
          <p:nvPr/>
        </p:nvSpPr>
        <p:spPr bwMode="auto">
          <a:xfrm>
            <a:off x="233363" y="357188"/>
            <a:ext cx="78819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1pPr>
            <a:lvl2pPr marL="742950" indent="-28575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2pPr>
            <a:lvl3pPr marL="11430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3pPr>
            <a:lvl4pPr marL="16002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4pPr>
            <a:lvl5pPr marL="2057400" indent="-228600" eaLnBrk="0" hangingPunct="0"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defRPr>
            </a:lvl9pPr>
          </a:lstStyle>
          <a:p>
            <a:pPr algn="l" eaLnBrk="1" hangingPunct="1"/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21336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Provides insights in priority of importance based on the candidate’s natural behavioral traits:</a:t>
            </a:r>
          </a:p>
          <a:p>
            <a:endParaRPr lang="en-US" dirty="0" smtClean="0">
              <a:solidFill>
                <a:srgbClr val="333333"/>
              </a:solidFill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10 Desired Tasks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5 Desired Team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5 Desired Work Environment Traits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+mj-lt"/>
                <a:cs typeface="Arial" pitchFamily="34" charset="0"/>
              </a:rPr>
              <a:t>5 Desired Work Rewards</a:t>
            </a:r>
            <a:endParaRPr lang="en-US" dirty="0">
              <a:solidFill>
                <a:srgbClr val="333333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2" descr="http://www.dnabehavior.com/hiring-report-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" y="4143178"/>
            <a:ext cx="3688318" cy="23881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2057400" cy="250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D:\For You\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51182"/>
            <a:ext cx="2057400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For You\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" y="6531364"/>
            <a:ext cx="3688318" cy="25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152400" y="130969"/>
            <a:ext cx="7243763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Hiring Based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Matching Talent to Sales Role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Business D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 Hiring Performance Report</a:t>
            </a:r>
            <a:endParaRPr kumimoji="0" lang="en-PH" sz="30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48801"/>
            <a:ext cx="12954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21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2498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12" y="1447800"/>
            <a:ext cx="4826576" cy="516807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2200391"/>
            <a:ext cx="1981200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Dave: Ideal Style for New Business Development (“Hunting”) </a:t>
            </a:r>
            <a:endParaRPr lang="en-US" sz="20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71699"/>
            <a:ext cx="1985010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Lane: Ideal Style for Relationship Management (“Farming”) </a:t>
            </a:r>
            <a:endParaRPr lang="en-US" sz="2000" dirty="0">
              <a:solidFill>
                <a:srgbClr val="333333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 descr="D:\For You\sha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12" y="6615879"/>
            <a:ext cx="4826576" cy="3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52400" y="64754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Benchmarks for Hiring Fit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Specific Role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Business </a:t>
            </a:r>
            <a:r>
              <a:rPr lang="en-US" sz="3000" noProof="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NA Benchmark Solution</a:t>
            </a:r>
            <a:endParaRPr kumimoji="0" lang="en-PH" sz="30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903742" y="6433316"/>
            <a:ext cx="1411458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22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397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rot="10800000">
            <a:off x="685800" y="1524000"/>
            <a:ext cx="7620000" cy="4191000"/>
          </a:xfrm>
          <a:prstGeom prst="roundRect">
            <a:avLst>
              <a:gd name="adj" fmla="val 10307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621108" y="1743364"/>
            <a:ext cx="1903055" cy="3808100"/>
          </a:xfrm>
          <a:prstGeom prst="roundRect">
            <a:avLst>
              <a:gd name="adj" fmla="val 0"/>
            </a:avLst>
          </a:prstGeom>
          <a:solidFill>
            <a:srgbClr val="4F1F6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500" b="1" dirty="0" smtClean="0">
                <a:latin typeface="Calibri" panose="020F0502020204030204" pitchFamily="34" charset="0"/>
                <a:cs typeface="Arial" pitchFamily="34" charset="0"/>
              </a:rPr>
              <a:t>Matching              Employees to Clients and Solutions Offered</a:t>
            </a:r>
            <a:endParaRPr lang="en-US" sz="15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21108" y="2993457"/>
            <a:ext cx="1903055" cy="25691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63908" y="2687553"/>
            <a:ext cx="470919" cy="44793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52801" y="1743364"/>
            <a:ext cx="2012714" cy="3819236"/>
          </a:xfrm>
          <a:prstGeom prst="roundRect">
            <a:avLst>
              <a:gd name="adj" fmla="val 0"/>
            </a:avLst>
          </a:prstGeom>
          <a:solidFill>
            <a:srgbClr val="4F1F69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>
              <a:tabLst>
                <a:tab pos="1087438" algn="l"/>
              </a:tabLst>
            </a:pPr>
            <a:r>
              <a:rPr lang="en-US" sz="400" b="1" dirty="0" smtClean="0"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US" sz="400" b="1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1500" b="1" dirty="0" smtClean="0">
                <a:latin typeface="Calibri" panose="020F0502020204030204" pitchFamily="34" charset="0"/>
                <a:cs typeface="Arial" pitchFamily="34" charset="0"/>
              </a:rPr>
              <a:t>DNA Client Engagement and Talent Management</a:t>
            </a:r>
            <a:br>
              <a:rPr lang="en-US" sz="1500" b="1" dirty="0" smtClean="0">
                <a:latin typeface="Calibri" panose="020F0502020204030204" pitchFamily="34" charset="0"/>
                <a:cs typeface="Arial" pitchFamily="34" charset="0"/>
              </a:rPr>
            </a:br>
            <a:r>
              <a:rPr lang="en-US" sz="1500" b="1" dirty="0" smtClean="0">
                <a:latin typeface="Calibri" panose="020F0502020204030204" pitchFamily="34" charset="0"/>
                <a:cs typeface="Arial" pitchFamily="34" charset="0"/>
              </a:rPr>
              <a:t>Systems</a:t>
            </a:r>
            <a:endParaRPr lang="en-US" sz="15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22634" y="1737351"/>
            <a:ext cx="1682064" cy="2613915"/>
            <a:chOff x="3200399" y="1771573"/>
            <a:chExt cx="2133599" cy="1606002"/>
          </a:xfrm>
        </p:grpSpPr>
        <p:sp>
          <p:nvSpPr>
            <p:cNvPr id="12" name="Rounded Rectangle 11"/>
            <p:cNvSpPr/>
            <p:nvPr/>
          </p:nvSpPr>
          <p:spPr>
            <a:xfrm>
              <a:off x="3200399" y="1771573"/>
              <a:ext cx="2133599" cy="819654"/>
            </a:xfrm>
            <a:prstGeom prst="roundRect">
              <a:avLst>
                <a:gd name="adj" fmla="val 0"/>
              </a:avLst>
            </a:prstGeom>
            <a:solidFill>
              <a:srgbClr val="4F1F69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500" b="1" dirty="0" smtClean="0">
                  <a:latin typeface="Calibri" panose="020F0502020204030204" pitchFamily="34" charset="0"/>
                  <a:cs typeface="Arial" pitchFamily="34" charset="0"/>
                </a:rPr>
                <a:t/>
              </a:r>
              <a:br>
                <a:rPr lang="en-US" sz="1500" b="1" dirty="0" smtClean="0">
                  <a:latin typeface="Calibri" panose="020F0502020204030204" pitchFamily="34" charset="0"/>
                  <a:cs typeface="Arial" pitchFamily="34" charset="0"/>
                </a:rPr>
              </a:br>
              <a:r>
                <a:rPr lang="en-US" sz="1500" b="1" dirty="0" smtClean="0">
                  <a:latin typeface="Calibri" panose="020F0502020204030204" pitchFamily="34" charset="0"/>
                  <a:cs typeface="Arial" pitchFamily="34" charset="0"/>
                </a:rPr>
                <a:t>Grow Engaged Clients and Employees</a:t>
              </a:r>
              <a:endParaRPr lang="en-US" sz="15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13" name="Picture 3" descr="Description: C:\Users\rischa.trent\AppData\Local\Microsoft\Windows\Temporary Internet Files\Content.IE5\HZXMT4X5\MP900400019[1]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" t="6212" r="4871" b="33999"/>
            <a:stretch/>
          </p:blipFill>
          <p:spPr bwMode="auto">
            <a:xfrm>
              <a:off x="3200399" y="2550216"/>
              <a:ext cx="2133599" cy="827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/>
          </p:spPr>
        </p:pic>
      </p:grpSp>
      <p:sp>
        <p:nvSpPr>
          <p:cNvPr id="14" name="Right Arrow 13"/>
          <p:cNvSpPr/>
          <p:nvPr/>
        </p:nvSpPr>
        <p:spPr>
          <a:xfrm>
            <a:off x="5524164" y="2687553"/>
            <a:ext cx="470919" cy="44793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5913122" y="3354795"/>
            <a:ext cx="3985412" cy="407926"/>
          </a:xfrm>
          <a:prstGeom prst="rightArrow">
            <a:avLst>
              <a:gd name="adj1" fmla="val 50000"/>
              <a:gd name="adj2" fmla="val 4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4399" y="4185358"/>
            <a:ext cx="722717" cy="75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72" y="4169614"/>
            <a:ext cx="747318" cy="75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052431" y="3165788"/>
            <a:ext cx="971761" cy="481330"/>
            <a:chOff x="3764538" y="2819400"/>
            <a:chExt cx="971761" cy="252322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538" y="2821415"/>
              <a:ext cx="169779" cy="250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435" y="2819400"/>
              <a:ext cx="172464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816" y="2819400"/>
              <a:ext cx="169779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835" y="2819400"/>
              <a:ext cx="172464" cy="252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4029653" y="3678054"/>
            <a:ext cx="1102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1087438" algn="l"/>
              </a:tabLs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Employees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4499" y="5075967"/>
            <a:ext cx="1736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087438" algn="l"/>
              </a:tabLst>
            </a:pPr>
            <a:r>
              <a:rPr lang="en-US" sz="1600" b="1" dirty="0" smtClean="0">
                <a:latin typeface="Calibri" panose="020F0502020204030204" pitchFamily="34" charset="0"/>
                <a:cs typeface="Arial" pitchFamily="34" charset="0"/>
              </a:rPr>
              <a:t>Clients</a:t>
            </a:r>
            <a:endParaRPr lang="en-US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4426090" y="4016608"/>
            <a:ext cx="254793" cy="345731"/>
          </a:xfrm>
          <a:prstGeom prst="downArrow">
            <a:avLst/>
          </a:prstGeom>
          <a:solidFill>
            <a:srgbClr val="8C3FC5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1876" y="1746418"/>
            <a:ext cx="327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$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102897" y="5728871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Communication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Drives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Business Relationship Performance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8" descr="http://dnabehavior.com/Company%20Values%20Resize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3"/>
          <a:stretch/>
        </p:blipFill>
        <p:spPr bwMode="auto">
          <a:xfrm>
            <a:off x="5995083" y="4219873"/>
            <a:ext cx="1682065" cy="13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3"/>
          <p:cNvSpPr>
            <a:spLocks noGrp="1"/>
          </p:cNvSpPr>
          <p:nvPr>
            <p:ph type="title"/>
          </p:nvPr>
        </p:nvSpPr>
        <p:spPr>
          <a:xfrm>
            <a:off x="289760" y="121705"/>
            <a:ext cx="8229600" cy="9906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How Can DNA Behavior Help Your Firm?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801" y="2993456"/>
            <a:ext cx="2006976" cy="6536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DNA Discovery Processes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2801" y="3647414"/>
            <a:ext cx="2006976" cy="653659"/>
          </a:xfrm>
          <a:prstGeom prst="rect">
            <a:avLst/>
          </a:prstGeom>
          <a:solidFill>
            <a:srgbClr val="8C3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DNA Training 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52801" y="4301073"/>
            <a:ext cx="2006976" cy="653659"/>
          </a:xfrm>
          <a:prstGeom prst="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DNA Knowledge Center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52801" y="4897451"/>
            <a:ext cx="2006976" cy="665149"/>
          </a:xfrm>
          <a:prstGeom prst="rect">
            <a:avLst/>
          </a:prstGeom>
          <a:solidFill>
            <a:srgbClr val="957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DNA Technology Systems</a:t>
            </a:r>
            <a:endParaRPr lang="en-US" sz="16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81000" y="1524000"/>
            <a:ext cx="441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For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more information about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Communication DNA and Business DNA, and to complete a trial: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Contact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:                                           </a:t>
            </a:r>
          </a:p>
          <a:p>
            <a:pPr marL="0" indent="0">
              <a:spcBef>
                <a:spcPts val="30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DNA Behavior International</a:t>
            </a:r>
          </a:p>
          <a:p>
            <a:pPr>
              <a:spcBef>
                <a:spcPts val="30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5901-A Peachtree Dunwoody Rd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Suite 375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Atlanta, GA 30328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1-866-791-8992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</a:b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i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nquiries@dnabehavior.com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2"/>
              </a:rPr>
              <a:t>www.communicationdna.com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3"/>
              </a:rPr>
              <a:t>www.businessdna.com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  <a:hlinkClick r:id="rId4"/>
              </a:rPr>
              <a:t>www.dnabehavior.com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dirty="0"/>
              <a:t>Read our Blog: </a:t>
            </a:r>
            <a:r>
              <a:rPr lang="en-US" sz="1600" dirty="0">
                <a:hlinkClick r:id="rId5"/>
              </a:rPr>
              <a:t>http://blog.dnabehavior.com/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charset="0"/>
              </a:rPr>
              <a:t>`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PH" sz="3000" dirty="0" smtClean="0"/>
              <a:t>Contact Us</a:t>
            </a:r>
            <a:endParaRPr lang="en-PH" sz="3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590800"/>
            <a:ext cx="3352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56928" y="6400800"/>
            <a:ext cx="1229672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24</a:t>
            </a:fld>
            <a:endParaRPr lang="en-P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200"/>
            <a:ext cx="3886200" cy="3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254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>
                <a:latin typeface="+mn-lt"/>
                <a:cs typeface="Arial" pitchFamily="34" charset="0"/>
              </a:rPr>
              <a:t>Communication DNA® Delivering Communication</a:t>
            </a:r>
            <a:r>
              <a:rPr lang="en-US" sz="3000" dirty="0">
                <a:latin typeface="+mn-lt"/>
                <a:cs typeface="Arial" pitchFamily="34" charset="0"/>
              </a:rPr>
              <a:t> </a:t>
            </a:r>
            <a:r>
              <a:rPr lang="en-US" sz="3000" dirty="0" smtClean="0">
                <a:latin typeface="+mn-lt"/>
                <a:cs typeface="Arial" pitchFamily="34" charset="0"/>
              </a:rPr>
              <a:t>Insights</a:t>
            </a:r>
            <a:br>
              <a:rPr lang="en-US" sz="3000" dirty="0" smtClean="0">
                <a:latin typeface="+mn-lt"/>
                <a:cs typeface="Arial" pitchFamily="34" charset="0"/>
              </a:rPr>
            </a:b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“</a:t>
            </a:r>
            <a:r>
              <a:rPr lang="en-US" sz="3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Behavioralizing</a:t>
            </a: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” Marketing and Sales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1371600"/>
            <a:ext cx="373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Know, Engage and Grow Every Client </a:t>
            </a:r>
            <a:r>
              <a:rPr lang="en-US" sz="2000" dirty="0"/>
              <a:t>u</a:t>
            </a:r>
            <a:r>
              <a:rPr lang="en-US" sz="2000" dirty="0" smtClean="0"/>
              <a:t>sing our </a:t>
            </a:r>
            <a:r>
              <a:rPr lang="en-US" sz="2000" dirty="0" err="1" smtClean="0"/>
              <a:t>MarketingTech</a:t>
            </a:r>
            <a:r>
              <a:rPr lang="en-US" sz="2000" dirty="0" smtClean="0"/>
              <a:t> Platform.</a:t>
            </a:r>
          </a:p>
          <a:p>
            <a:endParaRPr lang="en-US" sz="2000" dirty="0" smtClean="0"/>
          </a:p>
          <a:p>
            <a:r>
              <a:rPr lang="en-US" sz="2000" dirty="0" smtClean="0"/>
              <a:t>Since 2001, we have been delivering unique communication insights for marketing and sales teams to be Behaviorally SMART</a:t>
            </a:r>
            <a:r>
              <a:rPr lang="en-US" sz="2000" dirty="0" smtClean="0">
                <a:latin typeface="Arial"/>
                <a:cs typeface="Arial"/>
              </a:rPr>
              <a:t>™</a:t>
            </a:r>
            <a:r>
              <a:rPr lang="en-US" sz="2000" dirty="0" smtClean="0"/>
              <a:t> so they can deliver customized life long experiences to every client and customer. </a:t>
            </a:r>
          </a:p>
          <a:p>
            <a:endParaRPr lang="en-US" sz="2400" dirty="0"/>
          </a:p>
          <a:p>
            <a:r>
              <a:rPr lang="en-US" sz="2000" b="1" dirty="0" smtClean="0"/>
              <a:t>Behaviorally matching  sales teams to clients and </a:t>
            </a:r>
            <a:r>
              <a:rPr lang="en-US" sz="2000" b="1" dirty="0"/>
              <a:t>solutions </a:t>
            </a:r>
            <a:r>
              <a:rPr lang="en-US" sz="2000" dirty="0" smtClean="0"/>
              <a:t>is a proven way to build a client-centered business which out-performs.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47800"/>
            <a:ext cx="5943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86"/>
          <p:cNvSpPr>
            <a:spLocks noChangeArrowheads="1"/>
          </p:cNvSpPr>
          <p:nvPr/>
        </p:nvSpPr>
        <p:spPr bwMode="auto">
          <a:xfrm>
            <a:off x="98559" y="228600"/>
            <a:ext cx="908764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AU" sz="2600" dirty="0" smtClean="0">
                <a:solidFill>
                  <a:srgbClr val="FFFFFF"/>
                </a:solidFill>
                <a:latin typeface="Calibri" panose="020F0502020204030204" pitchFamily="34" charset="0"/>
                <a:cs typeface="Arial" pitchFamily="34" charset="0"/>
              </a:rPr>
              <a:t>The Need to Reveal and Manage Hidden Communication Gaps </a:t>
            </a:r>
          </a:p>
          <a:p>
            <a:r>
              <a:rPr lang="en-AU" sz="2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Behavior</a:t>
            </a:r>
            <a:r>
              <a:rPr lang="en-AU" sz="2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Causes Sales Performance Challenges</a:t>
            </a:r>
            <a:endParaRPr lang="en-AU" sz="2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3561487"/>
              </p:ext>
            </p:extLst>
          </p:nvPr>
        </p:nvGraphicFramePr>
        <p:xfrm>
          <a:off x="4953735" y="2171194"/>
          <a:ext cx="6096000" cy="385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californiahealthline.org/%7E/media/Images/News/Graphs/GraphDownwardTrend.ash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35" y="3548510"/>
            <a:ext cx="1143000" cy="9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1622" y="3701125"/>
            <a:ext cx="141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dirty="0" smtClean="0">
                <a:latin typeface="Calibri" panose="020F0502020204030204" pitchFamily="34" charset="0"/>
                <a:cs typeface="Arial" pitchFamily="34" charset="0"/>
              </a:rPr>
              <a:t>Business</a:t>
            </a:r>
          </a:p>
          <a:p>
            <a:pPr algn="ctr"/>
            <a:r>
              <a:rPr lang="en-AU" sz="1400" b="1" dirty="0" smtClean="0">
                <a:latin typeface="Calibri" panose="020F0502020204030204" pitchFamily="34" charset="0"/>
                <a:cs typeface="Arial" pitchFamily="34" charset="0"/>
              </a:rPr>
              <a:t>Performance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735" y="2907459"/>
            <a:ext cx="2222738" cy="278188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>
                <a:latin typeface="Calibri" panose="020F0502020204030204" pitchFamily="34" charset="0"/>
                <a:cs typeface="Arial" pitchFamily="34" charset="0"/>
              </a:rPr>
              <a:t>87% of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Arial" pitchFamily="34" charset="0"/>
              </a:rPr>
              <a:t>m</a:t>
            </a:r>
            <a:r>
              <a:rPr lang="en-AU" sz="1200" dirty="0" smtClean="0">
                <a:latin typeface="Calibri" panose="020F0502020204030204" pitchFamily="34" charset="0"/>
                <a:cs typeface="Arial" pitchFamily="34" charset="0"/>
              </a:rPr>
              <a:t>easurable  business issues are communication related</a:t>
            </a:r>
            <a:endParaRPr lang="en-AU" sz="12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670300" cy="4856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163649">
            <a:off x="5471372" y="2902295"/>
            <a:ext cx="930736" cy="34674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240717">
            <a:off x="5589239" y="5129567"/>
            <a:ext cx="973630" cy="36174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2069" y="6595069"/>
            <a:ext cx="3613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Arial" pitchFamily="34" charset="0"/>
              </a:rPr>
              <a:t>Source: Harvard Business Review 2002</a:t>
            </a:r>
            <a:endParaRPr lang="en-US" sz="12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897969" y="6370215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573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5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The New Behavioral Economy Opportunity</a:t>
            </a:r>
            <a:b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Re-Framing Communication of Offerings to Remove Biases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256953"/>
              </p:ext>
            </p:extLst>
          </p:nvPr>
        </p:nvGraphicFramePr>
        <p:xfrm>
          <a:off x="307075" y="1271966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752600"/>
            <a:ext cx="7604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The opportunity is to reframe how the same solution is presented to people with different communication and learning styles. </a:t>
            </a:r>
            <a:endParaRPr 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867400" y="6358577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741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-34119"/>
            <a:ext cx="8915400" cy="11430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Using </a:t>
            </a: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>DNA Discovery to Unlock Revenue </a:t>
            </a:r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>Growth</a:t>
            </a:r>
            <a:b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Power of Matching Sales Teams, Clients, Solutions 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0119"/>
              </p:ext>
            </p:extLst>
          </p:nvPr>
        </p:nvGraphicFramePr>
        <p:xfrm>
          <a:off x="76200" y="1295400"/>
          <a:ext cx="904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43600" y="6352392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5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401" y="2590800"/>
            <a:ext cx="1919135" cy="36600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669" y="1574973"/>
            <a:ext cx="16646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Sales Team  With Lack of Behavioral Insight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72255" y="3363299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25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5888" y="3864640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43330" y="3864640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05837" y="4368544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?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096" y="5666100"/>
            <a:ext cx="18908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Default  Styles =1 in 4 Engagement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77085" y="2590800"/>
            <a:ext cx="2990849" cy="36600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3732" y="2590800"/>
            <a:ext cx="1997753" cy="36600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61109" y="1592177"/>
            <a:ext cx="1997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Matching Employees and  Clients for 4 in 4 Engagement 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591727" y="2867308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25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597303" y="3774618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600662" y="4708475"/>
            <a:ext cx="510617" cy="189525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612050" y="5497282"/>
            <a:ext cx="495870" cy="168817"/>
          </a:xfrm>
          <a:prstGeom prst="wedgeRoundRectCallout">
            <a:avLst>
              <a:gd name="adj1" fmla="val -49764"/>
              <a:gd name="adj2" fmla="val 82670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68481" y="5852671"/>
            <a:ext cx="19977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23% Revenue Uplift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05346" y="69378"/>
            <a:ext cx="9153378" cy="10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Outcome: A Behaviorally SMART</a:t>
            </a:r>
            <a:r>
              <a:rPr lang="en-US" sz="3000" dirty="0" smtClean="0">
                <a:solidFill>
                  <a:schemeClr val="bg1"/>
                </a:solidFill>
                <a:latin typeface="Arial"/>
                <a:cs typeface="Arial"/>
              </a:rPr>
              <a:t>™</a:t>
            </a:r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Sales Process </a:t>
            </a:r>
          </a:p>
          <a:p>
            <a:r>
              <a:rPr lang="en-US" sz="3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Built on Matching Talents to Roles, Teams and Customers</a:t>
            </a:r>
            <a:endParaRPr lang="en-US" sz="30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96136" y="1574973"/>
            <a:ext cx="2971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accent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itchFamily="34" charset="0"/>
                <a:cs typeface="Arial" panose="020B0604020202020204" pitchFamily="34" charset="0"/>
              </a:rPr>
              <a:t>Behavioral Discovery to Know, Engage and Grow Employees and  Customers 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49766" y="3752966"/>
            <a:ext cx="2628899" cy="4171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Life Style: Provide Fun, Openness and Graphics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48536" y="4640700"/>
            <a:ext cx="2667000" cy="417157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Stability:  Provide Security, Feelings and Instructions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310436" y="5604791"/>
            <a:ext cx="2705100" cy="41715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Information: Provide Analysis,  Research and Details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8536" y="2816118"/>
            <a:ext cx="2628899" cy="417157"/>
          </a:xfrm>
          <a:prstGeom prst="roundRect">
            <a:avLst/>
          </a:prstGeom>
          <a:solidFill>
            <a:srgbClr val="002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Goal Setting: Provide Discussion</a:t>
            </a:r>
            <a:r>
              <a:rPr lang="en-US" sz="1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cs typeface="Arial" panose="020B0604020202020204" pitchFamily="34" charset="0"/>
              </a:rPr>
              <a:t>and Opportunities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67935" y="2909930"/>
            <a:ext cx="700546" cy="0"/>
          </a:xfrm>
          <a:prstGeom prst="straightConnector1">
            <a:avLst/>
          </a:prstGeom>
          <a:ln>
            <a:solidFill>
              <a:srgbClr val="0025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167935" y="3839654"/>
            <a:ext cx="700546" cy="71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67935" y="4751097"/>
            <a:ext cx="685797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48886" y="5666100"/>
            <a:ext cx="71959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231962" y="3157422"/>
            <a:ext cx="964174" cy="760406"/>
          </a:xfrm>
          <a:prstGeom prst="straightConnector1">
            <a:avLst/>
          </a:prstGeom>
          <a:ln>
            <a:solidFill>
              <a:srgbClr val="0025A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05536" y="3944633"/>
            <a:ext cx="964174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205536" y="3956149"/>
            <a:ext cx="990600" cy="64804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05536" y="3964144"/>
            <a:ext cx="964174" cy="16980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4921" y="6633030"/>
            <a:ext cx="6238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libri" panose="020F0502020204030204" pitchFamily="34" charset="0"/>
                <a:cs typeface="Arial" panose="020B0604020202020204" pitchFamily="34" charset="0"/>
              </a:rPr>
              <a:t>Source: Gallup Organization 2009 and DNA Behavior Research 2001-2014</a:t>
            </a:r>
            <a:endParaRPr lang="en-US" sz="9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5968744" y="6329102"/>
            <a:ext cx="2133600" cy="365125"/>
          </a:xfrm>
        </p:spPr>
        <p:txBody>
          <a:bodyPr/>
          <a:lstStyle/>
          <a:p>
            <a:fld id="{837241CF-3DB1-4997-AF9B-B41EE0F94143}" type="slidenum">
              <a:rPr lang="en-PH" smtClean="0"/>
              <a:pPr/>
              <a:t>7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6045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9067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0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300" dirty="0" smtClean="0">
                <a:latin typeface="Calibri" panose="020F0502020204030204" pitchFamily="34" charset="0"/>
                <a:cs typeface="Arial" panose="020B0604020202020204" pitchFamily="34" charset="0"/>
              </a:rPr>
              <a:t>DNA Sales Engagement Programs                                                  </a:t>
            </a:r>
            <a:r>
              <a:rPr lang="en-US" sz="3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Enhance Life Long Client Relationships </a:t>
            </a:r>
            <a:br>
              <a:rPr lang="en-US" sz="3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33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172589"/>
              </p:ext>
            </p:extLst>
          </p:nvPr>
        </p:nvGraphicFramePr>
        <p:xfrm>
          <a:off x="95534" y="1524000"/>
          <a:ext cx="9048466" cy="5067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3581400" y="2971800"/>
            <a:ext cx="2362200" cy="1676400"/>
          </a:xfrm>
          <a:prstGeom prst="ellipse">
            <a:avLst/>
          </a:prstGeom>
          <a:solidFill>
            <a:srgbClr val="4F1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Communication DNA Discovery Systems, Training, Tools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791200" y="6409306"/>
            <a:ext cx="2133600" cy="365125"/>
          </a:xfrm>
        </p:spPr>
        <p:txBody>
          <a:bodyPr/>
          <a:lstStyle/>
          <a:p>
            <a:fld id="{AABD4647-916A-4C9D-B493-B18B45A00261}" type="slidenum">
              <a:rPr lang="en-PH" smtClean="0"/>
              <a:pPr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8483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15400" cy="79980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AU" sz="3000" b="0" dirty="0">
                <a:ea typeface="MS PGothic" pitchFamily="34" charset="-128"/>
                <a:cs typeface="Arial" panose="020B0604020202020204" pitchFamily="34" charset="0"/>
              </a:rPr>
              <a:t>Quicker and 91% More Reliable Method to </a:t>
            </a:r>
            <a:r>
              <a:rPr lang="en-AU" sz="3000" b="0" dirty="0">
                <a:solidFill>
                  <a:srgbClr val="BDDEFF"/>
                </a:solidFill>
                <a:ea typeface="MS PGothic" pitchFamily="34" charset="-128"/>
                <a:cs typeface="Arial" panose="020B0604020202020204" pitchFamily="34" charset="0"/>
              </a:rPr>
              <a:t/>
            </a:r>
            <a:br>
              <a:rPr lang="en-AU" sz="3000" b="0" dirty="0">
                <a:solidFill>
                  <a:srgbClr val="BDDEFF"/>
                </a:solidFill>
                <a:ea typeface="MS PGothic" pitchFamily="34" charset="-128"/>
                <a:cs typeface="Arial" panose="020B0604020202020204" pitchFamily="34" charset="0"/>
              </a:rPr>
            </a:br>
            <a:r>
              <a:rPr lang="en-AU" sz="3000" b="0" dirty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Predict Reactions to </a:t>
            </a:r>
            <a:r>
              <a:rPr lang="en-AU" sz="3000" b="0" dirty="0" smtClean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Business </a:t>
            </a:r>
            <a:r>
              <a:rPr lang="en-AU" sz="3000" b="0" dirty="0">
                <a:solidFill>
                  <a:schemeClr val="accent4">
                    <a:lumMod val="60000"/>
                    <a:lumOff val="40000"/>
                  </a:schemeClr>
                </a:solidFill>
                <a:ea typeface="MS PGothic" pitchFamily="34" charset="-128"/>
                <a:cs typeface="Arial" panose="020B0604020202020204" pitchFamily="34" charset="0"/>
              </a:rPr>
              <a:t>/ Life Events</a:t>
            </a:r>
            <a:endParaRPr lang="en-US" sz="3000" b="0" kern="12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2" descr="D:\For You\sha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54" y="6172200"/>
            <a:ext cx="1687134" cy="1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For You\sha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82911"/>
            <a:ext cx="1687134" cy="17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54" y="4004089"/>
            <a:ext cx="1672654" cy="2178822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http://www.dnabehavior.com/customized-experiences-proce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1" t="16937" r="1313" b="38216"/>
          <a:stretch/>
        </p:blipFill>
        <p:spPr bwMode="auto">
          <a:xfrm>
            <a:off x="5334000" y="1562151"/>
            <a:ext cx="2033451" cy="22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For You\sha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803454"/>
            <a:ext cx="2062026" cy="20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75454" y="6182911"/>
            <a:ext cx="18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CDNA – 12 Questions                       (2 to 5 Mins)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6195304"/>
            <a:ext cx="18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DNA – 46 Questions                       (10 to 12 Mins)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8" y="1562150"/>
            <a:ext cx="3693385" cy="463315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2327"/>
            <a:ext cx="1610934" cy="2074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0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105.109"/>
  <p:tag name="AUDIO_ID" val="1523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1266</Words>
  <Application>Microsoft Macintosh PowerPoint</Application>
  <PresentationFormat>On-screen Show (4:3)</PresentationFormat>
  <Paragraphs>284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Courier New</vt:lpstr>
      <vt:lpstr>Mangal</vt:lpstr>
      <vt:lpstr>MS PGothic</vt:lpstr>
      <vt:lpstr>ＭＳ Ｐゴシック</vt:lpstr>
      <vt:lpstr>Symbol</vt:lpstr>
      <vt:lpstr>Times New Roman</vt:lpstr>
      <vt:lpstr>Verdana</vt:lpstr>
      <vt:lpstr>Arial</vt:lpstr>
      <vt:lpstr>Custom Design</vt:lpstr>
      <vt:lpstr>PowerPoint Presentation</vt:lpstr>
      <vt:lpstr>PowerPoint Presentation</vt:lpstr>
      <vt:lpstr>Communication DNA® Delivering Communication Insights “Behavioralizing” Marketing and Sales</vt:lpstr>
      <vt:lpstr>PowerPoint Presentation</vt:lpstr>
      <vt:lpstr>  The New Behavioral Economy Opportunity Re-Framing Communication of Offerings to Remove Biases</vt:lpstr>
      <vt:lpstr>Using DNA Discovery to Unlock Revenue Growth The Power of Matching Sales Teams, Clients, Solutions </vt:lpstr>
      <vt:lpstr>PowerPoint Presentation</vt:lpstr>
      <vt:lpstr>  DNA Sales Engagement Programs                                                  Enhance Life Long Client Relationships  </vt:lpstr>
      <vt:lpstr>Quicker and 91% More Reliable Method to  Predict Reactions to Business / Life Events</vt:lpstr>
      <vt:lpstr>PowerPoint Presentation</vt:lpstr>
      <vt:lpstr> Summary of 4 Primary Communication DNA Styles Insights on How to Adapt </vt:lpstr>
      <vt:lpstr>Behavioral Discovery  Behavioral Discovery Leads to Higher Engagement</vt:lpstr>
      <vt:lpstr>DNA Behavior Discovery Systems  The Science Behind the DNA Behavior Discovery Systems</vt:lpstr>
      <vt:lpstr>PowerPoint Presentation</vt:lpstr>
      <vt:lpstr>PowerPoint Presentation</vt:lpstr>
      <vt:lpstr> Business DNA® = Talents for Performance Multi-Dimensional Employee Personality Discovery</vt:lpstr>
      <vt:lpstr>Business DNA as the Foundation of a                  Robust Behavioral Hiring Process for Sales People </vt:lpstr>
      <vt:lpstr>Workplace Talents  Summary of Workplace Talents</vt:lpstr>
      <vt:lpstr>Practical Analysis of the Key Talents that Sales Drive Performance</vt:lpstr>
      <vt:lpstr>Workplace Operations Report  for Deeper Insights</vt:lpstr>
      <vt:lpstr>PowerPoint Presentation</vt:lpstr>
      <vt:lpstr>PowerPoint Presentation</vt:lpstr>
      <vt:lpstr> How Can DNA Behavior Help Your Firm?</vt:lpstr>
      <vt:lpstr>Contact Us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</dc:creator>
  <cp:lastModifiedBy>Tripp Rockwell</cp:lastModifiedBy>
  <cp:revision>36</cp:revision>
  <dcterms:created xsi:type="dcterms:W3CDTF">2015-10-01T14:42:37Z</dcterms:created>
  <dcterms:modified xsi:type="dcterms:W3CDTF">2017-10-09T20:14:55Z</dcterms:modified>
</cp:coreProperties>
</file>