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</p:sldMasterIdLst>
  <p:notesMasterIdLst>
    <p:notesMasterId r:id="rId32"/>
  </p:notesMasterIdLst>
  <p:handoutMasterIdLst>
    <p:handoutMasterId r:id="rId33"/>
  </p:handoutMasterIdLst>
  <p:sldIdLst>
    <p:sldId id="318" r:id="rId3"/>
    <p:sldId id="881" r:id="rId4"/>
    <p:sldId id="832" r:id="rId5"/>
    <p:sldId id="864" r:id="rId6"/>
    <p:sldId id="865" r:id="rId7"/>
    <p:sldId id="863" r:id="rId8"/>
    <p:sldId id="867" r:id="rId9"/>
    <p:sldId id="853" r:id="rId10"/>
    <p:sldId id="862" r:id="rId11"/>
    <p:sldId id="854" r:id="rId12"/>
    <p:sldId id="877" r:id="rId13"/>
    <p:sldId id="880" r:id="rId14"/>
    <p:sldId id="870" r:id="rId15"/>
    <p:sldId id="855" r:id="rId16"/>
    <p:sldId id="844" r:id="rId17"/>
    <p:sldId id="845" r:id="rId18"/>
    <p:sldId id="846" r:id="rId19"/>
    <p:sldId id="847" r:id="rId20"/>
    <p:sldId id="856" r:id="rId21"/>
    <p:sldId id="857" r:id="rId22"/>
    <p:sldId id="858" r:id="rId23"/>
    <p:sldId id="876" r:id="rId24"/>
    <p:sldId id="872" r:id="rId25"/>
    <p:sldId id="873" r:id="rId26"/>
    <p:sldId id="852" r:id="rId27"/>
    <p:sldId id="860" r:id="rId28"/>
    <p:sldId id="882" r:id="rId29"/>
    <p:sldId id="861" r:id="rId30"/>
    <p:sldId id="669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EFF"/>
    <a:srgbClr val="339966"/>
    <a:srgbClr val="92D14F"/>
    <a:srgbClr val="003366"/>
    <a:srgbClr val="000336"/>
    <a:srgbClr val="333333"/>
    <a:srgbClr val="7F7F7F"/>
    <a:srgbClr val="276895"/>
    <a:srgbClr val="BEBEBE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89862" autoAdjust="0"/>
  </p:normalViewPr>
  <p:slideViewPr>
    <p:cSldViewPr>
      <p:cViewPr varScale="1">
        <p:scale>
          <a:sx n="82" d="100"/>
          <a:sy n="82" d="100"/>
        </p:scale>
        <p:origin x="-1908" y="-9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6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100000">
                    <a:srgbClr val="276895"/>
                  </a:gs>
                  <a:gs pos="64000">
                    <a:srgbClr val="BDDEFF"/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bubble3D val="0"/>
            <c:spPr>
              <a:gradFill>
                <a:gsLst>
                  <a:gs pos="96000">
                    <a:srgbClr val="003366"/>
                  </a:gs>
                  <a:gs pos="65000">
                    <a:srgbClr val="276895"/>
                  </a:gs>
                </a:gsLst>
                <a:path path="circle">
                  <a:fillToRect l="50000" t="50000" r="50000" b="50000"/>
                </a:path>
              </a:gradFill>
            </c:spPr>
          </c:dPt>
          <c:dLbls>
            <c:dLbl>
              <c:idx val="0"/>
              <c:layout>
                <c:manualLayout>
                  <c:x val="0.15574086844587001"/>
                  <c:y val="5.4395962935572303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93.6%</a:t>
                    </a:r>
                    <a:endParaRPr lang="en-US" sz="18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6255611560958"/>
                  <c:y val="-5.0087005698873296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bg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6.4%</a:t>
                    </a:r>
                    <a:endParaRPr lang="en-US" sz="18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93.6</c:v>
                </c:pt>
                <c:pt idx="1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D5D2F-7284-428D-8FAA-FF54B92231A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B0DC812-2DBD-4F7E-B1E7-9AE1BD54B7D4}">
      <dgm:prSet phldrT="[Text]"/>
      <dgm:spPr/>
      <dgm:t>
        <a:bodyPr/>
        <a:lstStyle/>
        <a:p>
          <a:r>
            <a:rPr lang="en-US" dirty="0" smtClean="0"/>
            <a:t>Product      Offerings Based     on Persona Model  Assumptions</a:t>
          </a:r>
          <a:endParaRPr lang="en-US" dirty="0"/>
        </a:p>
      </dgm:t>
    </dgm:pt>
    <dgm:pt modelId="{9414E790-48E6-48EE-983F-D125AC0C565F}" type="parTrans" cxnId="{19884A98-99FA-4BD1-AF77-D25F68AD454D}">
      <dgm:prSet/>
      <dgm:spPr/>
      <dgm:t>
        <a:bodyPr/>
        <a:lstStyle/>
        <a:p>
          <a:endParaRPr lang="en-US"/>
        </a:p>
      </dgm:t>
    </dgm:pt>
    <dgm:pt modelId="{86E7E46D-1346-4DA9-BDA3-0F1B21F104AF}" type="sibTrans" cxnId="{19884A98-99FA-4BD1-AF77-D25F68AD454D}">
      <dgm:prSet/>
      <dgm:spPr/>
      <dgm:t>
        <a:bodyPr/>
        <a:lstStyle/>
        <a:p>
          <a:endParaRPr lang="en-US"/>
        </a:p>
      </dgm:t>
    </dgm:pt>
    <dgm:pt modelId="{B2388493-2759-4134-9FB3-A7B39978E025}">
      <dgm:prSet phldrT="[Text]"/>
      <dgm:spPr/>
      <dgm:t>
        <a:bodyPr/>
        <a:lstStyle/>
        <a:p>
          <a:r>
            <a:rPr lang="en-US" dirty="0" smtClean="0"/>
            <a:t>Tailored Goals-Based Planning Using Financial Personality Insights</a:t>
          </a:r>
          <a:endParaRPr lang="en-US" dirty="0"/>
        </a:p>
      </dgm:t>
    </dgm:pt>
    <dgm:pt modelId="{C4967717-18DD-491E-92F0-34C345E8B827}" type="parTrans" cxnId="{6A9D17E1-074D-4A29-92B9-1611D087F60B}">
      <dgm:prSet/>
      <dgm:spPr/>
      <dgm:t>
        <a:bodyPr/>
        <a:lstStyle/>
        <a:p>
          <a:endParaRPr lang="en-US"/>
        </a:p>
      </dgm:t>
    </dgm:pt>
    <dgm:pt modelId="{78C69D91-0D84-4443-AC44-AC2F3A8B8E0B}" type="sibTrans" cxnId="{6A9D17E1-074D-4A29-92B9-1611D087F60B}">
      <dgm:prSet/>
      <dgm:spPr/>
      <dgm:t>
        <a:bodyPr/>
        <a:lstStyle/>
        <a:p>
          <a:endParaRPr lang="en-US"/>
        </a:p>
      </dgm:t>
    </dgm:pt>
    <dgm:pt modelId="{6F6D1070-9D50-419A-B755-96F7A8F8C42B}">
      <dgm:prSet phldrT="[Text]"/>
      <dgm:spPr/>
      <dgm:t>
        <a:bodyPr/>
        <a:lstStyle/>
        <a:p>
          <a:r>
            <a:rPr lang="en-US" dirty="0" smtClean="0"/>
            <a:t>Customized Behavioral Coaching Powered by a </a:t>
          </a:r>
          <a:r>
            <a:rPr lang="en-US" dirty="0" err="1" smtClean="0"/>
            <a:t>FinTech</a:t>
          </a:r>
          <a:r>
            <a:rPr lang="en-US" dirty="0" smtClean="0"/>
            <a:t> Platform</a:t>
          </a:r>
          <a:endParaRPr lang="en-US" dirty="0"/>
        </a:p>
      </dgm:t>
    </dgm:pt>
    <dgm:pt modelId="{3350523A-F2AC-4CBF-B583-141B1CF32550}" type="parTrans" cxnId="{A86AE7F7-6A71-4F32-97CA-C5E444975EE7}">
      <dgm:prSet/>
      <dgm:spPr/>
      <dgm:t>
        <a:bodyPr/>
        <a:lstStyle/>
        <a:p>
          <a:endParaRPr lang="en-US"/>
        </a:p>
      </dgm:t>
    </dgm:pt>
    <dgm:pt modelId="{3F897339-1098-4924-9CF3-612887BE7C46}" type="sibTrans" cxnId="{A86AE7F7-6A71-4F32-97CA-C5E444975EE7}">
      <dgm:prSet/>
      <dgm:spPr/>
      <dgm:t>
        <a:bodyPr/>
        <a:lstStyle/>
        <a:p>
          <a:endParaRPr lang="en-US"/>
        </a:p>
      </dgm:t>
    </dgm:pt>
    <dgm:pt modelId="{E4D1EA04-6292-4B64-925F-A27B14D18BAF}" type="pres">
      <dgm:prSet presAssocID="{483D5D2F-7284-428D-8FAA-FF54B92231AA}" presName="arrowDiagram" presStyleCnt="0">
        <dgm:presLayoutVars>
          <dgm:chMax val="5"/>
          <dgm:dir/>
          <dgm:resizeHandles val="exact"/>
        </dgm:presLayoutVars>
      </dgm:prSet>
      <dgm:spPr/>
    </dgm:pt>
    <dgm:pt modelId="{31D484A1-24D7-4A08-A065-166076E2F73F}" type="pres">
      <dgm:prSet presAssocID="{483D5D2F-7284-428D-8FAA-FF54B92231AA}" presName="arrow" presStyleLbl="bgShp" presStyleIdx="0" presStyleCnt="1"/>
      <dgm:spPr/>
    </dgm:pt>
    <dgm:pt modelId="{C8175712-5E4C-41A1-A775-3E99E5EBB1F3}" type="pres">
      <dgm:prSet presAssocID="{483D5D2F-7284-428D-8FAA-FF54B92231AA}" presName="arrowDiagram3" presStyleCnt="0"/>
      <dgm:spPr/>
    </dgm:pt>
    <dgm:pt modelId="{86184A17-7603-4659-81B0-172DC4C5F15E}" type="pres">
      <dgm:prSet presAssocID="{3B0DC812-2DBD-4F7E-B1E7-9AE1BD54B7D4}" presName="bullet3a" presStyleLbl="node1" presStyleIdx="0" presStyleCnt="3"/>
      <dgm:spPr>
        <a:solidFill>
          <a:srgbClr val="C00000"/>
        </a:solidFill>
      </dgm:spPr>
    </dgm:pt>
    <dgm:pt modelId="{E0A54B77-8140-4FF8-B30A-7F601DB072B3}" type="pres">
      <dgm:prSet presAssocID="{3B0DC812-2DBD-4F7E-B1E7-9AE1BD54B7D4}" presName="textBox3a" presStyleLbl="revTx" presStyleIdx="0" presStyleCnt="3" custScaleX="110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C6326-2134-4418-873C-B88727FF65A4}" type="pres">
      <dgm:prSet presAssocID="{B2388493-2759-4134-9FB3-A7B39978E025}" presName="bullet3b" presStyleLbl="node1" presStyleIdx="1" presStyleCnt="3"/>
      <dgm:spPr>
        <a:solidFill>
          <a:srgbClr val="339966"/>
        </a:solidFill>
      </dgm:spPr>
    </dgm:pt>
    <dgm:pt modelId="{5B30DFBA-B058-4D87-AB97-A61759C2C0CA}" type="pres">
      <dgm:prSet presAssocID="{B2388493-2759-4134-9FB3-A7B39978E025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92CB0-B48A-4D96-BF2D-5480D87FDCB4}" type="pres">
      <dgm:prSet presAssocID="{6F6D1070-9D50-419A-B755-96F7A8F8C42B}" presName="bullet3c" presStyleLbl="node1" presStyleIdx="2" presStyleCnt="3"/>
      <dgm:spPr>
        <a:solidFill>
          <a:srgbClr val="339966"/>
        </a:solidFill>
      </dgm:spPr>
    </dgm:pt>
    <dgm:pt modelId="{D841BA5D-139C-40CA-BB75-E17546D9652C}" type="pres">
      <dgm:prSet presAssocID="{6F6D1070-9D50-419A-B755-96F7A8F8C42B}" presName="textBox3c" presStyleLbl="revTx" presStyleIdx="2" presStyleCnt="3" custScaleX="105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9D17E1-074D-4A29-92B9-1611D087F60B}" srcId="{483D5D2F-7284-428D-8FAA-FF54B92231AA}" destId="{B2388493-2759-4134-9FB3-A7B39978E025}" srcOrd="1" destOrd="0" parTransId="{C4967717-18DD-491E-92F0-34C345E8B827}" sibTransId="{78C69D91-0D84-4443-AC44-AC2F3A8B8E0B}"/>
    <dgm:cxn modelId="{4245CA78-EEA3-45EC-8DB1-54CC1DF7AA32}" type="presOf" srcId="{3B0DC812-2DBD-4F7E-B1E7-9AE1BD54B7D4}" destId="{E0A54B77-8140-4FF8-B30A-7F601DB072B3}" srcOrd="0" destOrd="0" presId="urn:microsoft.com/office/officeart/2005/8/layout/arrow2"/>
    <dgm:cxn modelId="{836AB227-A07B-4FFB-8D21-7906F2D5BD65}" type="presOf" srcId="{6F6D1070-9D50-419A-B755-96F7A8F8C42B}" destId="{D841BA5D-139C-40CA-BB75-E17546D9652C}" srcOrd="0" destOrd="0" presId="urn:microsoft.com/office/officeart/2005/8/layout/arrow2"/>
    <dgm:cxn modelId="{22A471BA-4E50-440B-9F18-CF2B84E454ED}" type="presOf" srcId="{B2388493-2759-4134-9FB3-A7B39978E025}" destId="{5B30DFBA-B058-4D87-AB97-A61759C2C0CA}" srcOrd="0" destOrd="0" presId="urn:microsoft.com/office/officeart/2005/8/layout/arrow2"/>
    <dgm:cxn modelId="{4D93BF3A-A782-4A29-8244-C4FB1BC509DD}" type="presOf" srcId="{483D5D2F-7284-428D-8FAA-FF54B92231AA}" destId="{E4D1EA04-6292-4B64-925F-A27B14D18BAF}" srcOrd="0" destOrd="0" presId="urn:microsoft.com/office/officeart/2005/8/layout/arrow2"/>
    <dgm:cxn modelId="{A86AE7F7-6A71-4F32-97CA-C5E444975EE7}" srcId="{483D5D2F-7284-428D-8FAA-FF54B92231AA}" destId="{6F6D1070-9D50-419A-B755-96F7A8F8C42B}" srcOrd="2" destOrd="0" parTransId="{3350523A-F2AC-4CBF-B583-141B1CF32550}" sibTransId="{3F897339-1098-4924-9CF3-612887BE7C46}"/>
    <dgm:cxn modelId="{19884A98-99FA-4BD1-AF77-D25F68AD454D}" srcId="{483D5D2F-7284-428D-8FAA-FF54B92231AA}" destId="{3B0DC812-2DBD-4F7E-B1E7-9AE1BD54B7D4}" srcOrd="0" destOrd="0" parTransId="{9414E790-48E6-48EE-983F-D125AC0C565F}" sibTransId="{86E7E46D-1346-4DA9-BDA3-0F1B21F104AF}"/>
    <dgm:cxn modelId="{E6092011-1016-434F-A8DA-D64751D2599A}" type="presParOf" srcId="{E4D1EA04-6292-4B64-925F-A27B14D18BAF}" destId="{31D484A1-24D7-4A08-A065-166076E2F73F}" srcOrd="0" destOrd="0" presId="urn:microsoft.com/office/officeart/2005/8/layout/arrow2"/>
    <dgm:cxn modelId="{3E6C135E-512D-4242-9671-CF5598227762}" type="presParOf" srcId="{E4D1EA04-6292-4B64-925F-A27B14D18BAF}" destId="{C8175712-5E4C-41A1-A775-3E99E5EBB1F3}" srcOrd="1" destOrd="0" presId="urn:microsoft.com/office/officeart/2005/8/layout/arrow2"/>
    <dgm:cxn modelId="{11CB0B76-B2AA-45A6-871F-B6CADE5BEA89}" type="presParOf" srcId="{C8175712-5E4C-41A1-A775-3E99E5EBB1F3}" destId="{86184A17-7603-4659-81B0-172DC4C5F15E}" srcOrd="0" destOrd="0" presId="urn:microsoft.com/office/officeart/2005/8/layout/arrow2"/>
    <dgm:cxn modelId="{1DF8C018-6827-41BF-9EAB-CCF53F1BBF14}" type="presParOf" srcId="{C8175712-5E4C-41A1-A775-3E99E5EBB1F3}" destId="{E0A54B77-8140-4FF8-B30A-7F601DB072B3}" srcOrd="1" destOrd="0" presId="urn:microsoft.com/office/officeart/2005/8/layout/arrow2"/>
    <dgm:cxn modelId="{E1A29BB4-9348-45F7-8B2F-B0F6FCE2D273}" type="presParOf" srcId="{C8175712-5E4C-41A1-A775-3E99E5EBB1F3}" destId="{44BC6326-2134-4418-873C-B88727FF65A4}" srcOrd="2" destOrd="0" presId="urn:microsoft.com/office/officeart/2005/8/layout/arrow2"/>
    <dgm:cxn modelId="{5D881108-ED5D-44AF-8635-D1E7E2184751}" type="presParOf" srcId="{C8175712-5E4C-41A1-A775-3E99E5EBB1F3}" destId="{5B30DFBA-B058-4D87-AB97-A61759C2C0CA}" srcOrd="3" destOrd="0" presId="urn:microsoft.com/office/officeart/2005/8/layout/arrow2"/>
    <dgm:cxn modelId="{524480C0-8AC5-426B-92A6-62BCCDFEED2D}" type="presParOf" srcId="{C8175712-5E4C-41A1-A775-3E99E5EBB1F3}" destId="{AAE92CB0-B48A-4D96-BF2D-5480D87FDCB4}" srcOrd="4" destOrd="0" presId="urn:microsoft.com/office/officeart/2005/8/layout/arrow2"/>
    <dgm:cxn modelId="{60FA4731-0060-485E-915F-5408F66500F4}" type="presParOf" srcId="{C8175712-5E4C-41A1-A775-3E99E5EBB1F3}" destId="{D841BA5D-139C-40CA-BB75-E17546D9652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0AF3F-D0F1-49C3-9178-402C0EED427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213BEC-1DE7-49C3-B65B-4D3F250611E5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rPr>
            <a:t>Powerful and Unique Client Centered Behavioral Solutions Delivered in 123+ Countries and11 Languages</a:t>
          </a:r>
          <a:endParaRPr lang="en-US" dirty="0">
            <a:solidFill>
              <a:schemeClr val="bg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B38458-F10E-41E1-A795-DF3754DE3E63}" type="parTrans" cxnId="{12C57C88-EECD-47A9-B7D0-14B7A1D90BB1}">
      <dgm:prSet/>
      <dgm:spPr/>
      <dgm:t>
        <a:bodyPr/>
        <a:lstStyle/>
        <a:p>
          <a:endParaRPr lang="en-US"/>
        </a:p>
      </dgm:t>
    </dgm:pt>
    <dgm:pt modelId="{785A6797-F9AB-49A8-AA4B-D1CA3E257355}" type="sibTrans" cxnId="{12C57C88-EECD-47A9-B7D0-14B7A1D90BB1}">
      <dgm:prSet/>
      <dgm:spPr/>
      <dgm:t>
        <a:bodyPr/>
        <a:lstStyle/>
        <a:p>
          <a:endParaRPr lang="en-US"/>
        </a:p>
      </dgm:t>
    </dgm:pt>
    <dgm:pt modelId="{E0E2642B-395F-490A-A07C-6BB3AA980577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  <a:cs typeface="Arial" panose="020B0604020202020204" pitchFamily="34" charset="0"/>
            </a:rPr>
            <a:t>Forced Choice Assessment Measuring 64 Behavioral Traits </a:t>
          </a:r>
          <a:endParaRPr lang="en-US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60B6FA4-BD7B-4AF4-BAA9-A4F609FB89E6}" type="parTrans" cxnId="{5F623085-5E4C-4535-9D55-D30B214AE87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AD2830C3-DA37-41DD-ABE7-154BE2C7CBB0}" type="sibTrans" cxnId="{5F623085-5E4C-4535-9D55-D30B214AE876}">
      <dgm:prSet/>
      <dgm:spPr/>
      <dgm:t>
        <a:bodyPr/>
        <a:lstStyle/>
        <a:p>
          <a:endParaRPr lang="en-US"/>
        </a:p>
      </dgm:t>
    </dgm:pt>
    <dgm:pt modelId="{81E81AAA-808F-4203-9FC3-F30A496E3BB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  <a:cs typeface="Arial" panose="020B0604020202020204" pitchFamily="34" charset="0"/>
            </a:rPr>
            <a:t>60+ Man Years of Development Investment Since 2001</a:t>
          </a:r>
          <a:endParaRPr lang="en-US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E982E09-D7DC-4702-8F76-1AE027FBF8A7}" type="parTrans" cxnId="{F060F6AA-4FC5-4536-A331-DCD963DBCF7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16840D02-EF11-490B-AB39-5E131207CBBF}" type="sibTrans" cxnId="{F060F6AA-4FC5-4536-A331-DCD963DBCF7A}">
      <dgm:prSet/>
      <dgm:spPr/>
      <dgm:t>
        <a:bodyPr/>
        <a:lstStyle/>
        <a:p>
          <a:endParaRPr lang="en-US"/>
        </a:p>
      </dgm:t>
    </dgm:pt>
    <dgm:pt modelId="{96612306-4B38-42EB-AF19-A6D05907E87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  <a:cs typeface="Arial" panose="020B0604020202020204" pitchFamily="34" charset="0"/>
            </a:rPr>
            <a:t>Independent Validation by Team with 100+ Years of Experience</a:t>
          </a:r>
          <a:endParaRPr lang="en-US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E7871D3-7EBC-44EB-967C-C1DF0D175B37}" type="parTrans" cxnId="{DBED1685-301A-4A4F-A652-E31FBFBFF5D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326B26A0-D4F7-4B29-9119-5E7E74055A32}" type="sibTrans" cxnId="{DBED1685-301A-4A4F-A652-E31FBFBFF5DD}">
      <dgm:prSet/>
      <dgm:spPr/>
      <dgm:t>
        <a:bodyPr/>
        <a:lstStyle/>
        <a:p>
          <a:endParaRPr lang="en-US"/>
        </a:p>
      </dgm:t>
    </dgm:pt>
    <dgm:pt modelId="{39D451D3-6FCF-4A9E-AFB2-E3E5FBC3E7EE}" type="pres">
      <dgm:prSet presAssocID="{78B0AF3F-D0F1-49C3-9178-402C0EED42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4783EA-5863-4D62-8471-561CB267C4D4}" type="pres">
      <dgm:prSet presAssocID="{0C213BEC-1DE7-49C3-B65B-4D3F250611E5}" presName="centerShape" presStyleLbl="node0" presStyleIdx="0" presStyleCnt="1"/>
      <dgm:spPr/>
      <dgm:t>
        <a:bodyPr/>
        <a:lstStyle/>
        <a:p>
          <a:endParaRPr lang="en-US"/>
        </a:p>
      </dgm:t>
    </dgm:pt>
    <dgm:pt modelId="{60FF9C75-89A3-471D-B854-0DE56E4816CF}" type="pres">
      <dgm:prSet presAssocID="{560B6FA4-BD7B-4AF4-BAA9-A4F609FB89E6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8138837-0EF8-49FD-829F-2CFE0E74F0FE}" type="pres">
      <dgm:prSet presAssocID="{E0E2642B-395F-490A-A07C-6BB3AA9805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C633A-8197-41F0-A212-D7783A4B94A3}" type="pres">
      <dgm:prSet presAssocID="{FE982E09-D7DC-4702-8F76-1AE027FBF8A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11DFA40-FFD5-4A0D-AC36-9C8FF44FD0E4}" type="pres">
      <dgm:prSet presAssocID="{81E81AAA-808F-4203-9FC3-F30A496E3B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F2945-4320-4885-BE76-54496CB27A4B}" type="pres">
      <dgm:prSet presAssocID="{CE7871D3-7EBC-44EB-967C-C1DF0D175B37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6E45438-F3B6-491A-8EBE-F4545CA85F1A}" type="pres">
      <dgm:prSet presAssocID="{96612306-4B38-42EB-AF19-A6D05907E8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C3C26E-18F5-4860-9183-4361A69094C4}" type="presOf" srcId="{560B6FA4-BD7B-4AF4-BAA9-A4F609FB89E6}" destId="{60FF9C75-89A3-471D-B854-0DE56E4816CF}" srcOrd="0" destOrd="0" presId="urn:microsoft.com/office/officeart/2005/8/layout/radial4"/>
    <dgm:cxn modelId="{F266974E-DFBA-4CB8-999C-45FB3A6AEE57}" type="presOf" srcId="{CE7871D3-7EBC-44EB-967C-C1DF0D175B37}" destId="{808F2945-4320-4885-BE76-54496CB27A4B}" srcOrd="0" destOrd="0" presId="urn:microsoft.com/office/officeart/2005/8/layout/radial4"/>
    <dgm:cxn modelId="{5F623085-5E4C-4535-9D55-D30B214AE876}" srcId="{0C213BEC-1DE7-49C3-B65B-4D3F250611E5}" destId="{E0E2642B-395F-490A-A07C-6BB3AA980577}" srcOrd="0" destOrd="0" parTransId="{560B6FA4-BD7B-4AF4-BAA9-A4F609FB89E6}" sibTransId="{AD2830C3-DA37-41DD-ABE7-154BE2C7CBB0}"/>
    <dgm:cxn modelId="{5743FF07-D029-40E1-A4B3-9C7167FD5415}" type="presOf" srcId="{81E81AAA-808F-4203-9FC3-F30A496E3BB9}" destId="{411DFA40-FFD5-4A0D-AC36-9C8FF44FD0E4}" srcOrd="0" destOrd="0" presId="urn:microsoft.com/office/officeart/2005/8/layout/radial4"/>
    <dgm:cxn modelId="{DBED1685-301A-4A4F-A652-E31FBFBFF5DD}" srcId="{0C213BEC-1DE7-49C3-B65B-4D3F250611E5}" destId="{96612306-4B38-42EB-AF19-A6D05907E87E}" srcOrd="2" destOrd="0" parTransId="{CE7871D3-7EBC-44EB-967C-C1DF0D175B37}" sibTransId="{326B26A0-D4F7-4B29-9119-5E7E74055A32}"/>
    <dgm:cxn modelId="{12C57C88-EECD-47A9-B7D0-14B7A1D90BB1}" srcId="{78B0AF3F-D0F1-49C3-9178-402C0EED4278}" destId="{0C213BEC-1DE7-49C3-B65B-4D3F250611E5}" srcOrd="0" destOrd="0" parTransId="{7FB38458-F10E-41E1-A795-DF3754DE3E63}" sibTransId="{785A6797-F9AB-49A8-AA4B-D1CA3E257355}"/>
    <dgm:cxn modelId="{2647AE2C-6763-4885-A6F1-33E73BB6B5AC}" type="presOf" srcId="{E0E2642B-395F-490A-A07C-6BB3AA980577}" destId="{D8138837-0EF8-49FD-829F-2CFE0E74F0FE}" srcOrd="0" destOrd="0" presId="urn:microsoft.com/office/officeart/2005/8/layout/radial4"/>
    <dgm:cxn modelId="{9A662A70-BFDD-4FD4-8193-0089FB908462}" type="presOf" srcId="{FE982E09-D7DC-4702-8F76-1AE027FBF8A7}" destId="{688C633A-8197-41F0-A212-D7783A4B94A3}" srcOrd="0" destOrd="0" presId="urn:microsoft.com/office/officeart/2005/8/layout/radial4"/>
    <dgm:cxn modelId="{45278756-7B14-4C49-A81D-5C5AE282AE21}" type="presOf" srcId="{78B0AF3F-D0F1-49C3-9178-402C0EED4278}" destId="{39D451D3-6FCF-4A9E-AFB2-E3E5FBC3E7EE}" srcOrd="0" destOrd="0" presId="urn:microsoft.com/office/officeart/2005/8/layout/radial4"/>
    <dgm:cxn modelId="{070FA4E0-1E6C-4890-9572-D57BFFD84486}" type="presOf" srcId="{0C213BEC-1DE7-49C3-B65B-4D3F250611E5}" destId="{2E4783EA-5863-4D62-8471-561CB267C4D4}" srcOrd="0" destOrd="0" presId="urn:microsoft.com/office/officeart/2005/8/layout/radial4"/>
    <dgm:cxn modelId="{5B63C396-856E-4970-B3E6-147AA2822F01}" type="presOf" srcId="{96612306-4B38-42EB-AF19-A6D05907E87E}" destId="{E6E45438-F3B6-491A-8EBE-F4545CA85F1A}" srcOrd="0" destOrd="0" presId="urn:microsoft.com/office/officeart/2005/8/layout/radial4"/>
    <dgm:cxn modelId="{F060F6AA-4FC5-4536-A331-DCD963DBCF7A}" srcId="{0C213BEC-1DE7-49C3-B65B-4D3F250611E5}" destId="{81E81AAA-808F-4203-9FC3-F30A496E3BB9}" srcOrd="1" destOrd="0" parTransId="{FE982E09-D7DC-4702-8F76-1AE027FBF8A7}" sibTransId="{16840D02-EF11-490B-AB39-5E131207CBBF}"/>
    <dgm:cxn modelId="{302FD284-85B6-4CD3-8ED3-5EBD897A0A84}" type="presParOf" srcId="{39D451D3-6FCF-4A9E-AFB2-E3E5FBC3E7EE}" destId="{2E4783EA-5863-4D62-8471-561CB267C4D4}" srcOrd="0" destOrd="0" presId="urn:microsoft.com/office/officeart/2005/8/layout/radial4"/>
    <dgm:cxn modelId="{64F77287-E08D-47CD-8558-59116A857319}" type="presParOf" srcId="{39D451D3-6FCF-4A9E-AFB2-E3E5FBC3E7EE}" destId="{60FF9C75-89A3-471D-B854-0DE56E4816CF}" srcOrd="1" destOrd="0" presId="urn:microsoft.com/office/officeart/2005/8/layout/radial4"/>
    <dgm:cxn modelId="{F5CFA7C7-962C-43DA-8D99-9E4A03A1761C}" type="presParOf" srcId="{39D451D3-6FCF-4A9E-AFB2-E3E5FBC3E7EE}" destId="{D8138837-0EF8-49FD-829F-2CFE0E74F0FE}" srcOrd="2" destOrd="0" presId="urn:microsoft.com/office/officeart/2005/8/layout/radial4"/>
    <dgm:cxn modelId="{F22EB8D2-09BF-44C6-9664-DAFDEE62F112}" type="presParOf" srcId="{39D451D3-6FCF-4A9E-AFB2-E3E5FBC3E7EE}" destId="{688C633A-8197-41F0-A212-D7783A4B94A3}" srcOrd="3" destOrd="0" presId="urn:microsoft.com/office/officeart/2005/8/layout/radial4"/>
    <dgm:cxn modelId="{592FDC44-25EF-411C-8D17-6ECA3691E4E0}" type="presParOf" srcId="{39D451D3-6FCF-4A9E-AFB2-E3E5FBC3E7EE}" destId="{411DFA40-FFD5-4A0D-AC36-9C8FF44FD0E4}" srcOrd="4" destOrd="0" presId="urn:microsoft.com/office/officeart/2005/8/layout/radial4"/>
    <dgm:cxn modelId="{5D3E7A7C-0A25-4001-BFA8-176CE72EE4C6}" type="presParOf" srcId="{39D451D3-6FCF-4A9E-AFB2-E3E5FBC3E7EE}" destId="{808F2945-4320-4885-BE76-54496CB27A4B}" srcOrd="5" destOrd="0" presId="urn:microsoft.com/office/officeart/2005/8/layout/radial4"/>
    <dgm:cxn modelId="{DD62D299-0526-40D7-8CFD-9D87F93C7F9A}" type="presParOf" srcId="{39D451D3-6FCF-4A9E-AFB2-E3E5FBC3E7EE}" destId="{E6E45438-F3B6-491A-8EBE-F4545CA85F1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3F6CD4-2A53-4480-BFEF-12E6241F7180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19D716-AB25-4789-A7E8-60E78C5FF8A0}">
      <dgm:prSet phldrT="[Text]" custT="1"/>
      <dgm:spPr/>
      <dgm:t>
        <a:bodyPr/>
        <a:lstStyle/>
        <a:p>
          <a:r>
            <a:rPr lang="en-US" sz="2800" dirty="0" smtClean="0">
              <a:solidFill>
                <a:srgbClr val="333333"/>
              </a:solidFill>
              <a:latin typeface="+mn-lt"/>
              <a:cs typeface="Arial" panose="020B0604020202020204" pitchFamily="34" charset="0"/>
            </a:rPr>
            <a:t>Client Protection, Engagement, Experience and Retention  - 23% Revenue Uplift</a:t>
          </a:r>
          <a:endParaRPr lang="en-US" sz="2800" dirty="0">
            <a:solidFill>
              <a:srgbClr val="333333"/>
            </a:solidFill>
            <a:latin typeface="+mn-lt"/>
            <a:cs typeface="Arial" panose="020B0604020202020204" pitchFamily="34" charset="0"/>
          </a:endParaRPr>
        </a:p>
      </dgm:t>
    </dgm:pt>
    <dgm:pt modelId="{36D9FFC6-3B98-410F-ACAB-DC2DC9FF3083}" type="parTrans" cxnId="{A54DEC7D-949A-456A-81A3-36155CF62EE4}">
      <dgm:prSet/>
      <dgm:spPr/>
      <dgm:t>
        <a:bodyPr/>
        <a:lstStyle/>
        <a:p>
          <a:endParaRPr lang="en-US"/>
        </a:p>
      </dgm:t>
    </dgm:pt>
    <dgm:pt modelId="{53EC2897-2FB6-4DF1-818B-A954FA4EC20F}" type="sibTrans" cxnId="{A54DEC7D-949A-456A-81A3-36155CF62EE4}">
      <dgm:prSet/>
      <dgm:spPr/>
      <dgm:t>
        <a:bodyPr/>
        <a:lstStyle/>
        <a:p>
          <a:endParaRPr lang="en-US"/>
        </a:p>
      </dgm:t>
    </dgm:pt>
    <dgm:pt modelId="{D03A1EF0-0B2A-40AE-AB15-7FCF2A4156D6}">
      <dgm:prSet phldrT="[Text]" custT="1"/>
      <dgm:spPr/>
      <dgm:t>
        <a:bodyPr/>
        <a:lstStyle/>
        <a:p>
          <a:r>
            <a:rPr lang="en-US" sz="2800" dirty="0" smtClean="0">
              <a:solidFill>
                <a:srgbClr val="333333"/>
              </a:solidFill>
              <a:latin typeface="+mn-lt"/>
              <a:cs typeface="Arial" panose="020B0604020202020204" pitchFamily="34" charset="0"/>
            </a:rPr>
            <a:t>Costly Complaints and Litigation –                   99.75% Investor Suitability</a:t>
          </a:r>
          <a:endParaRPr lang="en-US" sz="2800" dirty="0">
            <a:solidFill>
              <a:srgbClr val="333333"/>
            </a:solidFill>
            <a:latin typeface="+mn-lt"/>
            <a:cs typeface="Arial" panose="020B0604020202020204" pitchFamily="34" charset="0"/>
          </a:endParaRPr>
        </a:p>
      </dgm:t>
    </dgm:pt>
    <dgm:pt modelId="{0FF67A93-DB6D-430E-8247-5DBACD40375F}" type="parTrans" cxnId="{C6FC8FB0-DC58-4E4B-8078-C66BF15D1883}">
      <dgm:prSet/>
      <dgm:spPr/>
      <dgm:t>
        <a:bodyPr/>
        <a:lstStyle/>
        <a:p>
          <a:endParaRPr lang="en-US"/>
        </a:p>
      </dgm:t>
    </dgm:pt>
    <dgm:pt modelId="{D19767DF-72BA-46D5-B547-C35157FA100B}" type="sibTrans" cxnId="{C6FC8FB0-DC58-4E4B-8078-C66BF15D1883}">
      <dgm:prSet/>
      <dgm:spPr/>
      <dgm:t>
        <a:bodyPr/>
        <a:lstStyle/>
        <a:p>
          <a:endParaRPr lang="en-US"/>
        </a:p>
      </dgm:t>
    </dgm:pt>
    <dgm:pt modelId="{C952DB2A-6E2F-4F82-926C-14C89E9C11ED}" type="pres">
      <dgm:prSet presAssocID="{E73F6CD4-2A53-4480-BFEF-12E6241F718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CA06DB-0A92-42BE-9099-5A6A606ADF12}" type="pres">
      <dgm:prSet presAssocID="{E319D716-AB25-4789-A7E8-60E78C5FF8A0}" presName="upArrow" presStyleLbl="node1" presStyleIdx="0" presStyleCnt="2"/>
      <dgm:spPr>
        <a:solidFill>
          <a:srgbClr val="339966"/>
        </a:solidFill>
      </dgm:spPr>
      <dgm:t>
        <a:bodyPr/>
        <a:lstStyle/>
        <a:p>
          <a:endParaRPr lang="en-US"/>
        </a:p>
      </dgm:t>
    </dgm:pt>
    <dgm:pt modelId="{DC4C7264-6F0B-49D4-B646-A6548117A892}" type="pres">
      <dgm:prSet presAssocID="{E319D716-AB25-4789-A7E8-60E78C5FF8A0}" presName="upArrowText" presStyleLbl="revTx" presStyleIdx="0" presStyleCnt="2" custScaleX="115712" custLinFactNeighborX="46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891D8-7BB2-4481-A9FB-E9DAE70D636F}" type="pres">
      <dgm:prSet presAssocID="{D03A1EF0-0B2A-40AE-AB15-7FCF2A4156D6}" presName="downArrow" presStyleLbl="node1" presStyleIdx="1" presStyleCnt="2"/>
      <dgm:spPr>
        <a:solidFill>
          <a:srgbClr val="339966"/>
        </a:solidFill>
      </dgm:spPr>
      <dgm:t>
        <a:bodyPr/>
        <a:lstStyle/>
        <a:p>
          <a:endParaRPr lang="en-US"/>
        </a:p>
      </dgm:t>
    </dgm:pt>
    <dgm:pt modelId="{2DFB25F8-CEA1-4CAD-8BA3-CDF9E17781C2}" type="pres">
      <dgm:prSet presAssocID="{D03A1EF0-0B2A-40AE-AB15-7FCF2A4156D6}" presName="downArrowText" presStyleLbl="revTx" presStyleIdx="1" presStyleCnt="2" custLinFactNeighborY="19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FC8FB0-DC58-4E4B-8078-C66BF15D1883}" srcId="{E73F6CD4-2A53-4480-BFEF-12E6241F7180}" destId="{D03A1EF0-0B2A-40AE-AB15-7FCF2A4156D6}" srcOrd="1" destOrd="0" parTransId="{0FF67A93-DB6D-430E-8247-5DBACD40375F}" sibTransId="{D19767DF-72BA-46D5-B547-C35157FA100B}"/>
    <dgm:cxn modelId="{6A2102FF-6523-4696-9A90-B15FC75953FB}" type="presOf" srcId="{E73F6CD4-2A53-4480-BFEF-12E6241F7180}" destId="{C952DB2A-6E2F-4F82-926C-14C89E9C11ED}" srcOrd="0" destOrd="0" presId="urn:microsoft.com/office/officeart/2005/8/layout/arrow4"/>
    <dgm:cxn modelId="{DFD9D55F-2AB8-490D-9557-887CBE07EF64}" type="presOf" srcId="{D03A1EF0-0B2A-40AE-AB15-7FCF2A4156D6}" destId="{2DFB25F8-CEA1-4CAD-8BA3-CDF9E17781C2}" srcOrd="0" destOrd="0" presId="urn:microsoft.com/office/officeart/2005/8/layout/arrow4"/>
    <dgm:cxn modelId="{A54DEC7D-949A-456A-81A3-36155CF62EE4}" srcId="{E73F6CD4-2A53-4480-BFEF-12E6241F7180}" destId="{E319D716-AB25-4789-A7E8-60E78C5FF8A0}" srcOrd="0" destOrd="0" parTransId="{36D9FFC6-3B98-410F-ACAB-DC2DC9FF3083}" sibTransId="{53EC2897-2FB6-4DF1-818B-A954FA4EC20F}"/>
    <dgm:cxn modelId="{EC4A6D81-B047-4F12-A3C6-824EBABA26EC}" type="presOf" srcId="{E319D716-AB25-4789-A7E8-60E78C5FF8A0}" destId="{DC4C7264-6F0B-49D4-B646-A6548117A892}" srcOrd="0" destOrd="0" presId="urn:microsoft.com/office/officeart/2005/8/layout/arrow4"/>
    <dgm:cxn modelId="{D3150DF8-3911-4966-B401-669F76F82EEE}" type="presParOf" srcId="{C952DB2A-6E2F-4F82-926C-14C89E9C11ED}" destId="{28CA06DB-0A92-42BE-9099-5A6A606ADF12}" srcOrd="0" destOrd="0" presId="urn:microsoft.com/office/officeart/2005/8/layout/arrow4"/>
    <dgm:cxn modelId="{1CD6B204-878E-43D6-BF3E-CEA7897C79E7}" type="presParOf" srcId="{C952DB2A-6E2F-4F82-926C-14C89E9C11ED}" destId="{DC4C7264-6F0B-49D4-B646-A6548117A892}" srcOrd="1" destOrd="0" presId="urn:microsoft.com/office/officeart/2005/8/layout/arrow4"/>
    <dgm:cxn modelId="{6BD767CD-132A-403D-94D1-E51698278BE8}" type="presParOf" srcId="{C952DB2A-6E2F-4F82-926C-14C89E9C11ED}" destId="{51E891D8-7BB2-4481-A9FB-E9DAE70D636F}" srcOrd="2" destOrd="0" presId="urn:microsoft.com/office/officeart/2005/8/layout/arrow4"/>
    <dgm:cxn modelId="{68706B32-BD68-41D5-A7A8-0034B58CD021}" type="presParOf" srcId="{C952DB2A-6E2F-4F82-926C-14C89E9C11ED}" destId="{2DFB25F8-CEA1-4CAD-8BA3-CDF9E17781C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E05DD7-FB58-4E80-B0DE-47E3BBA678A9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624D8B1E-CE7F-4C68-9F81-5673C19E3188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91% Reliability from Financial DNA Measurement </a:t>
          </a:r>
          <a:endParaRPr lang="en-US" dirty="0"/>
        </a:p>
      </dgm:t>
    </dgm:pt>
    <dgm:pt modelId="{4456EF88-297D-41CC-BBF2-988805744D70}" type="parTrans" cxnId="{4282DE85-8614-46FC-9962-C7DDA1AE8E86}">
      <dgm:prSet/>
      <dgm:spPr/>
      <dgm:t>
        <a:bodyPr/>
        <a:lstStyle/>
        <a:p>
          <a:endParaRPr lang="en-US"/>
        </a:p>
      </dgm:t>
    </dgm:pt>
    <dgm:pt modelId="{DB7BE887-29D7-4B80-A4A5-40D505F5D7A3}" type="sibTrans" cxnId="{4282DE85-8614-46FC-9962-C7DDA1AE8E86}">
      <dgm:prSet/>
      <dgm:spPr/>
      <dgm:t>
        <a:bodyPr/>
        <a:lstStyle/>
        <a:p>
          <a:endParaRPr lang="en-US"/>
        </a:p>
      </dgm:t>
    </dgm:pt>
    <dgm:pt modelId="{43DB9FFD-A1AE-4F2F-9BBC-0A8930875DDA}">
      <dgm:prSet phldrT="[Text]"/>
      <dgm:spPr>
        <a:solidFill>
          <a:srgbClr val="7F7F7F"/>
        </a:solidFill>
      </dgm:spPr>
      <dgm:t>
        <a:bodyPr/>
        <a:lstStyle/>
        <a:p>
          <a:r>
            <a:rPr lang="en-US" dirty="0" smtClean="0"/>
            <a:t>8.75% Enhancement from Financial Planning Processes </a:t>
          </a:r>
          <a:endParaRPr lang="en-US" dirty="0"/>
        </a:p>
      </dgm:t>
    </dgm:pt>
    <dgm:pt modelId="{4BD798E8-0676-4CE0-A36A-70713A51DB91}" type="parTrans" cxnId="{2AA7318E-8AD2-4379-87C5-AD53B6E6AC1C}">
      <dgm:prSet/>
      <dgm:spPr/>
      <dgm:t>
        <a:bodyPr/>
        <a:lstStyle/>
        <a:p>
          <a:endParaRPr lang="en-US"/>
        </a:p>
      </dgm:t>
    </dgm:pt>
    <dgm:pt modelId="{F73D093A-C421-4795-BF88-4D1040D80E70}" type="sibTrans" cxnId="{2AA7318E-8AD2-4379-87C5-AD53B6E6AC1C}">
      <dgm:prSet/>
      <dgm:spPr/>
      <dgm:t>
        <a:bodyPr/>
        <a:lstStyle/>
        <a:p>
          <a:endParaRPr lang="en-US"/>
        </a:p>
      </dgm:t>
    </dgm:pt>
    <dgm:pt modelId="{314F1EED-58A5-43B0-A0A2-4BCB32780E9A}">
      <dgm:prSet phldrT="[Text]"/>
      <dgm:spPr>
        <a:solidFill>
          <a:srgbClr val="339966"/>
        </a:solidFill>
      </dgm:spPr>
      <dgm:t>
        <a:bodyPr/>
        <a:lstStyle/>
        <a:p>
          <a:r>
            <a:rPr lang="en-US" dirty="0" smtClean="0"/>
            <a:t>99.75% Investor Suitability Performance Guarantee</a:t>
          </a:r>
          <a:endParaRPr lang="en-US" dirty="0"/>
        </a:p>
      </dgm:t>
    </dgm:pt>
    <dgm:pt modelId="{BD6C76A3-0E97-43B0-84C0-F2C521099BAB}" type="parTrans" cxnId="{6F1E75C0-CB8F-4580-878A-411437CEA40F}">
      <dgm:prSet/>
      <dgm:spPr/>
      <dgm:t>
        <a:bodyPr/>
        <a:lstStyle/>
        <a:p>
          <a:endParaRPr lang="en-US"/>
        </a:p>
      </dgm:t>
    </dgm:pt>
    <dgm:pt modelId="{A40D5421-DFA1-449A-A3C6-3F1784857135}" type="sibTrans" cxnId="{6F1E75C0-CB8F-4580-878A-411437CEA40F}">
      <dgm:prSet/>
      <dgm:spPr/>
      <dgm:t>
        <a:bodyPr/>
        <a:lstStyle/>
        <a:p>
          <a:endParaRPr lang="en-US"/>
        </a:p>
      </dgm:t>
    </dgm:pt>
    <dgm:pt modelId="{C80D643A-AC2B-4CF1-B97A-23F91885522A}" type="pres">
      <dgm:prSet presAssocID="{C7E05DD7-FB58-4E80-B0DE-47E3BBA678A9}" presName="linearFlow" presStyleCnt="0">
        <dgm:presLayoutVars>
          <dgm:dir/>
          <dgm:resizeHandles val="exact"/>
        </dgm:presLayoutVars>
      </dgm:prSet>
      <dgm:spPr/>
    </dgm:pt>
    <dgm:pt modelId="{18F2AA95-7912-4311-B6B6-DAF4A1F2BE3D}" type="pres">
      <dgm:prSet presAssocID="{624D8B1E-CE7F-4C68-9F81-5673C19E31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93821-DE9F-43E0-9FAF-CCF4DB1E12FE}" type="pres">
      <dgm:prSet presAssocID="{DB7BE887-29D7-4B80-A4A5-40D505F5D7A3}" presName="spacerL" presStyleCnt="0"/>
      <dgm:spPr/>
    </dgm:pt>
    <dgm:pt modelId="{C835AFAD-6FA4-4EBE-8E08-66C162F52531}" type="pres">
      <dgm:prSet presAssocID="{DB7BE887-29D7-4B80-A4A5-40D505F5D7A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EA7F4DC-5038-4C83-9FB1-951E77BB6CA3}" type="pres">
      <dgm:prSet presAssocID="{DB7BE887-29D7-4B80-A4A5-40D505F5D7A3}" presName="spacerR" presStyleCnt="0"/>
      <dgm:spPr/>
    </dgm:pt>
    <dgm:pt modelId="{486BDA14-FCFB-4A23-9AB1-B5045503AD10}" type="pres">
      <dgm:prSet presAssocID="{43DB9FFD-A1AE-4F2F-9BBC-0A8930875D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31FAB-0836-4B9A-85D7-2FEF98C46F7D}" type="pres">
      <dgm:prSet presAssocID="{F73D093A-C421-4795-BF88-4D1040D80E70}" presName="spacerL" presStyleCnt="0"/>
      <dgm:spPr/>
    </dgm:pt>
    <dgm:pt modelId="{80AAB831-E304-40BC-BD29-AFEEDE205286}" type="pres">
      <dgm:prSet presAssocID="{F73D093A-C421-4795-BF88-4D1040D80E7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2E37A26-DF7B-427D-875E-AF8F167A2C92}" type="pres">
      <dgm:prSet presAssocID="{F73D093A-C421-4795-BF88-4D1040D80E70}" presName="spacerR" presStyleCnt="0"/>
      <dgm:spPr/>
    </dgm:pt>
    <dgm:pt modelId="{CB40B431-527C-4D28-83E9-D6ED5E8EBCBD}" type="pres">
      <dgm:prSet presAssocID="{314F1EED-58A5-43B0-A0A2-4BCB32780E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BB25AC-6ADC-45B8-BAD1-98F6EE0FD1A9}" type="presOf" srcId="{C7E05DD7-FB58-4E80-B0DE-47E3BBA678A9}" destId="{C80D643A-AC2B-4CF1-B97A-23F91885522A}" srcOrd="0" destOrd="0" presId="urn:microsoft.com/office/officeart/2005/8/layout/equation1"/>
    <dgm:cxn modelId="{6F1E75C0-CB8F-4580-878A-411437CEA40F}" srcId="{C7E05DD7-FB58-4E80-B0DE-47E3BBA678A9}" destId="{314F1EED-58A5-43B0-A0A2-4BCB32780E9A}" srcOrd="2" destOrd="0" parTransId="{BD6C76A3-0E97-43B0-84C0-F2C521099BAB}" sibTransId="{A40D5421-DFA1-449A-A3C6-3F1784857135}"/>
    <dgm:cxn modelId="{7FD1D3BA-F78B-4839-98CD-596002F6A20B}" type="presOf" srcId="{DB7BE887-29D7-4B80-A4A5-40D505F5D7A3}" destId="{C835AFAD-6FA4-4EBE-8E08-66C162F52531}" srcOrd="0" destOrd="0" presId="urn:microsoft.com/office/officeart/2005/8/layout/equation1"/>
    <dgm:cxn modelId="{FD70333C-B770-43E8-85B5-7E6952C509D0}" type="presOf" srcId="{624D8B1E-CE7F-4C68-9F81-5673C19E3188}" destId="{18F2AA95-7912-4311-B6B6-DAF4A1F2BE3D}" srcOrd="0" destOrd="0" presId="urn:microsoft.com/office/officeart/2005/8/layout/equation1"/>
    <dgm:cxn modelId="{7F2EDB82-66B1-43AB-8CDE-9EB45C3B79D8}" type="presOf" srcId="{314F1EED-58A5-43B0-A0A2-4BCB32780E9A}" destId="{CB40B431-527C-4D28-83E9-D6ED5E8EBCBD}" srcOrd="0" destOrd="0" presId="urn:microsoft.com/office/officeart/2005/8/layout/equation1"/>
    <dgm:cxn modelId="{EF17EF55-C00A-464D-B52D-979E710E66D8}" type="presOf" srcId="{F73D093A-C421-4795-BF88-4D1040D80E70}" destId="{80AAB831-E304-40BC-BD29-AFEEDE205286}" srcOrd="0" destOrd="0" presId="urn:microsoft.com/office/officeart/2005/8/layout/equation1"/>
    <dgm:cxn modelId="{4282DE85-8614-46FC-9962-C7DDA1AE8E86}" srcId="{C7E05DD7-FB58-4E80-B0DE-47E3BBA678A9}" destId="{624D8B1E-CE7F-4C68-9F81-5673C19E3188}" srcOrd="0" destOrd="0" parTransId="{4456EF88-297D-41CC-BBF2-988805744D70}" sibTransId="{DB7BE887-29D7-4B80-A4A5-40D505F5D7A3}"/>
    <dgm:cxn modelId="{D2DADF22-C23C-4794-86F5-F0DDF94672F9}" type="presOf" srcId="{43DB9FFD-A1AE-4F2F-9BBC-0A8930875DDA}" destId="{486BDA14-FCFB-4A23-9AB1-B5045503AD10}" srcOrd="0" destOrd="0" presId="urn:microsoft.com/office/officeart/2005/8/layout/equation1"/>
    <dgm:cxn modelId="{2AA7318E-8AD2-4379-87C5-AD53B6E6AC1C}" srcId="{C7E05DD7-FB58-4E80-B0DE-47E3BBA678A9}" destId="{43DB9FFD-A1AE-4F2F-9BBC-0A8930875DDA}" srcOrd="1" destOrd="0" parTransId="{4BD798E8-0676-4CE0-A36A-70713A51DB91}" sibTransId="{F73D093A-C421-4795-BF88-4D1040D80E70}"/>
    <dgm:cxn modelId="{35103B14-1862-48AC-8E04-FC3E04F38332}" type="presParOf" srcId="{C80D643A-AC2B-4CF1-B97A-23F91885522A}" destId="{18F2AA95-7912-4311-B6B6-DAF4A1F2BE3D}" srcOrd="0" destOrd="0" presId="urn:microsoft.com/office/officeart/2005/8/layout/equation1"/>
    <dgm:cxn modelId="{859B5FFF-3EC7-45FB-B6E8-BCF8938A34E0}" type="presParOf" srcId="{C80D643A-AC2B-4CF1-B97A-23F91885522A}" destId="{CAF93821-DE9F-43E0-9FAF-CCF4DB1E12FE}" srcOrd="1" destOrd="0" presId="urn:microsoft.com/office/officeart/2005/8/layout/equation1"/>
    <dgm:cxn modelId="{55A19EBF-1AC8-4D05-8F12-B4B72D18C152}" type="presParOf" srcId="{C80D643A-AC2B-4CF1-B97A-23F91885522A}" destId="{C835AFAD-6FA4-4EBE-8E08-66C162F52531}" srcOrd="2" destOrd="0" presId="urn:microsoft.com/office/officeart/2005/8/layout/equation1"/>
    <dgm:cxn modelId="{8638482E-87CE-4F6D-8792-C8D54A6EF378}" type="presParOf" srcId="{C80D643A-AC2B-4CF1-B97A-23F91885522A}" destId="{AEA7F4DC-5038-4C83-9FB1-951E77BB6CA3}" srcOrd="3" destOrd="0" presId="urn:microsoft.com/office/officeart/2005/8/layout/equation1"/>
    <dgm:cxn modelId="{A75BD536-99F3-4535-8512-5563996032ED}" type="presParOf" srcId="{C80D643A-AC2B-4CF1-B97A-23F91885522A}" destId="{486BDA14-FCFB-4A23-9AB1-B5045503AD10}" srcOrd="4" destOrd="0" presId="urn:microsoft.com/office/officeart/2005/8/layout/equation1"/>
    <dgm:cxn modelId="{7BE2ABA8-F970-407A-BCF0-778AC3712A81}" type="presParOf" srcId="{C80D643A-AC2B-4CF1-B97A-23F91885522A}" destId="{B0D31FAB-0836-4B9A-85D7-2FEF98C46F7D}" srcOrd="5" destOrd="0" presId="urn:microsoft.com/office/officeart/2005/8/layout/equation1"/>
    <dgm:cxn modelId="{BDA38E2E-AF12-4F09-9B41-65724618A81D}" type="presParOf" srcId="{C80D643A-AC2B-4CF1-B97A-23F91885522A}" destId="{80AAB831-E304-40BC-BD29-AFEEDE205286}" srcOrd="6" destOrd="0" presId="urn:microsoft.com/office/officeart/2005/8/layout/equation1"/>
    <dgm:cxn modelId="{EDCF9DAB-0F11-481D-B508-E0AE7A49403A}" type="presParOf" srcId="{C80D643A-AC2B-4CF1-B97A-23F91885522A}" destId="{72E37A26-DF7B-427D-875E-AF8F167A2C92}" srcOrd="7" destOrd="0" presId="urn:microsoft.com/office/officeart/2005/8/layout/equation1"/>
    <dgm:cxn modelId="{65A9CCF9-E2FB-4F6C-B596-0C4B5FF6DFE9}" type="presParOf" srcId="{C80D643A-AC2B-4CF1-B97A-23F91885522A}" destId="{CB40B431-527C-4D28-83E9-D6ED5E8EBCB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10DDDF-C0AF-47A7-B85C-A2238A1677D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A4B4A4-C7A4-4CD8-AB77-FDE19F9F7321}">
      <dgm:prSet phldrT="[Text]" custT="1"/>
      <dgm:spPr>
        <a:solidFill>
          <a:srgbClr val="7F7F7F"/>
        </a:solidFill>
        <a:ln>
          <a:solidFill>
            <a:srgbClr val="7F7F7F"/>
          </a:solidFill>
        </a:ln>
      </dgm:spPr>
      <dgm:t>
        <a:bodyPr/>
        <a:lstStyle/>
        <a:p>
          <a:r>
            <a:rPr lang="en-US" sz="1600" dirty="0" smtClean="0"/>
            <a:t>Real-Time Behavioral Management</a:t>
          </a:r>
          <a:endParaRPr lang="en-US" sz="1600" dirty="0"/>
        </a:p>
      </dgm:t>
    </dgm:pt>
    <dgm:pt modelId="{CB976DCF-3122-4516-AC82-68F647BBF875}" type="parTrans" cxnId="{31FEEE9C-A31C-4E67-A67B-B02A0AAD44A9}">
      <dgm:prSet/>
      <dgm:spPr/>
      <dgm:t>
        <a:bodyPr/>
        <a:lstStyle/>
        <a:p>
          <a:endParaRPr lang="en-US"/>
        </a:p>
      </dgm:t>
    </dgm:pt>
    <dgm:pt modelId="{A49A1A8A-3A20-40FE-8113-E83EF0C5AD84}" type="sibTrans" cxnId="{31FEEE9C-A31C-4E67-A67B-B02A0AAD44A9}">
      <dgm:prSet/>
      <dgm:spPr/>
      <dgm:t>
        <a:bodyPr/>
        <a:lstStyle/>
        <a:p>
          <a:endParaRPr lang="en-US"/>
        </a:p>
      </dgm:t>
    </dgm:pt>
    <dgm:pt modelId="{8334153D-95F9-44E2-AA5D-5D9D7E1ED796}">
      <dgm:prSet phldrT="[Text]"/>
      <dgm:spPr>
        <a:solidFill>
          <a:srgbClr val="339966"/>
        </a:solidFill>
      </dgm:spPr>
      <dgm:t>
        <a:bodyPr/>
        <a:lstStyle/>
        <a:p>
          <a:r>
            <a:rPr lang="en-US" dirty="0" smtClean="0"/>
            <a:t>Advisory Team Culture</a:t>
          </a:r>
          <a:endParaRPr lang="en-US" dirty="0"/>
        </a:p>
      </dgm:t>
    </dgm:pt>
    <dgm:pt modelId="{6CFE34F2-BBA8-4EA0-87D0-931E1A61EE98}" type="parTrans" cxnId="{DDD31481-C8DA-4858-9249-3889779E1A6A}">
      <dgm:prSet/>
      <dgm:spPr/>
      <dgm:t>
        <a:bodyPr/>
        <a:lstStyle/>
        <a:p>
          <a:endParaRPr lang="en-US"/>
        </a:p>
      </dgm:t>
    </dgm:pt>
    <dgm:pt modelId="{8F26430C-668B-477F-BC8F-96F8CE9BFD12}" type="sibTrans" cxnId="{DDD31481-C8DA-4858-9249-3889779E1A6A}">
      <dgm:prSet/>
      <dgm:spPr/>
      <dgm:t>
        <a:bodyPr/>
        <a:lstStyle/>
        <a:p>
          <a:endParaRPr lang="en-US"/>
        </a:p>
      </dgm:t>
    </dgm:pt>
    <dgm:pt modelId="{F6618892-2437-4039-8564-101FECA739D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Initial Connection &amp; Meetings</a:t>
          </a:r>
          <a:endParaRPr lang="en-US" dirty="0"/>
        </a:p>
      </dgm:t>
    </dgm:pt>
    <dgm:pt modelId="{06D57D9C-FB56-494C-8C16-8FE3F6EAB206}" type="parTrans" cxnId="{45F6452D-2423-4FC9-9BE4-236D46696134}">
      <dgm:prSet/>
      <dgm:spPr/>
      <dgm:t>
        <a:bodyPr/>
        <a:lstStyle/>
        <a:p>
          <a:endParaRPr lang="en-US"/>
        </a:p>
      </dgm:t>
    </dgm:pt>
    <dgm:pt modelId="{BCF33C83-7B6E-4376-8D92-E6E9D37B4C23}" type="sibTrans" cxnId="{45F6452D-2423-4FC9-9BE4-236D46696134}">
      <dgm:prSet/>
      <dgm:spPr/>
      <dgm:t>
        <a:bodyPr/>
        <a:lstStyle/>
        <a:p>
          <a:endParaRPr lang="en-US"/>
        </a:p>
      </dgm:t>
    </dgm:pt>
    <dgm:pt modelId="{7A04E2BD-2870-49D6-9470-E1992E2581C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Goals Based Planning &amp; Reviews</a:t>
          </a:r>
          <a:endParaRPr lang="en-US" dirty="0"/>
        </a:p>
      </dgm:t>
    </dgm:pt>
    <dgm:pt modelId="{600EB515-6937-4A31-B095-85E1B200728D}" type="parTrans" cxnId="{58A4F2E2-AC56-43FB-BB95-6F61B6DA8DE1}">
      <dgm:prSet/>
      <dgm:spPr/>
      <dgm:t>
        <a:bodyPr/>
        <a:lstStyle/>
        <a:p>
          <a:endParaRPr lang="en-US"/>
        </a:p>
      </dgm:t>
    </dgm:pt>
    <dgm:pt modelId="{F40C982A-7CBD-489F-BF78-17580B0070EB}" type="sibTrans" cxnId="{58A4F2E2-AC56-43FB-BB95-6F61B6DA8DE1}">
      <dgm:prSet/>
      <dgm:spPr/>
      <dgm:t>
        <a:bodyPr/>
        <a:lstStyle/>
        <a:p>
          <a:endParaRPr lang="en-US"/>
        </a:p>
      </dgm:t>
    </dgm:pt>
    <dgm:pt modelId="{EF3440E1-7C0E-4BCB-B415-D6E7993B8A22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Behavioral Monitoring  &amp; Coaching</a:t>
          </a:r>
          <a:endParaRPr lang="en-US" dirty="0"/>
        </a:p>
      </dgm:t>
    </dgm:pt>
    <dgm:pt modelId="{F045AE36-18CC-4410-9843-4B8142BCBBC8}" type="parTrans" cxnId="{60D15464-1C50-4808-9B33-9F14820CD659}">
      <dgm:prSet/>
      <dgm:spPr/>
      <dgm:t>
        <a:bodyPr/>
        <a:lstStyle/>
        <a:p>
          <a:endParaRPr lang="en-US"/>
        </a:p>
      </dgm:t>
    </dgm:pt>
    <dgm:pt modelId="{D95333EB-74C5-45CB-92B6-9AAD24DAC3BC}" type="sibTrans" cxnId="{60D15464-1C50-4808-9B33-9F14820CD659}">
      <dgm:prSet/>
      <dgm:spPr/>
      <dgm:t>
        <a:bodyPr/>
        <a:lstStyle/>
        <a:p>
          <a:endParaRPr lang="en-US"/>
        </a:p>
      </dgm:t>
    </dgm:pt>
    <dgm:pt modelId="{4DD4A610-774E-4DB9-8DBA-4EC2CD061B4C}" type="pres">
      <dgm:prSet presAssocID="{0810DDDF-C0AF-47A7-B85C-A2238A1677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E635DF-304D-4E7B-96CB-3167A8446886}" type="pres">
      <dgm:prSet presAssocID="{D7A4B4A4-C7A4-4CD8-AB77-FDE19F9F7321}" presName="centerShape" presStyleLbl="node0" presStyleIdx="0" presStyleCnt="1" custScaleX="112181"/>
      <dgm:spPr/>
      <dgm:t>
        <a:bodyPr/>
        <a:lstStyle/>
        <a:p>
          <a:endParaRPr lang="en-US"/>
        </a:p>
      </dgm:t>
    </dgm:pt>
    <dgm:pt modelId="{DFB3FF05-E19A-4799-8811-A20A35A60D22}" type="pres">
      <dgm:prSet presAssocID="{6CFE34F2-BBA8-4EA0-87D0-931E1A61EE98}" presName="Name9" presStyleLbl="parChTrans1D2" presStyleIdx="0" presStyleCnt="4"/>
      <dgm:spPr/>
      <dgm:t>
        <a:bodyPr/>
        <a:lstStyle/>
        <a:p>
          <a:endParaRPr lang="en-US"/>
        </a:p>
      </dgm:t>
    </dgm:pt>
    <dgm:pt modelId="{19B0BC26-6963-4E44-A93A-27B1DA1DC650}" type="pres">
      <dgm:prSet presAssocID="{6CFE34F2-BBA8-4EA0-87D0-931E1A61EE9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D1C216E-A995-4525-8A99-074207419FF0}" type="pres">
      <dgm:prSet presAssocID="{8334153D-95F9-44E2-AA5D-5D9D7E1ED7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21958-58B2-470A-9E68-F17C61A0FA53}" type="pres">
      <dgm:prSet presAssocID="{06D57D9C-FB56-494C-8C16-8FE3F6EAB206}" presName="Name9" presStyleLbl="parChTrans1D2" presStyleIdx="1" presStyleCnt="4"/>
      <dgm:spPr/>
      <dgm:t>
        <a:bodyPr/>
        <a:lstStyle/>
        <a:p>
          <a:endParaRPr lang="en-US"/>
        </a:p>
      </dgm:t>
    </dgm:pt>
    <dgm:pt modelId="{849F59CD-74D8-4D16-9628-BEDB442CC530}" type="pres">
      <dgm:prSet presAssocID="{06D57D9C-FB56-494C-8C16-8FE3F6EAB20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F0866C8-09BA-420B-B457-A7ECAFDB7D17}" type="pres">
      <dgm:prSet presAssocID="{F6618892-2437-4039-8564-101FECA739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CD379-D2A8-4553-89AD-8477A7618EB0}" type="pres">
      <dgm:prSet presAssocID="{600EB515-6937-4A31-B095-85E1B200728D}" presName="Name9" presStyleLbl="parChTrans1D2" presStyleIdx="2" presStyleCnt="4"/>
      <dgm:spPr/>
      <dgm:t>
        <a:bodyPr/>
        <a:lstStyle/>
        <a:p>
          <a:endParaRPr lang="en-US"/>
        </a:p>
      </dgm:t>
    </dgm:pt>
    <dgm:pt modelId="{451D4467-B830-461F-82A5-9B0887A0687D}" type="pres">
      <dgm:prSet presAssocID="{600EB515-6937-4A31-B095-85E1B200728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448830D-B672-4074-9723-8C70A855AF84}" type="pres">
      <dgm:prSet presAssocID="{7A04E2BD-2870-49D6-9470-E1992E2581C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EAE6C-4A09-49E8-B6AC-941FA37B287E}" type="pres">
      <dgm:prSet presAssocID="{F045AE36-18CC-4410-9843-4B8142BCBBC8}" presName="Name9" presStyleLbl="parChTrans1D2" presStyleIdx="3" presStyleCnt="4"/>
      <dgm:spPr/>
      <dgm:t>
        <a:bodyPr/>
        <a:lstStyle/>
        <a:p>
          <a:endParaRPr lang="en-US"/>
        </a:p>
      </dgm:t>
    </dgm:pt>
    <dgm:pt modelId="{5722A4BD-3E97-40E5-BA31-682B5D1DA7BD}" type="pres">
      <dgm:prSet presAssocID="{F045AE36-18CC-4410-9843-4B8142BCBBC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95683F5-7DAC-40D1-BA23-C705126FC293}" type="pres">
      <dgm:prSet presAssocID="{EF3440E1-7C0E-4BCB-B415-D6E7993B8A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D15464-1C50-4808-9B33-9F14820CD659}" srcId="{D7A4B4A4-C7A4-4CD8-AB77-FDE19F9F7321}" destId="{EF3440E1-7C0E-4BCB-B415-D6E7993B8A22}" srcOrd="3" destOrd="0" parTransId="{F045AE36-18CC-4410-9843-4B8142BCBBC8}" sibTransId="{D95333EB-74C5-45CB-92B6-9AAD24DAC3BC}"/>
    <dgm:cxn modelId="{55F08040-F979-4B68-8296-174DED6078ED}" type="presOf" srcId="{F045AE36-18CC-4410-9843-4B8142BCBBC8}" destId="{5722A4BD-3E97-40E5-BA31-682B5D1DA7BD}" srcOrd="1" destOrd="0" presId="urn:microsoft.com/office/officeart/2005/8/layout/radial1"/>
    <dgm:cxn modelId="{31FEEE9C-A31C-4E67-A67B-B02A0AAD44A9}" srcId="{0810DDDF-C0AF-47A7-B85C-A2238A1677D4}" destId="{D7A4B4A4-C7A4-4CD8-AB77-FDE19F9F7321}" srcOrd="0" destOrd="0" parTransId="{CB976DCF-3122-4516-AC82-68F647BBF875}" sibTransId="{A49A1A8A-3A20-40FE-8113-E83EF0C5AD84}"/>
    <dgm:cxn modelId="{A6EC6170-831C-451A-B956-92E97837FC34}" type="presOf" srcId="{EF3440E1-7C0E-4BCB-B415-D6E7993B8A22}" destId="{095683F5-7DAC-40D1-BA23-C705126FC293}" srcOrd="0" destOrd="0" presId="urn:microsoft.com/office/officeart/2005/8/layout/radial1"/>
    <dgm:cxn modelId="{568B69DE-05C9-4D91-A4A5-2A57A7D2B7D9}" type="presOf" srcId="{D7A4B4A4-C7A4-4CD8-AB77-FDE19F9F7321}" destId="{9BE635DF-304D-4E7B-96CB-3167A8446886}" srcOrd="0" destOrd="0" presId="urn:microsoft.com/office/officeart/2005/8/layout/radial1"/>
    <dgm:cxn modelId="{B3372A91-1ADE-4CC6-83D2-354AFFD2DCC4}" type="presOf" srcId="{0810DDDF-C0AF-47A7-B85C-A2238A1677D4}" destId="{4DD4A610-774E-4DB9-8DBA-4EC2CD061B4C}" srcOrd="0" destOrd="0" presId="urn:microsoft.com/office/officeart/2005/8/layout/radial1"/>
    <dgm:cxn modelId="{5EC45B4A-A9ED-4C61-A1A6-02F25B2511C3}" type="presOf" srcId="{06D57D9C-FB56-494C-8C16-8FE3F6EAB206}" destId="{849F59CD-74D8-4D16-9628-BEDB442CC530}" srcOrd="1" destOrd="0" presId="urn:microsoft.com/office/officeart/2005/8/layout/radial1"/>
    <dgm:cxn modelId="{56446571-D37A-4B59-B5FB-8AB0011C07E6}" type="presOf" srcId="{6CFE34F2-BBA8-4EA0-87D0-931E1A61EE98}" destId="{DFB3FF05-E19A-4799-8811-A20A35A60D22}" srcOrd="0" destOrd="0" presId="urn:microsoft.com/office/officeart/2005/8/layout/radial1"/>
    <dgm:cxn modelId="{4CEA1E2E-F2BE-4F5C-8C87-80FC634DC54D}" type="presOf" srcId="{8334153D-95F9-44E2-AA5D-5D9D7E1ED796}" destId="{CD1C216E-A995-4525-8A99-074207419FF0}" srcOrd="0" destOrd="0" presId="urn:microsoft.com/office/officeart/2005/8/layout/radial1"/>
    <dgm:cxn modelId="{8E092647-4C63-42B4-AAFC-2B812D4A4EB6}" type="presOf" srcId="{06D57D9C-FB56-494C-8C16-8FE3F6EAB206}" destId="{B6321958-58B2-470A-9E68-F17C61A0FA53}" srcOrd="0" destOrd="0" presId="urn:microsoft.com/office/officeart/2005/8/layout/radial1"/>
    <dgm:cxn modelId="{DCEA49A7-613A-426F-8431-FD7F8BFA0BE7}" type="presOf" srcId="{6CFE34F2-BBA8-4EA0-87D0-931E1A61EE98}" destId="{19B0BC26-6963-4E44-A93A-27B1DA1DC650}" srcOrd="1" destOrd="0" presId="urn:microsoft.com/office/officeart/2005/8/layout/radial1"/>
    <dgm:cxn modelId="{7DF07F5F-3B99-45B2-A3C1-678998BEB1A2}" type="presOf" srcId="{7A04E2BD-2870-49D6-9470-E1992E2581C4}" destId="{4448830D-B672-4074-9723-8C70A855AF84}" srcOrd="0" destOrd="0" presId="urn:microsoft.com/office/officeart/2005/8/layout/radial1"/>
    <dgm:cxn modelId="{DB58B96E-24D2-45CB-A97D-19CEADE711FE}" type="presOf" srcId="{600EB515-6937-4A31-B095-85E1B200728D}" destId="{FA1CD379-D2A8-4553-89AD-8477A7618EB0}" srcOrd="0" destOrd="0" presId="urn:microsoft.com/office/officeart/2005/8/layout/radial1"/>
    <dgm:cxn modelId="{DDD31481-C8DA-4858-9249-3889779E1A6A}" srcId="{D7A4B4A4-C7A4-4CD8-AB77-FDE19F9F7321}" destId="{8334153D-95F9-44E2-AA5D-5D9D7E1ED796}" srcOrd="0" destOrd="0" parTransId="{6CFE34F2-BBA8-4EA0-87D0-931E1A61EE98}" sibTransId="{8F26430C-668B-477F-BC8F-96F8CE9BFD12}"/>
    <dgm:cxn modelId="{B13F4423-5E9C-4844-9F62-44E3E094CCDD}" type="presOf" srcId="{F045AE36-18CC-4410-9843-4B8142BCBBC8}" destId="{D7AEAE6C-4A09-49E8-B6AC-941FA37B287E}" srcOrd="0" destOrd="0" presId="urn:microsoft.com/office/officeart/2005/8/layout/radial1"/>
    <dgm:cxn modelId="{418C0757-B6A4-4579-BA42-75B3E70BB80E}" type="presOf" srcId="{F6618892-2437-4039-8564-101FECA739D2}" destId="{FF0866C8-09BA-420B-B457-A7ECAFDB7D17}" srcOrd="0" destOrd="0" presId="urn:microsoft.com/office/officeart/2005/8/layout/radial1"/>
    <dgm:cxn modelId="{65DA0D25-DA1B-4BB2-9AA3-3EF0F03115C6}" type="presOf" srcId="{600EB515-6937-4A31-B095-85E1B200728D}" destId="{451D4467-B830-461F-82A5-9B0887A0687D}" srcOrd="1" destOrd="0" presId="urn:microsoft.com/office/officeart/2005/8/layout/radial1"/>
    <dgm:cxn modelId="{58A4F2E2-AC56-43FB-BB95-6F61B6DA8DE1}" srcId="{D7A4B4A4-C7A4-4CD8-AB77-FDE19F9F7321}" destId="{7A04E2BD-2870-49D6-9470-E1992E2581C4}" srcOrd="2" destOrd="0" parTransId="{600EB515-6937-4A31-B095-85E1B200728D}" sibTransId="{F40C982A-7CBD-489F-BF78-17580B0070EB}"/>
    <dgm:cxn modelId="{45F6452D-2423-4FC9-9BE4-236D46696134}" srcId="{D7A4B4A4-C7A4-4CD8-AB77-FDE19F9F7321}" destId="{F6618892-2437-4039-8564-101FECA739D2}" srcOrd="1" destOrd="0" parTransId="{06D57D9C-FB56-494C-8C16-8FE3F6EAB206}" sibTransId="{BCF33C83-7B6E-4376-8D92-E6E9D37B4C23}"/>
    <dgm:cxn modelId="{D49D749E-87B3-4574-A02C-41DA53C73AEA}" type="presParOf" srcId="{4DD4A610-774E-4DB9-8DBA-4EC2CD061B4C}" destId="{9BE635DF-304D-4E7B-96CB-3167A8446886}" srcOrd="0" destOrd="0" presId="urn:microsoft.com/office/officeart/2005/8/layout/radial1"/>
    <dgm:cxn modelId="{E6A25697-F4C4-4C98-97BF-376DFA76CB63}" type="presParOf" srcId="{4DD4A610-774E-4DB9-8DBA-4EC2CD061B4C}" destId="{DFB3FF05-E19A-4799-8811-A20A35A60D22}" srcOrd="1" destOrd="0" presId="urn:microsoft.com/office/officeart/2005/8/layout/radial1"/>
    <dgm:cxn modelId="{3232FFA6-0F8A-45E0-9EBC-9D21DB2969AE}" type="presParOf" srcId="{DFB3FF05-E19A-4799-8811-A20A35A60D22}" destId="{19B0BC26-6963-4E44-A93A-27B1DA1DC650}" srcOrd="0" destOrd="0" presId="urn:microsoft.com/office/officeart/2005/8/layout/radial1"/>
    <dgm:cxn modelId="{0DC16A8E-E6C5-43A6-B6C7-2C11DE7C755F}" type="presParOf" srcId="{4DD4A610-774E-4DB9-8DBA-4EC2CD061B4C}" destId="{CD1C216E-A995-4525-8A99-074207419FF0}" srcOrd="2" destOrd="0" presId="urn:microsoft.com/office/officeart/2005/8/layout/radial1"/>
    <dgm:cxn modelId="{F03DF6BE-F65E-42E8-B8E1-0E418702B1C4}" type="presParOf" srcId="{4DD4A610-774E-4DB9-8DBA-4EC2CD061B4C}" destId="{B6321958-58B2-470A-9E68-F17C61A0FA53}" srcOrd="3" destOrd="0" presId="urn:microsoft.com/office/officeart/2005/8/layout/radial1"/>
    <dgm:cxn modelId="{672E3171-DD05-4E8B-91B3-83E9E8F8CDF4}" type="presParOf" srcId="{B6321958-58B2-470A-9E68-F17C61A0FA53}" destId="{849F59CD-74D8-4D16-9628-BEDB442CC530}" srcOrd="0" destOrd="0" presId="urn:microsoft.com/office/officeart/2005/8/layout/radial1"/>
    <dgm:cxn modelId="{E313D298-2DEC-41F9-9C34-C87B5DDB46A7}" type="presParOf" srcId="{4DD4A610-774E-4DB9-8DBA-4EC2CD061B4C}" destId="{FF0866C8-09BA-420B-B457-A7ECAFDB7D17}" srcOrd="4" destOrd="0" presId="urn:microsoft.com/office/officeart/2005/8/layout/radial1"/>
    <dgm:cxn modelId="{1CE55692-8821-464C-BDE0-060D73E4B0F7}" type="presParOf" srcId="{4DD4A610-774E-4DB9-8DBA-4EC2CD061B4C}" destId="{FA1CD379-D2A8-4553-89AD-8477A7618EB0}" srcOrd="5" destOrd="0" presId="urn:microsoft.com/office/officeart/2005/8/layout/radial1"/>
    <dgm:cxn modelId="{CCB8BD87-24E0-4F63-9CB5-328A46F5A4F3}" type="presParOf" srcId="{FA1CD379-D2A8-4553-89AD-8477A7618EB0}" destId="{451D4467-B830-461F-82A5-9B0887A0687D}" srcOrd="0" destOrd="0" presId="urn:microsoft.com/office/officeart/2005/8/layout/radial1"/>
    <dgm:cxn modelId="{09CF3B52-2A23-47AB-9F95-1EEE1E6E1820}" type="presParOf" srcId="{4DD4A610-774E-4DB9-8DBA-4EC2CD061B4C}" destId="{4448830D-B672-4074-9723-8C70A855AF84}" srcOrd="6" destOrd="0" presId="urn:microsoft.com/office/officeart/2005/8/layout/radial1"/>
    <dgm:cxn modelId="{40B9636C-29E0-48D4-B5DF-4F42F42D6502}" type="presParOf" srcId="{4DD4A610-774E-4DB9-8DBA-4EC2CD061B4C}" destId="{D7AEAE6C-4A09-49E8-B6AC-941FA37B287E}" srcOrd="7" destOrd="0" presId="urn:microsoft.com/office/officeart/2005/8/layout/radial1"/>
    <dgm:cxn modelId="{EA600BB4-2916-4539-A047-87BA5F9401B3}" type="presParOf" srcId="{D7AEAE6C-4A09-49E8-B6AC-941FA37B287E}" destId="{5722A4BD-3E97-40E5-BA31-682B5D1DA7BD}" srcOrd="0" destOrd="0" presId="urn:microsoft.com/office/officeart/2005/8/layout/radial1"/>
    <dgm:cxn modelId="{03EE7C54-06AE-413D-B733-25922F07A4EA}" type="presParOf" srcId="{4DD4A610-774E-4DB9-8DBA-4EC2CD061B4C}" destId="{095683F5-7DAC-40D1-BA23-C705126FC29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29349A-E794-4D76-937F-BF5EB108B7E6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F620A3D-3845-4601-B8E5-71B8A5AB9239}">
      <dgm:prSet phldrT="[Text]"/>
      <dgm:spPr/>
      <dgm:t>
        <a:bodyPr/>
        <a:lstStyle/>
        <a:p>
          <a:r>
            <a:rPr lang="en-US" dirty="0" smtClean="0"/>
            <a:t>Online Financial DNA Discovery uncovering financial personality insights for every client</a:t>
          </a:r>
          <a:endParaRPr lang="en-US" dirty="0"/>
        </a:p>
      </dgm:t>
    </dgm:pt>
    <dgm:pt modelId="{9C860F3E-DE1F-4638-ACAB-F07AC0808A06}" type="parTrans" cxnId="{D29E282E-3C99-4C9A-B441-99059D6736DF}">
      <dgm:prSet/>
      <dgm:spPr/>
      <dgm:t>
        <a:bodyPr/>
        <a:lstStyle/>
        <a:p>
          <a:endParaRPr lang="en-US"/>
        </a:p>
      </dgm:t>
    </dgm:pt>
    <dgm:pt modelId="{52FA06BB-D338-4EB5-A586-4D191CE763DD}" type="sibTrans" cxnId="{D29E282E-3C99-4C9A-B441-99059D6736DF}">
      <dgm:prSet/>
      <dgm:spPr/>
      <dgm:t>
        <a:bodyPr/>
        <a:lstStyle/>
        <a:p>
          <a:endParaRPr lang="en-US"/>
        </a:p>
      </dgm:t>
    </dgm:pt>
    <dgm:pt modelId="{1A9DBC96-7D16-4937-AF50-E4992E0A5C79}">
      <dgm:prSet phldrT="[Text]"/>
      <dgm:spPr/>
      <dgm:t>
        <a:bodyPr/>
        <a:lstStyle/>
        <a:p>
          <a:r>
            <a:rPr lang="en-US" dirty="0" smtClean="0"/>
            <a:t>Advice Solutions Customized to FDNA insights which are digitally delivered</a:t>
          </a:r>
          <a:endParaRPr lang="en-US" dirty="0"/>
        </a:p>
      </dgm:t>
    </dgm:pt>
    <dgm:pt modelId="{9887EE08-A99F-4D41-914D-7FF0ABAB4587}" type="parTrans" cxnId="{FD727B63-221D-4433-ACC7-A096C9475866}">
      <dgm:prSet/>
      <dgm:spPr/>
      <dgm:t>
        <a:bodyPr/>
        <a:lstStyle/>
        <a:p>
          <a:endParaRPr lang="en-US"/>
        </a:p>
      </dgm:t>
    </dgm:pt>
    <dgm:pt modelId="{4C1B26B2-736E-44DC-AE76-6395340C4DCA}" type="sibTrans" cxnId="{FD727B63-221D-4433-ACC7-A096C9475866}">
      <dgm:prSet/>
      <dgm:spPr/>
      <dgm:t>
        <a:bodyPr/>
        <a:lstStyle/>
        <a:p>
          <a:endParaRPr lang="en-US"/>
        </a:p>
      </dgm:t>
    </dgm:pt>
    <dgm:pt modelId="{07784D47-AE9C-4E55-9898-46750BFEDE43}">
      <dgm:prSet phldrT="[Text]"/>
      <dgm:spPr/>
      <dgm:t>
        <a:bodyPr/>
        <a:lstStyle/>
        <a:p>
          <a:r>
            <a:rPr lang="en-US" dirty="0" smtClean="0"/>
            <a:t>Service Delivery with Firm Rep and workflow matched to Client based on FDNA Style </a:t>
          </a:r>
          <a:endParaRPr lang="en-US" dirty="0"/>
        </a:p>
      </dgm:t>
    </dgm:pt>
    <dgm:pt modelId="{A8AB678F-31E2-4895-8626-42A5C4EAAE65}" type="parTrans" cxnId="{A04F73F0-AF0F-430E-B836-57ABF6679EDC}">
      <dgm:prSet/>
      <dgm:spPr/>
      <dgm:t>
        <a:bodyPr/>
        <a:lstStyle/>
        <a:p>
          <a:endParaRPr lang="en-US"/>
        </a:p>
      </dgm:t>
    </dgm:pt>
    <dgm:pt modelId="{1D89AAB4-28DD-44FD-916F-430EBB270137}" type="sibTrans" cxnId="{A04F73F0-AF0F-430E-B836-57ABF6679EDC}">
      <dgm:prSet/>
      <dgm:spPr/>
      <dgm:t>
        <a:bodyPr/>
        <a:lstStyle/>
        <a:p>
          <a:endParaRPr lang="en-US"/>
        </a:p>
      </dgm:t>
    </dgm:pt>
    <dgm:pt modelId="{251A55B5-0823-489C-9031-A1F2B05E1897}" type="pres">
      <dgm:prSet presAssocID="{6E29349A-E794-4D76-937F-BF5EB108B7E6}" presName="Name0" presStyleCnt="0">
        <dgm:presLayoutVars>
          <dgm:dir/>
          <dgm:resizeHandles val="exact"/>
        </dgm:presLayoutVars>
      </dgm:prSet>
      <dgm:spPr/>
    </dgm:pt>
    <dgm:pt modelId="{F8B9C26E-4313-4BEC-AFA7-248F99E3A513}" type="pres">
      <dgm:prSet presAssocID="{8F620A3D-3845-4601-B8E5-71B8A5AB9239}" presName="composite" presStyleCnt="0"/>
      <dgm:spPr/>
    </dgm:pt>
    <dgm:pt modelId="{C105A279-DCEB-46C1-94E2-AFF958CA946F}" type="pres">
      <dgm:prSet presAssocID="{8F620A3D-3845-4601-B8E5-71B8A5AB9239}" presName="bgChev" presStyleLbl="node1" presStyleIdx="0" presStyleCnt="3"/>
      <dgm:spPr>
        <a:solidFill>
          <a:srgbClr val="003366"/>
        </a:solidFill>
      </dgm:spPr>
    </dgm:pt>
    <dgm:pt modelId="{2BFBF2AD-4095-4DE9-9F3E-344B345E0A10}" type="pres">
      <dgm:prSet presAssocID="{8F620A3D-3845-4601-B8E5-71B8A5AB9239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E214E-0DE0-40CE-BAD6-A085009B0CDA}" type="pres">
      <dgm:prSet presAssocID="{52FA06BB-D338-4EB5-A586-4D191CE763DD}" presName="compositeSpace" presStyleCnt="0"/>
      <dgm:spPr/>
    </dgm:pt>
    <dgm:pt modelId="{6C7EE0D3-7D4E-441C-B35A-72C104388E7A}" type="pres">
      <dgm:prSet presAssocID="{1A9DBC96-7D16-4937-AF50-E4992E0A5C79}" presName="composite" presStyleCnt="0"/>
      <dgm:spPr/>
    </dgm:pt>
    <dgm:pt modelId="{CFEF10B7-11BF-434D-9871-BF32FE591896}" type="pres">
      <dgm:prSet presAssocID="{1A9DBC96-7D16-4937-AF50-E4992E0A5C79}" presName="bgChev" presStyleLbl="node1" presStyleIdx="1" presStyleCnt="3"/>
      <dgm:spPr>
        <a:solidFill>
          <a:srgbClr val="339966"/>
        </a:solidFill>
      </dgm:spPr>
    </dgm:pt>
    <dgm:pt modelId="{7000E2C8-CFD6-4947-933B-CD2AB7CCF46D}" type="pres">
      <dgm:prSet presAssocID="{1A9DBC96-7D16-4937-AF50-E4992E0A5C79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3A9F1-6126-4515-B873-9E515B18B02C}" type="pres">
      <dgm:prSet presAssocID="{4C1B26B2-736E-44DC-AE76-6395340C4DCA}" presName="compositeSpace" presStyleCnt="0"/>
      <dgm:spPr/>
    </dgm:pt>
    <dgm:pt modelId="{07F3A6D1-8077-4B75-817B-D8051EE0D79A}" type="pres">
      <dgm:prSet presAssocID="{07784D47-AE9C-4E55-9898-46750BFEDE43}" presName="composite" presStyleCnt="0"/>
      <dgm:spPr/>
    </dgm:pt>
    <dgm:pt modelId="{477F1809-AACB-4077-8CA2-5270D289EF00}" type="pres">
      <dgm:prSet presAssocID="{07784D47-AE9C-4E55-9898-46750BFEDE43}" presName="bgChev" presStyleLbl="node1" presStyleIdx="2" presStyleCnt="3"/>
      <dgm:spPr>
        <a:solidFill>
          <a:schemeClr val="accent4">
            <a:lumMod val="50000"/>
          </a:schemeClr>
        </a:solidFill>
      </dgm:spPr>
    </dgm:pt>
    <dgm:pt modelId="{DFC168A8-259D-4364-9D1E-E9281ECBF6EA}" type="pres">
      <dgm:prSet presAssocID="{07784D47-AE9C-4E55-9898-46750BFEDE43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727B63-221D-4433-ACC7-A096C9475866}" srcId="{6E29349A-E794-4D76-937F-BF5EB108B7E6}" destId="{1A9DBC96-7D16-4937-AF50-E4992E0A5C79}" srcOrd="1" destOrd="0" parTransId="{9887EE08-A99F-4D41-914D-7FF0ABAB4587}" sibTransId="{4C1B26B2-736E-44DC-AE76-6395340C4DCA}"/>
    <dgm:cxn modelId="{4ED281B4-24F8-449F-9762-A1EEA3A216BB}" type="presOf" srcId="{8F620A3D-3845-4601-B8E5-71B8A5AB9239}" destId="{2BFBF2AD-4095-4DE9-9F3E-344B345E0A10}" srcOrd="0" destOrd="0" presId="urn:microsoft.com/office/officeart/2005/8/layout/chevronAccent+Icon"/>
    <dgm:cxn modelId="{043330C0-14A6-49C5-AA52-F8F9B7AD4616}" type="presOf" srcId="{1A9DBC96-7D16-4937-AF50-E4992E0A5C79}" destId="{7000E2C8-CFD6-4947-933B-CD2AB7CCF46D}" srcOrd="0" destOrd="0" presId="urn:microsoft.com/office/officeart/2005/8/layout/chevronAccent+Icon"/>
    <dgm:cxn modelId="{F6B3288B-78D7-4724-875F-C82809B1D34F}" type="presOf" srcId="{6E29349A-E794-4D76-937F-BF5EB108B7E6}" destId="{251A55B5-0823-489C-9031-A1F2B05E1897}" srcOrd="0" destOrd="0" presId="urn:microsoft.com/office/officeart/2005/8/layout/chevronAccent+Icon"/>
    <dgm:cxn modelId="{A04F73F0-AF0F-430E-B836-57ABF6679EDC}" srcId="{6E29349A-E794-4D76-937F-BF5EB108B7E6}" destId="{07784D47-AE9C-4E55-9898-46750BFEDE43}" srcOrd="2" destOrd="0" parTransId="{A8AB678F-31E2-4895-8626-42A5C4EAAE65}" sibTransId="{1D89AAB4-28DD-44FD-916F-430EBB270137}"/>
    <dgm:cxn modelId="{D29E282E-3C99-4C9A-B441-99059D6736DF}" srcId="{6E29349A-E794-4D76-937F-BF5EB108B7E6}" destId="{8F620A3D-3845-4601-B8E5-71B8A5AB9239}" srcOrd="0" destOrd="0" parTransId="{9C860F3E-DE1F-4638-ACAB-F07AC0808A06}" sibTransId="{52FA06BB-D338-4EB5-A586-4D191CE763DD}"/>
    <dgm:cxn modelId="{63C44B46-3A52-466B-953A-8EB5D59FFCC7}" type="presOf" srcId="{07784D47-AE9C-4E55-9898-46750BFEDE43}" destId="{DFC168A8-259D-4364-9D1E-E9281ECBF6EA}" srcOrd="0" destOrd="0" presId="urn:microsoft.com/office/officeart/2005/8/layout/chevronAccent+Icon"/>
    <dgm:cxn modelId="{3D085E92-2BAC-468C-AB72-39C7AED4C0AF}" type="presParOf" srcId="{251A55B5-0823-489C-9031-A1F2B05E1897}" destId="{F8B9C26E-4313-4BEC-AFA7-248F99E3A513}" srcOrd="0" destOrd="0" presId="urn:microsoft.com/office/officeart/2005/8/layout/chevronAccent+Icon"/>
    <dgm:cxn modelId="{49EC3E75-40E5-4D76-A219-C572291C305F}" type="presParOf" srcId="{F8B9C26E-4313-4BEC-AFA7-248F99E3A513}" destId="{C105A279-DCEB-46C1-94E2-AFF958CA946F}" srcOrd="0" destOrd="0" presId="urn:microsoft.com/office/officeart/2005/8/layout/chevronAccent+Icon"/>
    <dgm:cxn modelId="{2A551D8F-19FF-4500-B24E-87B0FE06D0B6}" type="presParOf" srcId="{F8B9C26E-4313-4BEC-AFA7-248F99E3A513}" destId="{2BFBF2AD-4095-4DE9-9F3E-344B345E0A10}" srcOrd="1" destOrd="0" presId="urn:microsoft.com/office/officeart/2005/8/layout/chevronAccent+Icon"/>
    <dgm:cxn modelId="{60B2032A-F94D-411D-9C26-DD5441E86B2E}" type="presParOf" srcId="{251A55B5-0823-489C-9031-A1F2B05E1897}" destId="{B28E214E-0DE0-40CE-BAD6-A085009B0CDA}" srcOrd="1" destOrd="0" presId="urn:microsoft.com/office/officeart/2005/8/layout/chevronAccent+Icon"/>
    <dgm:cxn modelId="{62711BB3-60D9-40F9-9802-2609D4C1F4B5}" type="presParOf" srcId="{251A55B5-0823-489C-9031-A1F2B05E1897}" destId="{6C7EE0D3-7D4E-441C-B35A-72C104388E7A}" srcOrd="2" destOrd="0" presId="urn:microsoft.com/office/officeart/2005/8/layout/chevronAccent+Icon"/>
    <dgm:cxn modelId="{89AEFF3C-4D00-4E0E-899D-39FC61309FD6}" type="presParOf" srcId="{6C7EE0D3-7D4E-441C-B35A-72C104388E7A}" destId="{CFEF10B7-11BF-434D-9871-BF32FE591896}" srcOrd="0" destOrd="0" presId="urn:microsoft.com/office/officeart/2005/8/layout/chevronAccent+Icon"/>
    <dgm:cxn modelId="{9B86493F-08D5-4BC8-909B-09B5853BC95D}" type="presParOf" srcId="{6C7EE0D3-7D4E-441C-B35A-72C104388E7A}" destId="{7000E2C8-CFD6-4947-933B-CD2AB7CCF46D}" srcOrd="1" destOrd="0" presId="urn:microsoft.com/office/officeart/2005/8/layout/chevronAccent+Icon"/>
    <dgm:cxn modelId="{E44C9B79-6A0D-4591-A980-72D8768C1B97}" type="presParOf" srcId="{251A55B5-0823-489C-9031-A1F2B05E1897}" destId="{D313A9F1-6126-4515-B873-9E515B18B02C}" srcOrd="3" destOrd="0" presId="urn:microsoft.com/office/officeart/2005/8/layout/chevronAccent+Icon"/>
    <dgm:cxn modelId="{54B68827-AAEF-4AA8-B4B8-05AA0A6F8051}" type="presParOf" srcId="{251A55B5-0823-489C-9031-A1F2B05E1897}" destId="{07F3A6D1-8077-4B75-817B-D8051EE0D79A}" srcOrd="4" destOrd="0" presId="urn:microsoft.com/office/officeart/2005/8/layout/chevronAccent+Icon"/>
    <dgm:cxn modelId="{DD46DE78-048C-4460-A258-3688D3116311}" type="presParOf" srcId="{07F3A6D1-8077-4B75-817B-D8051EE0D79A}" destId="{477F1809-AACB-4077-8CA2-5270D289EF00}" srcOrd="0" destOrd="0" presId="urn:microsoft.com/office/officeart/2005/8/layout/chevronAccent+Icon"/>
    <dgm:cxn modelId="{7DB07926-BDE1-433B-B79C-49BF74064243}" type="presParOf" srcId="{07F3A6D1-8077-4B75-817B-D8051EE0D79A}" destId="{DFC168A8-259D-4364-9D1E-E9281ECBF6E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A9ECB7-7172-4291-9EFB-BB5BD635F84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5216DF-3E55-4A0A-A67E-F2D7C423C6D4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FDNA Discovery Completion</a:t>
          </a:r>
          <a:endParaRPr lang="en-US" dirty="0"/>
        </a:p>
      </dgm:t>
    </dgm:pt>
    <dgm:pt modelId="{9F55CFBF-B071-455C-A368-FACAEFCAC2ED}" type="parTrans" cxnId="{293AEFE3-14F5-45DF-999B-FA71F1978456}">
      <dgm:prSet/>
      <dgm:spPr/>
      <dgm:t>
        <a:bodyPr/>
        <a:lstStyle/>
        <a:p>
          <a:endParaRPr lang="en-US"/>
        </a:p>
      </dgm:t>
    </dgm:pt>
    <dgm:pt modelId="{8E39D6CA-8C25-4133-B4AA-D4FDE4451356}" type="sibTrans" cxnId="{293AEFE3-14F5-45DF-999B-FA71F1978456}">
      <dgm:prSet/>
      <dgm:spPr/>
      <dgm:t>
        <a:bodyPr/>
        <a:lstStyle/>
        <a:p>
          <a:endParaRPr lang="en-US"/>
        </a:p>
      </dgm:t>
    </dgm:pt>
    <dgm:pt modelId="{F5D7AA85-2212-4874-A0F5-28FC33B79833}">
      <dgm:prSet phldrT="[Text]"/>
      <dgm:spPr/>
      <dgm:t>
        <a:bodyPr/>
        <a:lstStyle/>
        <a:p>
          <a:r>
            <a:rPr lang="en-US" dirty="0" smtClean="0">
              <a:solidFill>
                <a:prstClr val="black"/>
              </a:solidFill>
            </a:rPr>
            <a:t>Communication style</a:t>
          </a:r>
          <a:endParaRPr lang="en-US" dirty="0"/>
        </a:p>
      </dgm:t>
    </dgm:pt>
    <dgm:pt modelId="{72FB5A76-6258-4EB4-B670-45C1E1A050E5}" type="parTrans" cxnId="{68FC7788-593C-4556-929A-216081B5855A}">
      <dgm:prSet/>
      <dgm:spPr/>
      <dgm:t>
        <a:bodyPr/>
        <a:lstStyle/>
        <a:p>
          <a:endParaRPr lang="en-US"/>
        </a:p>
      </dgm:t>
    </dgm:pt>
    <dgm:pt modelId="{667538C7-9514-4049-A36A-9EE199ACC507}" type="sibTrans" cxnId="{68FC7788-593C-4556-929A-216081B5855A}">
      <dgm:prSet/>
      <dgm:spPr/>
      <dgm:t>
        <a:bodyPr/>
        <a:lstStyle/>
        <a:p>
          <a:endParaRPr lang="en-US"/>
        </a:p>
      </dgm:t>
    </dgm:pt>
    <dgm:pt modelId="{AE20F6A1-E6E8-423A-A28B-D7BFB86A18A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Behavioral Matching Algorithms</a:t>
          </a:r>
          <a:endParaRPr lang="en-US" dirty="0"/>
        </a:p>
      </dgm:t>
    </dgm:pt>
    <dgm:pt modelId="{2879BAEC-ABF0-4925-9611-CE2B93B24AE2}" type="parTrans" cxnId="{36450428-6523-4C2B-B48C-02EE890595B6}">
      <dgm:prSet/>
      <dgm:spPr/>
      <dgm:t>
        <a:bodyPr/>
        <a:lstStyle/>
        <a:p>
          <a:endParaRPr lang="en-US"/>
        </a:p>
      </dgm:t>
    </dgm:pt>
    <dgm:pt modelId="{B9EB07A8-0713-4C32-B20C-2A74B331EA4F}" type="sibTrans" cxnId="{36450428-6523-4C2B-B48C-02EE890595B6}">
      <dgm:prSet/>
      <dgm:spPr/>
      <dgm:t>
        <a:bodyPr/>
        <a:lstStyle/>
        <a:p>
          <a:endParaRPr lang="en-US"/>
        </a:p>
      </dgm:t>
    </dgm:pt>
    <dgm:pt modelId="{3A3C2244-5C5E-4D66-91C1-64A5AD5AEDAA}">
      <dgm:prSet phldrT="[Text]"/>
      <dgm:spPr/>
      <dgm:t>
        <a:bodyPr/>
        <a:lstStyle/>
        <a:p>
          <a:r>
            <a:rPr lang="en-US" dirty="0" smtClean="0"/>
            <a:t>Advisor Rep to Client</a:t>
          </a:r>
          <a:endParaRPr lang="en-US" dirty="0"/>
        </a:p>
      </dgm:t>
    </dgm:pt>
    <dgm:pt modelId="{0DC472DF-2F34-4E14-946B-FB5762493B74}" type="parTrans" cxnId="{DF29BB1E-8950-43E8-983A-A4D520B2B310}">
      <dgm:prSet/>
      <dgm:spPr/>
      <dgm:t>
        <a:bodyPr/>
        <a:lstStyle/>
        <a:p>
          <a:endParaRPr lang="en-US"/>
        </a:p>
      </dgm:t>
    </dgm:pt>
    <dgm:pt modelId="{CA014952-AEB8-45DF-B912-F88AD7B06C4B}" type="sibTrans" cxnId="{DF29BB1E-8950-43E8-983A-A4D520B2B310}">
      <dgm:prSet/>
      <dgm:spPr/>
      <dgm:t>
        <a:bodyPr/>
        <a:lstStyle/>
        <a:p>
          <a:endParaRPr lang="en-US"/>
        </a:p>
      </dgm:t>
    </dgm:pt>
    <dgm:pt modelId="{D08D769B-31E9-406E-9225-F19FAA49C4B0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Relationship Automation</a:t>
          </a:r>
          <a:endParaRPr lang="en-US" dirty="0"/>
        </a:p>
      </dgm:t>
    </dgm:pt>
    <dgm:pt modelId="{0304F178-40E1-4BD0-B464-4F3F141FECE9}" type="parTrans" cxnId="{C6BD5B82-7BD9-448B-9238-5A18AF1B3806}">
      <dgm:prSet/>
      <dgm:spPr/>
      <dgm:t>
        <a:bodyPr/>
        <a:lstStyle/>
        <a:p>
          <a:endParaRPr lang="en-US"/>
        </a:p>
      </dgm:t>
    </dgm:pt>
    <dgm:pt modelId="{F31F3858-FE4C-46C1-B17D-D8903F8637D2}" type="sibTrans" cxnId="{C6BD5B82-7BD9-448B-9238-5A18AF1B3806}">
      <dgm:prSet/>
      <dgm:spPr/>
      <dgm:t>
        <a:bodyPr/>
        <a:lstStyle/>
        <a:p>
          <a:endParaRPr lang="en-US"/>
        </a:p>
      </dgm:t>
    </dgm:pt>
    <dgm:pt modelId="{2D3B63D8-FA9B-4376-A59A-932DA1D89940}">
      <dgm:prSet phldrT="[Text]"/>
      <dgm:spPr/>
      <dgm:t>
        <a:bodyPr/>
        <a:lstStyle/>
        <a:p>
          <a:endParaRPr lang="en-US" dirty="0"/>
        </a:p>
      </dgm:t>
    </dgm:pt>
    <dgm:pt modelId="{948AD659-AC0D-42F0-A3D4-CE23D4507295}" type="parTrans" cxnId="{1D9CF9EF-77F7-46DA-9C62-FB39C57A52C4}">
      <dgm:prSet/>
      <dgm:spPr/>
      <dgm:t>
        <a:bodyPr/>
        <a:lstStyle/>
        <a:p>
          <a:endParaRPr lang="en-US"/>
        </a:p>
      </dgm:t>
    </dgm:pt>
    <dgm:pt modelId="{05CC27F9-C856-4CE9-A577-53DFF79C1DC7}" type="sibTrans" cxnId="{1D9CF9EF-77F7-46DA-9C62-FB39C57A52C4}">
      <dgm:prSet/>
      <dgm:spPr/>
      <dgm:t>
        <a:bodyPr/>
        <a:lstStyle/>
        <a:p>
          <a:endParaRPr lang="en-US"/>
        </a:p>
      </dgm:t>
    </dgm:pt>
    <dgm:pt modelId="{EB9361DF-6F4F-40F5-B072-E96FBEFE37B2}">
      <dgm:prSet phldrT="[Text]"/>
      <dgm:spPr/>
      <dgm:t>
        <a:bodyPr/>
        <a:lstStyle/>
        <a:p>
          <a:r>
            <a:rPr lang="en-US" dirty="0" smtClean="0"/>
            <a:t>Solutions to Client</a:t>
          </a:r>
          <a:endParaRPr lang="en-US" dirty="0"/>
        </a:p>
      </dgm:t>
    </dgm:pt>
    <dgm:pt modelId="{EE400C63-F138-45C9-92D9-550F984453C8}" type="parTrans" cxnId="{8621DCDF-AED2-4172-8621-6E4BE6EB4F67}">
      <dgm:prSet/>
      <dgm:spPr/>
      <dgm:t>
        <a:bodyPr/>
        <a:lstStyle/>
        <a:p>
          <a:endParaRPr lang="en-US"/>
        </a:p>
      </dgm:t>
    </dgm:pt>
    <dgm:pt modelId="{44EB20DD-8384-4CF0-8EEB-0DFE9C46E7B6}" type="sibTrans" cxnId="{8621DCDF-AED2-4172-8621-6E4BE6EB4F67}">
      <dgm:prSet/>
      <dgm:spPr/>
      <dgm:t>
        <a:bodyPr/>
        <a:lstStyle/>
        <a:p>
          <a:endParaRPr lang="en-US"/>
        </a:p>
      </dgm:t>
    </dgm:pt>
    <dgm:pt modelId="{064F8B65-8C46-423E-8484-5B2385A846BC}">
      <dgm:prSet phldrT="[Text]"/>
      <dgm:spPr/>
      <dgm:t>
        <a:bodyPr/>
        <a:lstStyle/>
        <a:p>
          <a:r>
            <a:rPr lang="en-US" dirty="0" smtClean="0"/>
            <a:t>Client meeting style and planning</a:t>
          </a:r>
          <a:endParaRPr lang="en-US" dirty="0"/>
        </a:p>
      </dgm:t>
    </dgm:pt>
    <dgm:pt modelId="{E77BB81B-33EA-436D-9AD2-91AE648879C7}" type="parTrans" cxnId="{50EBAE38-1542-4786-A309-4952867F384C}">
      <dgm:prSet/>
      <dgm:spPr/>
      <dgm:t>
        <a:bodyPr/>
        <a:lstStyle/>
        <a:p>
          <a:endParaRPr lang="en-US"/>
        </a:p>
      </dgm:t>
    </dgm:pt>
    <dgm:pt modelId="{D2ACFE45-44C5-4390-BC6E-151145A6B27D}" type="sibTrans" cxnId="{50EBAE38-1542-4786-A309-4952867F384C}">
      <dgm:prSet/>
      <dgm:spPr/>
      <dgm:t>
        <a:bodyPr/>
        <a:lstStyle/>
        <a:p>
          <a:endParaRPr lang="en-US"/>
        </a:p>
      </dgm:t>
    </dgm:pt>
    <dgm:pt modelId="{4316F2D2-1E40-4C1D-8684-DDD77D5B1D20}">
      <dgm:prSet/>
      <dgm:spPr/>
      <dgm:t>
        <a:bodyPr/>
        <a:lstStyle/>
        <a:p>
          <a:r>
            <a:rPr lang="en-US" dirty="0" smtClean="0">
              <a:solidFill>
                <a:prstClr val="black"/>
              </a:solidFill>
            </a:rPr>
            <a:t>Behavioral biases</a:t>
          </a:r>
        </a:p>
      </dgm:t>
    </dgm:pt>
    <dgm:pt modelId="{33A0A294-FC33-4D27-B5AB-88ADC11A276A}" type="parTrans" cxnId="{03A025FE-E0B6-45B7-86FD-563265C6D54D}">
      <dgm:prSet/>
      <dgm:spPr/>
      <dgm:t>
        <a:bodyPr/>
        <a:lstStyle/>
        <a:p>
          <a:endParaRPr lang="en-US"/>
        </a:p>
      </dgm:t>
    </dgm:pt>
    <dgm:pt modelId="{E85B80CF-B11C-4A07-B925-ADF51EE28244}" type="sibTrans" cxnId="{03A025FE-E0B6-45B7-86FD-563265C6D54D}">
      <dgm:prSet/>
      <dgm:spPr/>
      <dgm:t>
        <a:bodyPr/>
        <a:lstStyle/>
        <a:p>
          <a:endParaRPr lang="en-US"/>
        </a:p>
      </dgm:t>
    </dgm:pt>
    <dgm:pt modelId="{B899CC4B-9C86-4763-BA1D-87061CA99C08}">
      <dgm:prSet/>
      <dgm:spPr/>
      <dgm:t>
        <a:bodyPr/>
        <a:lstStyle/>
        <a:p>
          <a:r>
            <a:rPr lang="en-US" dirty="0" smtClean="0">
              <a:solidFill>
                <a:prstClr val="black"/>
              </a:solidFill>
            </a:rPr>
            <a:t>Risk profile</a:t>
          </a:r>
        </a:p>
      </dgm:t>
    </dgm:pt>
    <dgm:pt modelId="{E1E6E0F5-6609-4ED1-A71D-503314CF6283}" type="parTrans" cxnId="{046D8B0C-7A2A-4EE0-929E-A8AE81BC64E9}">
      <dgm:prSet/>
      <dgm:spPr/>
      <dgm:t>
        <a:bodyPr/>
        <a:lstStyle/>
        <a:p>
          <a:endParaRPr lang="en-US"/>
        </a:p>
      </dgm:t>
    </dgm:pt>
    <dgm:pt modelId="{7BF3B295-D197-4EEE-B4E7-DA70FBE53B18}" type="sibTrans" cxnId="{046D8B0C-7A2A-4EE0-929E-A8AE81BC64E9}">
      <dgm:prSet/>
      <dgm:spPr/>
      <dgm:t>
        <a:bodyPr/>
        <a:lstStyle/>
        <a:p>
          <a:endParaRPr lang="en-US"/>
        </a:p>
      </dgm:t>
    </dgm:pt>
    <dgm:pt modelId="{23A964CB-EB7D-4982-9BF9-94FE7D29608A}">
      <dgm:prSet/>
      <dgm:spPr/>
      <dgm:t>
        <a:bodyPr/>
        <a:lstStyle/>
        <a:p>
          <a:r>
            <a:rPr lang="en-US" dirty="0" smtClean="0">
              <a:solidFill>
                <a:prstClr val="black"/>
              </a:solidFill>
            </a:rPr>
            <a:t>Market Mood</a:t>
          </a:r>
        </a:p>
      </dgm:t>
    </dgm:pt>
    <dgm:pt modelId="{C5C6FDD8-BDB4-49A8-8953-B5881A12E483}" type="parTrans" cxnId="{F5D1832C-3561-4CA6-BD98-CE166B57B13A}">
      <dgm:prSet/>
      <dgm:spPr/>
      <dgm:t>
        <a:bodyPr/>
        <a:lstStyle/>
        <a:p>
          <a:endParaRPr lang="en-US"/>
        </a:p>
      </dgm:t>
    </dgm:pt>
    <dgm:pt modelId="{FB45B469-4C2C-49FC-94E4-86F364F79CC7}" type="sibTrans" cxnId="{F5D1832C-3561-4CA6-BD98-CE166B57B13A}">
      <dgm:prSet/>
      <dgm:spPr/>
      <dgm:t>
        <a:bodyPr/>
        <a:lstStyle/>
        <a:p>
          <a:endParaRPr lang="en-US"/>
        </a:p>
      </dgm:t>
    </dgm:pt>
    <dgm:pt modelId="{7DEEE2F6-E4AF-4A0E-863F-14BD7F7B4214}">
      <dgm:prSet phldrT="[Text]"/>
      <dgm:spPr/>
      <dgm:t>
        <a:bodyPr/>
        <a:lstStyle/>
        <a:p>
          <a:endParaRPr lang="en-US" dirty="0"/>
        </a:p>
      </dgm:t>
    </dgm:pt>
    <dgm:pt modelId="{67F99B68-675E-4FC8-85CA-5DABDE49A744}" type="parTrans" cxnId="{B52DEE8C-595A-4BCA-AA10-B05B34FF63FF}">
      <dgm:prSet/>
      <dgm:spPr/>
      <dgm:t>
        <a:bodyPr/>
        <a:lstStyle/>
        <a:p>
          <a:endParaRPr lang="en-US"/>
        </a:p>
      </dgm:t>
    </dgm:pt>
    <dgm:pt modelId="{649C1AE9-D28A-42C5-8799-F10388D06F32}" type="sibTrans" cxnId="{B52DEE8C-595A-4BCA-AA10-B05B34FF63FF}">
      <dgm:prSet/>
      <dgm:spPr/>
      <dgm:t>
        <a:bodyPr/>
        <a:lstStyle/>
        <a:p>
          <a:endParaRPr lang="en-US"/>
        </a:p>
      </dgm:t>
    </dgm:pt>
    <dgm:pt modelId="{9623FFA5-23CE-45F1-8B26-0C3E4480F7D4}">
      <dgm:prSet/>
      <dgm:spPr/>
      <dgm:t>
        <a:bodyPr/>
        <a:lstStyle/>
        <a:p>
          <a:r>
            <a:rPr lang="en-US" dirty="0" smtClean="0">
              <a:solidFill>
                <a:prstClr val="black"/>
              </a:solidFill>
            </a:rPr>
            <a:t>Spending and savings pattern</a:t>
          </a:r>
        </a:p>
      </dgm:t>
    </dgm:pt>
    <dgm:pt modelId="{F362C873-2FCC-47C2-A4C0-EE333ECD7000}" type="parTrans" cxnId="{7B464422-A3B5-4B32-BDF6-CAFF8E04F374}">
      <dgm:prSet/>
      <dgm:spPr/>
      <dgm:t>
        <a:bodyPr/>
        <a:lstStyle/>
        <a:p>
          <a:endParaRPr lang="en-US"/>
        </a:p>
      </dgm:t>
    </dgm:pt>
    <dgm:pt modelId="{F7AE5AAD-2746-4681-BC8E-922028C113CB}" type="sibTrans" cxnId="{7B464422-A3B5-4B32-BDF6-CAFF8E04F374}">
      <dgm:prSet/>
      <dgm:spPr/>
      <dgm:t>
        <a:bodyPr/>
        <a:lstStyle/>
        <a:p>
          <a:endParaRPr lang="en-US"/>
        </a:p>
      </dgm:t>
    </dgm:pt>
    <dgm:pt modelId="{DD7B6B9A-0343-4577-A7ED-A389CF6E5E5B}">
      <dgm:prSet phldrT="[Text]"/>
      <dgm:spPr/>
      <dgm:t>
        <a:bodyPr/>
        <a:lstStyle/>
        <a:p>
          <a:r>
            <a:rPr lang="en-US" dirty="0" smtClean="0"/>
            <a:t>Goals</a:t>
          </a:r>
          <a:endParaRPr lang="en-US" dirty="0"/>
        </a:p>
      </dgm:t>
    </dgm:pt>
    <dgm:pt modelId="{517E7D71-93C9-44AF-904A-1DBDA4F2C503}" type="parTrans" cxnId="{51ED299F-8D74-4787-B894-44616358CCAB}">
      <dgm:prSet/>
      <dgm:spPr/>
      <dgm:t>
        <a:bodyPr/>
        <a:lstStyle/>
        <a:p>
          <a:endParaRPr lang="en-US"/>
        </a:p>
      </dgm:t>
    </dgm:pt>
    <dgm:pt modelId="{16EF4C52-E129-48B7-B723-A07AD4AF6AB4}" type="sibTrans" cxnId="{51ED299F-8D74-4787-B894-44616358CCAB}">
      <dgm:prSet/>
      <dgm:spPr/>
      <dgm:t>
        <a:bodyPr/>
        <a:lstStyle/>
        <a:p>
          <a:endParaRPr lang="en-US"/>
        </a:p>
      </dgm:t>
    </dgm:pt>
    <dgm:pt modelId="{9CB0FCE2-4E16-4466-AF62-6F850C8F2E85}">
      <dgm:prSet phldrT="[Text]"/>
      <dgm:spPr/>
      <dgm:t>
        <a:bodyPr/>
        <a:lstStyle/>
        <a:p>
          <a:endParaRPr lang="en-US" dirty="0"/>
        </a:p>
      </dgm:t>
    </dgm:pt>
    <dgm:pt modelId="{AC0F21E1-08A0-42BA-8EF9-2A349CCBD65E}" type="sibTrans" cxnId="{5B8B6DA5-404C-4197-B445-03BA4AAC2DED}">
      <dgm:prSet/>
      <dgm:spPr/>
      <dgm:t>
        <a:bodyPr/>
        <a:lstStyle/>
        <a:p>
          <a:endParaRPr lang="en-US"/>
        </a:p>
      </dgm:t>
    </dgm:pt>
    <dgm:pt modelId="{2D6203CF-597B-4EE2-99B1-6AAA29051F7B}" type="parTrans" cxnId="{5B8B6DA5-404C-4197-B445-03BA4AAC2DED}">
      <dgm:prSet/>
      <dgm:spPr/>
      <dgm:t>
        <a:bodyPr/>
        <a:lstStyle/>
        <a:p>
          <a:endParaRPr lang="en-US"/>
        </a:p>
      </dgm:t>
    </dgm:pt>
    <dgm:pt modelId="{219B9E16-8CF7-4281-AADC-E20B41D766CE}">
      <dgm:prSet phldrT="[Text]"/>
      <dgm:spPr/>
      <dgm:t>
        <a:bodyPr/>
        <a:lstStyle/>
        <a:p>
          <a:r>
            <a:rPr lang="en-US" dirty="0" smtClean="0"/>
            <a:t>Other service teams</a:t>
          </a:r>
          <a:endParaRPr lang="en-US" dirty="0"/>
        </a:p>
      </dgm:t>
    </dgm:pt>
    <dgm:pt modelId="{A1734754-CF5E-4A5A-817E-836155B9A6BD}" type="parTrans" cxnId="{E703A3EA-5B57-4BCB-86AA-93EE6A026008}">
      <dgm:prSet/>
      <dgm:spPr/>
      <dgm:t>
        <a:bodyPr/>
        <a:lstStyle/>
        <a:p>
          <a:endParaRPr lang="en-US"/>
        </a:p>
      </dgm:t>
    </dgm:pt>
    <dgm:pt modelId="{3E8596E4-4422-4368-9D69-2C29854596A7}" type="sibTrans" cxnId="{E703A3EA-5B57-4BCB-86AA-93EE6A026008}">
      <dgm:prSet/>
      <dgm:spPr/>
      <dgm:t>
        <a:bodyPr/>
        <a:lstStyle/>
        <a:p>
          <a:endParaRPr lang="en-US"/>
        </a:p>
      </dgm:t>
    </dgm:pt>
    <dgm:pt modelId="{8A031706-015A-40B1-8BC4-AB9AFB504968}">
      <dgm:prSet phldrT="[Text]"/>
      <dgm:spPr/>
      <dgm:t>
        <a:bodyPr/>
        <a:lstStyle/>
        <a:p>
          <a:r>
            <a:rPr lang="en-US" dirty="0" smtClean="0"/>
            <a:t>Service flow</a:t>
          </a:r>
          <a:endParaRPr lang="en-US" dirty="0"/>
        </a:p>
      </dgm:t>
    </dgm:pt>
    <dgm:pt modelId="{D4F1DF0C-0A0B-4154-A174-BCF5E3716EB2}" type="parTrans" cxnId="{86A56A2B-F54C-4A1C-A43C-25856653AD87}">
      <dgm:prSet/>
      <dgm:spPr/>
      <dgm:t>
        <a:bodyPr/>
        <a:lstStyle/>
        <a:p>
          <a:endParaRPr lang="en-US"/>
        </a:p>
      </dgm:t>
    </dgm:pt>
    <dgm:pt modelId="{A97D550C-C0FC-4076-BC3C-5C24DBC2583D}" type="sibTrans" cxnId="{86A56A2B-F54C-4A1C-A43C-25856653AD87}">
      <dgm:prSet/>
      <dgm:spPr/>
      <dgm:t>
        <a:bodyPr/>
        <a:lstStyle/>
        <a:p>
          <a:endParaRPr lang="en-US"/>
        </a:p>
      </dgm:t>
    </dgm:pt>
    <dgm:pt modelId="{B55F2FA6-2578-47C8-B85D-1E42BF3F60A7}">
      <dgm:prSet phldrT="[Text]"/>
      <dgm:spPr/>
      <dgm:t>
        <a:bodyPr/>
        <a:lstStyle/>
        <a:p>
          <a:r>
            <a:rPr lang="en-US" dirty="0" smtClean="0"/>
            <a:t>Client experience</a:t>
          </a:r>
          <a:endParaRPr lang="en-US" dirty="0"/>
        </a:p>
      </dgm:t>
    </dgm:pt>
    <dgm:pt modelId="{BD2BBF4A-2720-4435-96F2-B3B2DD2AE212}" type="parTrans" cxnId="{9D7EECD7-D2E8-4F89-8F32-3D5D841D6705}">
      <dgm:prSet/>
      <dgm:spPr/>
      <dgm:t>
        <a:bodyPr/>
        <a:lstStyle/>
        <a:p>
          <a:endParaRPr lang="en-US"/>
        </a:p>
      </dgm:t>
    </dgm:pt>
    <dgm:pt modelId="{6BADCA17-3A25-4C39-A088-9523B630C8F0}" type="sibTrans" cxnId="{9D7EECD7-D2E8-4F89-8F32-3D5D841D6705}">
      <dgm:prSet/>
      <dgm:spPr/>
      <dgm:t>
        <a:bodyPr/>
        <a:lstStyle/>
        <a:p>
          <a:endParaRPr lang="en-US"/>
        </a:p>
      </dgm:t>
    </dgm:pt>
    <dgm:pt modelId="{F193F2C2-DE38-43E8-8D83-7669E259CE4E}">
      <dgm:prSet phldrT="[Text]"/>
      <dgm:spPr/>
      <dgm:t>
        <a:bodyPr/>
        <a:lstStyle/>
        <a:p>
          <a:r>
            <a:rPr lang="en-US" dirty="0" smtClean="0"/>
            <a:t>Tailored portfolio and IPS</a:t>
          </a:r>
          <a:endParaRPr lang="en-US" dirty="0"/>
        </a:p>
      </dgm:t>
    </dgm:pt>
    <dgm:pt modelId="{FEAE0874-AC95-4810-8B95-7489E6AACB3F}" type="parTrans" cxnId="{DEE7C635-79C4-4E5C-B19C-21A3BC996C13}">
      <dgm:prSet/>
      <dgm:spPr/>
      <dgm:t>
        <a:bodyPr/>
        <a:lstStyle/>
        <a:p>
          <a:endParaRPr lang="en-US"/>
        </a:p>
      </dgm:t>
    </dgm:pt>
    <dgm:pt modelId="{AEDF77C4-FB2E-4EFE-93D3-62D8A3319F29}" type="sibTrans" cxnId="{DEE7C635-79C4-4E5C-B19C-21A3BC996C13}">
      <dgm:prSet/>
      <dgm:spPr/>
      <dgm:t>
        <a:bodyPr/>
        <a:lstStyle/>
        <a:p>
          <a:endParaRPr lang="en-US"/>
        </a:p>
      </dgm:t>
    </dgm:pt>
    <dgm:pt modelId="{DFCCF6F1-2E9C-41B5-BB3B-93CF7662EDF5}">
      <dgm:prSet phldrT="[Text]"/>
      <dgm:spPr/>
      <dgm:t>
        <a:bodyPr/>
        <a:lstStyle/>
        <a:p>
          <a:r>
            <a:rPr lang="en-US" dirty="0" smtClean="0"/>
            <a:t>Event driven behavioral coaching </a:t>
          </a:r>
          <a:endParaRPr lang="en-US" dirty="0"/>
        </a:p>
      </dgm:t>
    </dgm:pt>
    <dgm:pt modelId="{01C24EB8-6EBE-44D4-8475-ADA882013CDD}" type="parTrans" cxnId="{8A769F1A-D0D1-4F75-814E-984E9A8AC85A}">
      <dgm:prSet/>
      <dgm:spPr/>
      <dgm:t>
        <a:bodyPr/>
        <a:lstStyle/>
        <a:p>
          <a:endParaRPr lang="en-US"/>
        </a:p>
      </dgm:t>
    </dgm:pt>
    <dgm:pt modelId="{E6CD67A5-BC65-48C8-9E1A-B1EFD4303C34}" type="sibTrans" cxnId="{8A769F1A-D0D1-4F75-814E-984E9A8AC85A}">
      <dgm:prSet/>
      <dgm:spPr/>
      <dgm:t>
        <a:bodyPr/>
        <a:lstStyle/>
        <a:p>
          <a:endParaRPr lang="en-US"/>
        </a:p>
      </dgm:t>
    </dgm:pt>
    <dgm:pt modelId="{B6912D64-DF60-43E4-ADB5-FD0F5E2A337D}">
      <dgm:prSet phldrT="[Text]"/>
      <dgm:spPr/>
      <dgm:t>
        <a:bodyPr/>
        <a:lstStyle/>
        <a:p>
          <a:r>
            <a:rPr lang="en-US" dirty="0" smtClean="0"/>
            <a:t>Customized communications and reporting</a:t>
          </a:r>
          <a:endParaRPr lang="en-US" dirty="0"/>
        </a:p>
      </dgm:t>
    </dgm:pt>
    <dgm:pt modelId="{F2D162A0-2227-4385-8832-BECEEA9A80CC}" type="parTrans" cxnId="{89D683CC-0D3F-410B-B395-4FFBE868AE92}">
      <dgm:prSet/>
      <dgm:spPr/>
      <dgm:t>
        <a:bodyPr/>
        <a:lstStyle/>
        <a:p>
          <a:endParaRPr lang="en-US"/>
        </a:p>
      </dgm:t>
    </dgm:pt>
    <dgm:pt modelId="{E7709222-1292-43C7-83F2-C3ECFB839C1C}" type="sibTrans" cxnId="{89D683CC-0D3F-410B-B395-4FFBE868AE92}">
      <dgm:prSet/>
      <dgm:spPr/>
      <dgm:t>
        <a:bodyPr/>
        <a:lstStyle/>
        <a:p>
          <a:endParaRPr lang="en-US"/>
        </a:p>
      </dgm:t>
    </dgm:pt>
    <dgm:pt modelId="{E400D4CE-27AD-4624-A929-59E365598AD3}">
      <dgm:prSet phldrT="[Text]"/>
      <dgm:spPr/>
      <dgm:t>
        <a:bodyPr/>
        <a:lstStyle/>
        <a:p>
          <a:r>
            <a:rPr lang="en-US" dirty="0" smtClean="0"/>
            <a:t>Service delivery and support</a:t>
          </a:r>
          <a:endParaRPr lang="en-US" dirty="0"/>
        </a:p>
      </dgm:t>
    </dgm:pt>
    <dgm:pt modelId="{5AAD15E2-E2AF-4694-B83A-64AD8BDE26C6}" type="parTrans" cxnId="{9926C79E-60D8-4F6B-9B2C-80DD69F81DD3}">
      <dgm:prSet/>
      <dgm:spPr/>
      <dgm:t>
        <a:bodyPr/>
        <a:lstStyle/>
        <a:p>
          <a:endParaRPr lang="en-US"/>
        </a:p>
      </dgm:t>
    </dgm:pt>
    <dgm:pt modelId="{F12B1E2A-EAA7-468F-B3AA-36FDE6ECA9E8}" type="sibTrans" cxnId="{9926C79E-60D8-4F6B-9B2C-80DD69F81DD3}">
      <dgm:prSet/>
      <dgm:spPr/>
      <dgm:t>
        <a:bodyPr/>
        <a:lstStyle/>
        <a:p>
          <a:endParaRPr lang="en-US"/>
        </a:p>
      </dgm:t>
    </dgm:pt>
    <dgm:pt modelId="{E69A65EA-F112-4B6A-81C1-DFB9492D89C8}" type="pres">
      <dgm:prSet presAssocID="{05A9ECB7-7172-4291-9EFB-BB5BD635F8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5D9DE-CE65-4E35-9415-691AAAAB328C}" type="pres">
      <dgm:prSet presAssocID="{6B5216DF-3E55-4A0A-A67E-F2D7C423C6D4}" presName="composite" presStyleCnt="0"/>
      <dgm:spPr/>
    </dgm:pt>
    <dgm:pt modelId="{B7D7BBD9-8B24-4097-8EE0-B6A469526EB9}" type="pres">
      <dgm:prSet presAssocID="{6B5216DF-3E55-4A0A-A67E-F2D7C423C6D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A56A1-029B-43A5-A28B-45822388FC51}" type="pres">
      <dgm:prSet presAssocID="{6B5216DF-3E55-4A0A-A67E-F2D7C423C6D4}" presName="parSh" presStyleLbl="node1" presStyleIdx="0" presStyleCnt="3"/>
      <dgm:spPr/>
      <dgm:t>
        <a:bodyPr/>
        <a:lstStyle/>
        <a:p>
          <a:endParaRPr lang="en-US"/>
        </a:p>
      </dgm:t>
    </dgm:pt>
    <dgm:pt modelId="{8FC4B386-78E6-4639-8AD8-92A2CD69BBA1}" type="pres">
      <dgm:prSet presAssocID="{6B5216DF-3E55-4A0A-A67E-F2D7C423C6D4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2E149-F7C8-4F13-A3D7-6BE05A693D73}" type="pres">
      <dgm:prSet presAssocID="{8E39D6CA-8C25-4133-B4AA-D4FDE445135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AA2798A-B413-4538-BEEC-2930072AEF14}" type="pres">
      <dgm:prSet presAssocID="{8E39D6CA-8C25-4133-B4AA-D4FDE4451356}" presName="connTx" presStyleLbl="sibTrans2D1" presStyleIdx="0" presStyleCnt="2"/>
      <dgm:spPr/>
      <dgm:t>
        <a:bodyPr/>
        <a:lstStyle/>
        <a:p>
          <a:endParaRPr lang="en-US"/>
        </a:p>
      </dgm:t>
    </dgm:pt>
    <dgm:pt modelId="{2304A5AE-C7E9-4E2E-B6E5-263C3DA6BC5D}" type="pres">
      <dgm:prSet presAssocID="{AE20F6A1-E6E8-423A-A28B-D7BFB86A18A4}" presName="composite" presStyleCnt="0"/>
      <dgm:spPr/>
    </dgm:pt>
    <dgm:pt modelId="{442530B5-57A2-436A-868B-84CB583A35EA}" type="pres">
      <dgm:prSet presAssocID="{AE20F6A1-E6E8-423A-A28B-D7BFB86A18A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8F58F-82FF-4F27-A502-56F40C378F60}" type="pres">
      <dgm:prSet presAssocID="{AE20F6A1-E6E8-423A-A28B-D7BFB86A18A4}" presName="parSh" presStyleLbl="node1" presStyleIdx="1" presStyleCnt="3"/>
      <dgm:spPr/>
      <dgm:t>
        <a:bodyPr/>
        <a:lstStyle/>
        <a:p>
          <a:endParaRPr lang="en-US"/>
        </a:p>
      </dgm:t>
    </dgm:pt>
    <dgm:pt modelId="{113C8E7A-03F7-46CA-A4A6-57109200E14D}" type="pres">
      <dgm:prSet presAssocID="{AE20F6A1-E6E8-423A-A28B-D7BFB86A18A4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9EBB4-1800-44B0-A2CF-8BF5F4AE93F1}" type="pres">
      <dgm:prSet presAssocID="{B9EB07A8-0713-4C32-B20C-2A74B331EA4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B29F217-17C9-4B40-BB1D-757F4F1B3059}" type="pres">
      <dgm:prSet presAssocID="{B9EB07A8-0713-4C32-B20C-2A74B331EA4F}" presName="connTx" presStyleLbl="sibTrans2D1" presStyleIdx="1" presStyleCnt="2"/>
      <dgm:spPr/>
      <dgm:t>
        <a:bodyPr/>
        <a:lstStyle/>
        <a:p>
          <a:endParaRPr lang="en-US"/>
        </a:p>
      </dgm:t>
    </dgm:pt>
    <dgm:pt modelId="{13502647-F6F6-4B46-BC12-13CE46F7434D}" type="pres">
      <dgm:prSet presAssocID="{D08D769B-31E9-406E-9225-F19FAA49C4B0}" presName="composite" presStyleCnt="0"/>
      <dgm:spPr/>
    </dgm:pt>
    <dgm:pt modelId="{8854F960-A729-4706-A983-B09ADD0998C1}" type="pres">
      <dgm:prSet presAssocID="{D08D769B-31E9-406E-9225-F19FAA49C4B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EC484-6E25-4A56-8962-71A87E844FBE}" type="pres">
      <dgm:prSet presAssocID="{D08D769B-31E9-406E-9225-F19FAA49C4B0}" presName="parSh" presStyleLbl="node1" presStyleIdx="2" presStyleCnt="3"/>
      <dgm:spPr/>
      <dgm:t>
        <a:bodyPr/>
        <a:lstStyle/>
        <a:p>
          <a:endParaRPr lang="en-US"/>
        </a:p>
      </dgm:t>
    </dgm:pt>
    <dgm:pt modelId="{CEAF6FDC-94B1-4E29-8F7D-361C3AC63E4C}" type="pres">
      <dgm:prSet presAssocID="{D08D769B-31E9-406E-9225-F19FAA49C4B0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EE641F-5B0B-4AB4-85BF-3C72720A859E}" type="presOf" srcId="{23A964CB-EB7D-4982-9BF9-94FE7D29608A}" destId="{8FC4B386-78E6-4639-8AD8-92A2CD69BBA1}" srcOrd="0" destOrd="6" presId="urn:microsoft.com/office/officeart/2005/8/layout/process3"/>
    <dgm:cxn modelId="{35DDF5B0-3769-4DFE-949B-0AADA925EA39}" type="presOf" srcId="{8E39D6CA-8C25-4133-B4AA-D4FDE4451356}" destId="{E1A2E149-F7C8-4F13-A3D7-6BE05A693D73}" srcOrd="0" destOrd="0" presId="urn:microsoft.com/office/officeart/2005/8/layout/process3"/>
    <dgm:cxn modelId="{6534FDCD-4E12-429F-A5B7-016C296DE591}" type="presOf" srcId="{B9EB07A8-0713-4C32-B20C-2A74B331EA4F}" destId="{14C9EBB4-1800-44B0-A2CF-8BF5F4AE93F1}" srcOrd="0" destOrd="0" presId="urn:microsoft.com/office/officeart/2005/8/layout/process3"/>
    <dgm:cxn modelId="{B52DEE8C-595A-4BCA-AA10-B05B34FF63FF}" srcId="{6B5216DF-3E55-4A0A-A67E-F2D7C423C6D4}" destId="{7DEEE2F6-E4AF-4A0E-863F-14BD7F7B4214}" srcOrd="0" destOrd="0" parTransId="{67F99B68-675E-4FC8-85CA-5DABDE49A744}" sibTransId="{649C1AE9-D28A-42C5-8799-F10388D06F32}"/>
    <dgm:cxn modelId="{16FFB1AB-D082-469A-B393-8A6FE544B08E}" type="presOf" srcId="{F193F2C2-DE38-43E8-8D83-7669E259CE4E}" destId="{113C8E7A-03F7-46CA-A4A6-57109200E14D}" srcOrd="0" destOrd="1" presId="urn:microsoft.com/office/officeart/2005/8/layout/process3"/>
    <dgm:cxn modelId="{51ED299F-8D74-4787-B894-44616358CCAB}" srcId="{6B5216DF-3E55-4A0A-A67E-F2D7C423C6D4}" destId="{DD7B6B9A-0343-4577-A7ED-A389CF6E5E5B}" srcOrd="2" destOrd="0" parTransId="{517E7D71-93C9-44AF-904A-1DBDA4F2C503}" sibTransId="{16EF4C52-E129-48B7-B723-A07AD4AF6AB4}"/>
    <dgm:cxn modelId="{E5467AD9-4510-4EE1-A093-F46DE052F91F}" type="presOf" srcId="{05A9ECB7-7172-4291-9EFB-BB5BD635F846}" destId="{E69A65EA-F112-4B6A-81C1-DFB9492D89C8}" srcOrd="0" destOrd="0" presId="urn:microsoft.com/office/officeart/2005/8/layout/process3"/>
    <dgm:cxn modelId="{257D8BAA-5FB9-4DFA-899C-B959A6D1DD82}" type="presOf" srcId="{F5D7AA85-2212-4874-A0F5-28FC33B79833}" destId="{8FC4B386-78E6-4639-8AD8-92A2CD69BBA1}" srcOrd="0" destOrd="1" presId="urn:microsoft.com/office/officeart/2005/8/layout/process3"/>
    <dgm:cxn modelId="{DAA80349-6BE4-4E71-A373-483762ADB4CF}" type="presOf" srcId="{8A031706-015A-40B1-8BC4-AB9AFB504968}" destId="{113C8E7A-03F7-46CA-A4A6-57109200E14D}" srcOrd="0" destOrd="4" presId="urn:microsoft.com/office/officeart/2005/8/layout/process3"/>
    <dgm:cxn modelId="{F5D1832C-3561-4CA6-BD98-CE166B57B13A}" srcId="{6B5216DF-3E55-4A0A-A67E-F2D7C423C6D4}" destId="{23A964CB-EB7D-4982-9BF9-94FE7D29608A}" srcOrd="6" destOrd="0" parTransId="{C5C6FDD8-BDB4-49A8-8953-B5881A12E483}" sibTransId="{FB45B469-4C2C-49FC-94E4-86F364F79CC7}"/>
    <dgm:cxn modelId="{C6BD5B82-7BD9-448B-9238-5A18AF1B3806}" srcId="{05A9ECB7-7172-4291-9EFB-BB5BD635F846}" destId="{D08D769B-31E9-406E-9225-F19FAA49C4B0}" srcOrd="2" destOrd="0" parTransId="{0304F178-40E1-4BD0-B464-4F3F141FECE9}" sibTransId="{F31F3858-FE4C-46C1-B17D-D8903F8637D2}"/>
    <dgm:cxn modelId="{68FC7788-593C-4556-929A-216081B5855A}" srcId="{6B5216DF-3E55-4A0A-A67E-F2D7C423C6D4}" destId="{F5D7AA85-2212-4874-A0F5-28FC33B79833}" srcOrd="1" destOrd="0" parTransId="{72FB5A76-6258-4EB4-B670-45C1E1A050E5}" sibTransId="{667538C7-9514-4049-A36A-9EE199ACC507}"/>
    <dgm:cxn modelId="{AB85FAE8-1FB6-4EFB-87C3-5F22F5165C43}" type="presOf" srcId="{B6912D64-DF60-43E4-ADB5-FD0F5E2A337D}" destId="{CEAF6FDC-94B1-4E29-8F7D-361C3AC63E4C}" srcOrd="0" destOrd="1" presId="urn:microsoft.com/office/officeart/2005/8/layout/process3"/>
    <dgm:cxn modelId="{E959E521-0175-45AB-9AC5-CD2542B550D0}" type="presOf" srcId="{D08D769B-31E9-406E-9225-F19FAA49C4B0}" destId="{256EC484-6E25-4A56-8962-71A87E844FBE}" srcOrd="1" destOrd="0" presId="urn:microsoft.com/office/officeart/2005/8/layout/process3"/>
    <dgm:cxn modelId="{98FF6FF2-68FC-4A31-9383-09D5F03BFD9E}" type="presOf" srcId="{2D3B63D8-FA9B-4376-A59A-932DA1D89940}" destId="{CEAF6FDC-94B1-4E29-8F7D-361C3AC63E4C}" srcOrd="0" destOrd="0" presId="urn:microsoft.com/office/officeart/2005/8/layout/process3"/>
    <dgm:cxn modelId="{4B261D3E-9F77-42BB-96E6-05B377724C21}" type="presOf" srcId="{D08D769B-31E9-406E-9225-F19FAA49C4B0}" destId="{8854F960-A729-4706-A983-B09ADD0998C1}" srcOrd="0" destOrd="0" presId="urn:microsoft.com/office/officeart/2005/8/layout/process3"/>
    <dgm:cxn modelId="{046D8B0C-7A2A-4EE0-929E-A8AE81BC64E9}" srcId="{6B5216DF-3E55-4A0A-A67E-F2D7C423C6D4}" destId="{B899CC4B-9C86-4763-BA1D-87061CA99C08}" srcOrd="4" destOrd="0" parTransId="{E1E6E0F5-6609-4ED1-A71D-503314CF6283}" sibTransId="{7BF3B295-D197-4EEE-B4E7-DA70FBE53B18}"/>
    <dgm:cxn modelId="{86A56A2B-F54C-4A1C-A43C-25856653AD87}" srcId="{AE20F6A1-E6E8-423A-A28B-D7BFB86A18A4}" destId="{8A031706-015A-40B1-8BC4-AB9AFB504968}" srcOrd="4" destOrd="0" parTransId="{D4F1DF0C-0A0B-4154-A174-BCF5E3716EB2}" sibTransId="{A97D550C-C0FC-4076-BC3C-5C24DBC2583D}"/>
    <dgm:cxn modelId="{5B8B6DA5-404C-4197-B445-03BA4AAC2DED}" srcId="{AE20F6A1-E6E8-423A-A28B-D7BFB86A18A4}" destId="{9CB0FCE2-4E16-4466-AF62-6F850C8F2E85}" srcOrd="6" destOrd="0" parTransId="{2D6203CF-597B-4EE2-99B1-6AAA29051F7B}" sibTransId="{AC0F21E1-08A0-42BA-8EF9-2A349CCBD65E}"/>
    <dgm:cxn modelId="{DF29BB1E-8950-43E8-983A-A4D520B2B310}" srcId="{AE20F6A1-E6E8-423A-A28B-D7BFB86A18A4}" destId="{3A3C2244-5C5E-4D66-91C1-64A5AD5AEDAA}" srcOrd="0" destOrd="0" parTransId="{0DC472DF-2F34-4E14-946B-FB5762493B74}" sibTransId="{CA014952-AEB8-45DF-B912-F88AD7B06C4B}"/>
    <dgm:cxn modelId="{9D7EECD7-D2E8-4F89-8F32-3D5D841D6705}" srcId="{AE20F6A1-E6E8-423A-A28B-D7BFB86A18A4}" destId="{B55F2FA6-2578-47C8-B85D-1E42BF3F60A7}" srcOrd="5" destOrd="0" parTransId="{BD2BBF4A-2720-4435-96F2-B3B2DD2AE212}" sibTransId="{6BADCA17-3A25-4C39-A088-9523B630C8F0}"/>
    <dgm:cxn modelId="{8C2F43C0-AEBE-4890-8692-554DE8CFE471}" type="presOf" srcId="{E400D4CE-27AD-4624-A929-59E365598AD3}" destId="{CEAF6FDC-94B1-4E29-8F7D-361C3AC63E4C}" srcOrd="0" destOrd="3" presId="urn:microsoft.com/office/officeart/2005/8/layout/process3"/>
    <dgm:cxn modelId="{95117DCF-2F1B-4725-9711-B51E28D50853}" type="presOf" srcId="{7DEEE2F6-E4AF-4A0E-863F-14BD7F7B4214}" destId="{8FC4B386-78E6-4639-8AD8-92A2CD69BBA1}" srcOrd="0" destOrd="0" presId="urn:microsoft.com/office/officeart/2005/8/layout/process3"/>
    <dgm:cxn modelId="{DE874E05-8695-4995-BA6D-2E8F840D4754}" type="presOf" srcId="{EB9361DF-6F4F-40F5-B072-E96FBEFE37B2}" destId="{113C8E7A-03F7-46CA-A4A6-57109200E14D}" srcOrd="0" destOrd="2" presId="urn:microsoft.com/office/officeart/2005/8/layout/process3"/>
    <dgm:cxn modelId="{8621DCDF-AED2-4172-8621-6E4BE6EB4F67}" srcId="{AE20F6A1-E6E8-423A-A28B-D7BFB86A18A4}" destId="{EB9361DF-6F4F-40F5-B072-E96FBEFE37B2}" srcOrd="2" destOrd="0" parTransId="{EE400C63-F138-45C9-92D9-550F984453C8}" sibTransId="{44EB20DD-8384-4CF0-8EEB-0DFE9C46E7B6}"/>
    <dgm:cxn modelId="{F80CDDD8-4E8A-491B-92A5-15EDE25064D6}" type="presOf" srcId="{8E39D6CA-8C25-4133-B4AA-D4FDE4451356}" destId="{2AA2798A-B413-4538-BEEC-2930072AEF14}" srcOrd="1" destOrd="0" presId="urn:microsoft.com/office/officeart/2005/8/layout/process3"/>
    <dgm:cxn modelId="{BD1C24E4-B2FB-4816-A58C-9963E6D268B2}" type="presOf" srcId="{B899CC4B-9C86-4763-BA1D-87061CA99C08}" destId="{8FC4B386-78E6-4639-8AD8-92A2CD69BBA1}" srcOrd="0" destOrd="4" presId="urn:microsoft.com/office/officeart/2005/8/layout/process3"/>
    <dgm:cxn modelId="{46734630-52DA-4413-A696-8B08223DF6B1}" type="presOf" srcId="{6B5216DF-3E55-4A0A-A67E-F2D7C423C6D4}" destId="{B7D7BBD9-8B24-4097-8EE0-B6A469526EB9}" srcOrd="0" destOrd="0" presId="urn:microsoft.com/office/officeart/2005/8/layout/process3"/>
    <dgm:cxn modelId="{7B464422-A3B5-4B32-BDF6-CAFF8E04F374}" srcId="{6B5216DF-3E55-4A0A-A67E-F2D7C423C6D4}" destId="{9623FFA5-23CE-45F1-8B26-0C3E4480F7D4}" srcOrd="5" destOrd="0" parTransId="{F362C873-2FCC-47C2-A4C0-EE333ECD7000}" sibTransId="{F7AE5AAD-2746-4681-BC8E-922028C113CB}"/>
    <dgm:cxn modelId="{E703A3EA-5B57-4BCB-86AA-93EE6A026008}" srcId="{AE20F6A1-E6E8-423A-A28B-D7BFB86A18A4}" destId="{219B9E16-8CF7-4281-AADC-E20B41D766CE}" srcOrd="3" destOrd="0" parTransId="{A1734754-CF5E-4A5A-817E-836155B9A6BD}" sibTransId="{3E8596E4-4422-4368-9D69-2C29854596A7}"/>
    <dgm:cxn modelId="{C7786CDF-0E79-4AA5-9A66-D76F98CDC923}" type="presOf" srcId="{AE20F6A1-E6E8-423A-A28B-D7BFB86A18A4}" destId="{442530B5-57A2-436A-868B-84CB583A35EA}" srcOrd="0" destOrd="0" presId="urn:microsoft.com/office/officeart/2005/8/layout/process3"/>
    <dgm:cxn modelId="{24D1142C-0EC7-45B0-A02D-642907FFBFCC}" type="presOf" srcId="{219B9E16-8CF7-4281-AADC-E20B41D766CE}" destId="{113C8E7A-03F7-46CA-A4A6-57109200E14D}" srcOrd="0" destOrd="3" presId="urn:microsoft.com/office/officeart/2005/8/layout/process3"/>
    <dgm:cxn modelId="{89D683CC-0D3F-410B-B395-4FFBE868AE92}" srcId="{D08D769B-31E9-406E-9225-F19FAA49C4B0}" destId="{B6912D64-DF60-43E4-ADB5-FD0F5E2A337D}" srcOrd="1" destOrd="0" parTransId="{F2D162A0-2227-4385-8832-BECEEA9A80CC}" sibTransId="{E7709222-1292-43C7-83F2-C3ECFB839C1C}"/>
    <dgm:cxn modelId="{BD0D8A9C-5826-41FD-AD9D-D924A1310DDA}" type="presOf" srcId="{9623FFA5-23CE-45F1-8B26-0C3E4480F7D4}" destId="{8FC4B386-78E6-4639-8AD8-92A2CD69BBA1}" srcOrd="0" destOrd="5" presId="urn:microsoft.com/office/officeart/2005/8/layout/process3"/>
    <dgm:cxn modelId="{36450428-6523-4C2B-B48C-02EE890595B6}" srcId="{05A9ECB7-7172-4291-9EFB-BB5BD635F846}" destId="{AE20F6A1-E6E8-423A-A28B-D7BFB86A18A4}" srcOrd="1" destOrd="0" parTransId="{2879BAEC-ABF0-4925-9611-CE2B93B24AE2}" sibTransId="{B9EB07A8-0713-4C32-B20C-2A74B331EA4F}"/>
    <dgm:cxn modelId="{1D9CF9EF-77F7-46DA-9C62-FB39C57A52C4}" srcId="{D08D769B-31E9-406E-9225-F19FAA49C4B0}" destId="{2D3B63D8-FA9B-4376-A59A-932DA1D89940}" srcOrd="0" destOrd="0" parTransId="{948AD659-AC0D-42F0-A3D4-CE23D4507295}" sibTransId="{05CC27F9-C856-4CE9-A577-53DFF79C1DC7}"/>
    <dgm:cxn modelId="{F09A177C-41A6-4723-99EE-A032C8EC55B0}" type="presOf" srcId="{DFCCF6F1-2E9C-41B5-BB3B-93CF7662EDF5}" destId="{CEAF6FDC-94B1-4E29-8F7D-361C3AC63E4C}" srcOrd="0" destOrd="4" presId="urn:microsoft.com/office/officeart/2005/8/layout/process3"/>
    <dgm:cxn modelId="{8A769F1A-D0D1-4F75-814E-984E9A8AC85A}" srcId="{D08D769B-31E9-406E-9225-F19FAA49C4B0}" destId="{DFCCF6F1-2E9C-41B5-BB3B-93CF7662EDF5}" srcOrd="4" destOrd="0" parTransId="{01C24EB8-6EBE-44D4-8475-ADA882013CDD}" sibTransId="{E6CD67A5-BC65-48C8-9E1A-B1EFD4303C34}"/>
    <dgm:cxn modelId="{AA79CBFE-CE24-4AD8-8A13-6B9B57169B10}" type="presOf" srcId="{AE20F6A1-E6E8-423A-A28B-D7BFB86A18A4}" destId="{AFB8F58F-82FF-4F27-A502-56F40C378F60}" srcOrd="1" destOrd="0" presId="urn:microsoft.com/office/officeart/2005/8/layout/process3"/>
    <dgm:cxn modelId="{DEE7C635-79C4-4E5C-B19C-21A3BC996C13}" srcId="{AE20F6A1-E6E8-423A-A28B-D7BFB86A18A4}" destId="{F193F2C2-DE38-43E8-8D83-7669E259CE4E}" srcOrd="1" destOrd="0" parTransId="{FEAE0874-AC95-4810-8B95-7489E6AACB3F}" sibTransId="{AEDF77C4-FB2E-4EFE-93D3-62D8A3319F29}"/>
    <dgm:cxn modelId="{D1185053-FAD6-483C-ACC6-F5DD773B9592}" type="presOf" srcId="{DD7B6B9A-0343-4577-A7ED-A389CF6E5E5B}" destId="{8FC4B386-78E6-4639-8AD8-92A2CD69BBA1}" srcOrd="0" destOrd="2" presId="urn:microsoft.com/office/officeart/2005/8/layout/process3"/>
    <dgm:cxn modelId="{55EFFBE7-2D62-463A-B216-618C1F12254A}" type="presOf" srcId="{3A3C2244-5C5E-4D66-91C1-64A5AD5AEDAA}" destId="{113C8E7A-03F7-46CA-A4A6-57109200E14D}" srcOrd="0" destOrd="0" presId="urn:microsoft.com/office/officeart/2005/8/layout/process3"/>
    <dgm:cxn modelId="{E75F039C-BB4E-4384-9E61-0B14FE9D81D2}" type="presOf" srcId="{064F8B65-8C46-423E-8484-5B2385A846BC}" destId="{CEAF6FDC-94B1-4E29-8F7D-361C3AC63E4C}" srcOrd="0" destOrd="2" presId="urn:microsoft.com/office/officeart/2005/8/layout/process3"/>
    <dgm:cxn modelId="{03A025FE-E0B6-45B7-86FD-563265C6D54D}" srcId="{6B5216DF-3E55-4A0A-A67E-F2D7C423C6D4}" destId="{4316F2D2-1E40-4C1D-8684-DDD77D5B1D20}" srcOrd="3" destOrd="0" parTransId="{33A0A294-FC33-4D27-B5AB-88ADC11A276A}" sibTransId="{E85B80CF-B11C-4A07-B925-ADF51EE28244}"/>
    <dgm:cxn modelId="{62633ABA-3AE9-40C7-BE9F-2BDF7358F1B8}" type="presOf" srcId="{4316F2D2-1E40-4C1D-8684-DDD77D5B1D20}" destId="{8FC4B386-78E6-4639-8AD8-92A2CD69BBA1}" srcOrd="0" destOrd="3" presId="urn:microsoft.com/office/officeart/2005/8/layout/process3"/>
    <dgm:cxn modelId="{33DEE4A8-4287-4E5C-9C56-5C3DC9A8BE39}" type="presOf" srcId="{6B5216DF-3E55-4A0A-A67E-F2D7C423C6D4}" destId="{71DA56A1-029B-43A5-A28B-45822388FC51}" srcOrd="1" destOrd="0" presId="urn:microsoft.com/office/officeart/2005/8/layout/process3"/>
    <dgm:cxn modelId="{50EBAE38-1542-4786-A309-4952867F384C}" srcId="{D08D769B-31E9-406E-9225-F19FAA49C4B0}" destId="{064F8B65-8C46-423E-8484-5B2385A846BC}" srcOrd="2" destOrd="0" parTransId="{E77BB81B-33EA-436D-9AD2-91AE648879C7}" sibTransId="{D2ACFE45-44C5-4390-BC6E-151145A6B27D}"/>
    <dgm:cxn modelId="{18023CA8-A3CD-4E69-A43D-75F17A753539}" type="presOf" srcId="{B9EB07A8-0713-4C32-B20C-2A74B331EA4F}" destId="{0B29F217-17C9-4B40-BB1D-757F4F1B3059}" srcOrd="1" destOrd="0" presId="urn:microsoft.com/office/officeart/2005/8/layout/process3"/>
    <dgm:cxn modelId="{9A5DBD1B-B4E7-4493-878E-80CBEC08AD15}" type="presOf" srcId="{B55F2FA6-2578-47C8-B85D-1E42BF3F60A7}" destId="{113C8E7A-03F7-46CA-A4A6-57109200E14D}" srcOrd="0" destOrd="5" presId="urn:microsoft.com/office/officeart/2005/8/layout/process3"/>
    <dgm:cxn modelId="{5C15BACD-40A7-4EF9-AA55-D7E0BED56457}" type="presOf" srcId="{9CB0FCE2-4E16-4466-AF62-6F850C8F2E85}" destId="{113C8E7A-03F7-46CA-A4A6-57109200E14D}" srcOrd="0" destOrd="6" presId="urn:microsoft.com/office/officeart/2005/8/layout/process3"/>
    <dgm:cxn modelId="{9926C79E-60D8-4F6B-9B2C-80DD69F81DD3}" srcId="{D08D769B-31E9-406E-9225-F19FAA49C4B0}" destId="{E400D4CE-27AD-4624-A929-59E365598AD3}" srcOrd="3" destOrd="0" parTransId="{5AAD15E2-E2AF-4694-B83A-64AD8BDE26C6}" sibTransId="{F12B1E2A-EAA7-468F-B3AA-36FDE6ECA9E8}"/>
    <dgm:cxn modelId="{293AEFE3-14F5-45DF-999B-FA71F1978456}" srcId="{05A9ECB7-7172-4291-9EFB-BB5BD635F846}" destId="{6B5216DF-3E55-4A0A-A67E-F2D7C423C6D4}" srcOrd="0" destOrd="0" parTransId="{9F55CFBF-B071-455C-A368-FACAEFCAC2ED}" sibTransId="{8E39D6CA-8C25-4133-B4AA-D4FDE4451356}"/>
    <dgm:cxn modelId="{922EA50D-86E9-477B-9425-1E53F55DE2C4}" type="presParOf" srcId="{E69A65EA-F112-4B6A-81C1-DFB9492D89C8}" destId="{D115D9DE-CE65-4E35-9415-691AAAAB328C}" srcOrd="0" destOrd="0" presId="urn:microsoft.com/office/officeart/2005/8/layout/process3"/>
    <dgm:cxn modelId="{17CE82F2-5C95-427A-A1BF-AF0889C0E648}" type="presParOf" srcId="{D115D9DE-CE65-4E35-9415-691AAAAB328C}" destId="{B7D7BBD9-8B24-4097-8EE0-B6A469526EB9}" srcOrd="0" destOrd="0" presId="urn:microsoft.com/office/officeart/2005/8/layout/process3"/>
    <dgm:cxn modelId="{A2213DF9-5310-4A36-B376-FCBDA2C5EEBE}" type="presParOf" srcId="{D115D9DE-CE65-4E35-9415-691AAAAB328C}" destId="{71DA56A1-029B-43A5-A28B-45822388FC51}" srcOrd="1" destOrd="0" presId="urn:microsoft.com/office/officeart/2005/8/layout/process3"/>
    <dgm:cxn modelId="{CB9F90EF-262C-420C-B11A-B62C75CEC005}" type="presParOf" srcId="{D115D9DE-CE65-4E35-9415-691AAAAB328C}" destId="{8FC4B386-78E6-4639-8AD8-92A2CD69BBA1}" srcOrd="2" destOrd="0" presId="urn:microsoft.com/office/officeart/2005/8/layout/process3"/>
    <dgm:cxn modelId="{CD2637C2-A75A-416A-BD72-0D20902A018B}" type="presParOf" srcId="{E69A65EA-F112-4B6A-81C1-DFB9492D89C8}" destId="{E1A2E149-F7C8-4F13-A3D7-6BE05A693D73}" srcOrd="1" destOrd="0" presId="urn:microsoft.com/office/officeart/2005/8/layout/process3"/>
    <dgm:cxn modelId="{5CAEAD82-FD56-45AE-94A4-E3678811D5FB}" type="presParOf" srcId="{E1A2E149-F7C8-4F13-A3D7-6BE05A693D73}" destId="{2AA2798A-B413-4538-BEEC-2930072AEF14}" srcOrd="0" destOrd="0" presId="urn:microsoft.com/office/officeart/2005/8/layout/process3"/>
    <dgm:cxn modelId="{4E093329-1DF1-4444-8063-4CE2B46BD7B6}" type="presParOf" srcId="{E69A65EA-F112-4B6A-81C1-DFB9492D89C8}" destId="{2304A5AE-C7E9-4E2E-B6E5-263C3DA6BC5D}" srcOrd="2" destOrd="0" presId="urn:microsoft.com/office/officeart/2005/8/layout/process3"/>
    <dgm:cxn modelId="{FA68BB98-2BC3-48FB-BDF0-3F854DBB991A}" type="presParOf" srcId="{2304A5AE-C7E9-4E2E-B6E5-263C3DA6BC5D}" destId="{442530B5-57A2-436A-868B-84CB583A35EA}" srcOrd="0" destOrd="0" presId="urn:microsoft.com/office/officeart/2005/8/layout/process3"/>
    <dgm:cxn modelId="{526FF604-DF06-4F95-A585-D118E807632D}" type="presParOf" srcId="{2304A5AE-C7E9-4E2E-B6E5-263C3DA6BC5D}" destId="{AFB8F58F-82FF-4F27-A502-56F40C378F60}" srcOrd="1" destOrd="0" presId="urn:microsoft.com/office/officeart/2005/8/layout/process3"/>
    <dgm:cxn modelId="{3CFA7F40-C457-411E-AA32-F8D8AD686D4A}" type="presParOf" srcId="{2304A5AE-C7E9-4E2E-B6E5-263C3DA6BC5D}" destId="{113C8E7A-03F7-46CA-A4A6-57109200E14D}" srcOrd="2" destOrd="0" presId="urn:microsoft.com/office/officeart/2005/8/layout/process3"/>
    <dgm:cxn modelId="{50723C84-C3A2-4379-A054-9D1A6B512281}" type="presParOf" srcId="{E69A65EA-F112-4B6A-81C1-DFB9492D89C8}" destId="{14C9EBB4-1800-44B0-A2CF-8BF5F4AE93F1}" srcOrd="3" destOrd="0" presId="urn:microsoft.com/office/officeart/2005/8/layout/process3"/>
    <dgm:cxn modelId="{4F83984E-B41A-4A1A-862D-74954898CDC6}" type="presParOf" srcId="{14C9EBB4-1800-44B0-A2CF-8BF5F4AE93F1}" destId="{0B29F217-17C9-4B40-BB1D-757F4F1B3059}" srcOrd="0" destOrd="0" presId="urn:microsoft.com/office/officeart/2005/8/layout/process3"/>
    <dgm:cxn modelId="{5EA39847-5714-4327-8B35-696BA213AC31}" type="presParOf" srcId="{E69A65EA-F112-4B6A-81C1-DFB9492D89C8}" destId="{13502647-F6F6-4B46-BC12-13CE46F7434D}" srcOrd="4" destOrd="0" presId="urn:microsoft.com/office/officeart/2005/8/layout/process3"/>
    <dgm:cxn modelId="{FEC74482-398C-448A-81DB-0F9EF416D018}" type="presParOf" srcId="{13502647-F6F6-4B46-BC12-13CE46F7434D}" destId="{8854F960-A729-4706-A983-B09ADD0998C1}" srcOrd="0" destOrd="0" presId="urn:microsoft.com/office/officeart/2005/8/layout/process3"/>
    <dgm:cxn modelId="{0C4454ED-4E4F-433B-B565-7AF79826B8B5}" type="presParOf" srcId="{13502647-F6F6-4B46-BC12-13CE46F7434D}" destId="{256EC484-6E25-4A56-8962-71A87E844FBE}" srcOrd="1" destOrd="0" presId="urn:microsoft.com/office/officeart/2005/8/layout/process3"/>
    <dgm:cxn modelId="{9B64ACD3-7D44-49C1-9CA7-446153162337}" type="presParOf" srcId="{13502647-F6F6-4B46-BC12-13CE46F7434D}" destId="{CEAF6FDC-94B1-4E29-8F7D-361C3AC63E4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484A1-24D7-4A08-A065-166076E2F73F}">
      <dsp:nvSpPr>
        <dsp:cNvPr id="0" name=""/>
        <dsp:cNvSpPr/>
      </dsp:nvSpPr>
      <dsp:spPr>
        <a:xfrm>
          <a:off x="160019" y="0"/>
          <a:ext cx="8290560" cy="51816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84A17-7603-4659-81B0-172DC4C5F15E}">
      <dsp:nvSpPr>
        <dsp:cNvPr id="0" name=""/>
        <dsp:cNvSpPr/>
      </dsp:nvSpPr>
      <dsp:spPr>
        <a:xfrm>
          <a:off x="1212921" y="3576340"/>
          <a:ext cx="215554" cy="21555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54B77-8140-4FF8-B30A-7F601DB072B3}">
      <dsp:nvSpPr>
        <dsp:cNvPr id="0" name=""/>
        <dsp:cNvSpPr/>
      </dsp:nvSpPr>
      <dsp:spPr>
        <a:xfrm>
          <a:off x="1220298" y="3684117"/>
          <a:ext cx="2132500" cy="149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18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Product      Offerings Based     on Persona Model  Assumptions</a:t>
          </a:r>
          <a:endParaRPr lang="en-US" sz="2100" kern="1200" dirty="0"/>
        </a:p>
      </dsp:txBody>
      <dsp:txXfrm>
        <a:off x="1220298" y="3684117"/>
        <a:ext cx="2132500" cy="1497482"/>
      </dsp:txXfrm>
    </dsp:sp>
    <dsp:sp modelId="{44BC6326-2134-4418-873C-B88727FF65A4}">
      <dsp:nvSpPr>
        <dsp:cNvPr id="0" name=""/>
        <dsp:cNvSpPr/>
      </dsp:nvSpPr>
      <dsp:spPr>
        <a:xfrm>
          <a:off x="3115604" y="2167981"/>
          <a:ext cx="389656" cy="389656"/>
        </a:xfrm>
        <a:prstGeom prst="ellipse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0DFBA-B058-4D87-AB97-A61759C2C0CA}">
      <dsp:nvSpPr>
        <dsp:cNvPr id="0" name=""/>
        <dsp:cNvSpPr/>
      </dsp:nvSpPr>
      <dsp:spPr>
        <a:xfrm>
          <a:off x="3310432" y="2362809"/>
          <a:ext cx="1989734" cy="281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71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Tailored Goals-Based Planning Using Financial Personality Insights</a:t>
          </a:r>
          <a:endParaRPr lang="en-US" sz="2100" kern="1200" dirty="0"/>
        </a:p>
      </dsp:txBody>
      <dsp:txXfrm>
        <a:off x="3310432" y="2362809"/>
        <a:ext cx="1989734" cy="2818790"/>
      </dsp:txXfrm>
    </dsp:sp>
    <dsp:sp modelId="{AAE92CB0-B48A-4D96-BF2D-5480D87FDCB4}">
      <dsp:nvSpPr>
        <dsp:cNvPr id="0" name=""/>
        <dsp:cNvSpPr/>
      </dsp:nvSpPr>
      <dsp:spPr>
        <a:xfrm>
          <a:off x="5403799" y="1310944"/>
          <a:ext cx="538886" cy="538886"/>
        </a:xfrm>
        <a:prstGeom prst="ellipse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1BA5D-139C-40CA-BB75-E17546D9652C}">
      <dsp:nvSpPr>
        <dsp:cNvPr id="0" name=""/>
        <dsp:cNvSpPr/>
      </dsp:nvSpPr>
      <dsp:spPr>
        <a:xfrm>
          <a:off x="5615768" y="1580387"/>
          <a:ext cx="2104681" cy="3601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545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Customized Behavioral Coaching Powered by a </a:t>
          </a:r>
          <a:r>
            <a:rPr lang="en-US" sz="2100" kern="1200" dirty="0" err="1" smtClean="0"/>
            <a:t>FinTech</a:t>
          </a:r>
          <a:r>
            <a:rPr lang="en-US" sz="2100" kern="1200" dirty="0" smtClean="0"/>
            <a:t> Platform</a:t>
          </a:r>
          <a:endParaRPr lang="en-US" sz="2100" kern="1200" dirty="0"/>
        </a:p>
      </dsp:txBody>
      <dsp:txXfrm>
        <a:off x="5615768" y="1580387"/>
        <a:ext cx="2104681" cy="3601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783EA-5863-4D62-8471-561CB267C4D4}">
      <dsp:nvSpPr>
        <dsp:cNvPr id="0" name=""/>
        <dsp:cNvSpPr/>
      </dsp:nvSpPr>
      <dsp:spPr>
        <a:xfrm>
          <a:off x="3087243" y="3125911"/>
          <a:ext cx="2283714" cy="2283714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rPr>
            <a:t>Powerful and Unique Client Centered Behavioral Solutions Delivered in 123+ Countries and11 Languages</a:t>
          </a:r>
          <a:endParaRPr lang="en-US" sz="1600" kern="1200" dirty="0">
            <a:solidFill>
              <a:schemeClr val="bg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21685" y="3460353"/>
        <a:ext cx="1614830" cy="1614830"/>
      </dsp:txXfrm>
    </dsp:sp>
    <dsp:sp modelId="{60FF9C75-89A3-471D-B854-0DE56E4816CF}">
      <dsp:nvSpPr>
        <dsp:cNvPr id="0" name=""/>
        <dsp:cNvSpPr/>
      </dsp:nvSpPr>
      <dsp:spPr>
        <a:xfrm rot="12900000">
          <a:off x="1251581" y="2604356"/>
          <a:ext cx="2133362" cy="65085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8837-0EF8-49FD-829F-2CFE0E74F0FE}">
      <dsp:nvSpPr>
        <dsp:cNvPr id="0" name=""/>
        <dsp:cNvSpPr/>
      </dsp:nvSpPr>
      <dsp:spPr>
        <a:xfrm>
          <a:off x="359724" y="1450151"/>
          <a:ext cx="2169528" cy="173562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Forced Choice Assessment Measuring 64 Behavioral Traits </a:t>
          </a:r>
          <a:endParaRPr lang="en-US" sz="2200" kern="1200" dirty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10559" y="1500986"/>
        <a:ext cx="2067858" cy="1633952"/>
      </dsp:txXfrm>
    </dsp:sp>
    <dsp:sp modelId="{688C633A-8197-41F0-A212-D7783A4B94A3}">
      <dsp:nvSpPr>
        <dsp:cNvPr id="0" name=""/>
        <dsp:cNvSpPr/>
      </dsp:nvSpPr>
      <dsp:spPr>
        <a:xfrm rot="16200000">
          <a:off x="3162418" y="1609637"/>
          <a:ext cx="2133362" cy="65085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DFA40-FFD5-4A0D-AC36-9C8FF44FD0E4}">
      <dsp:nvSpPr>
        <dsp:cNvPr id="0" name=""/>
        <dsp:cNvSpPr/>
      </dsp:nvSpPr>
      <dsp:spPr>
        <a:xfrm>
          <a:off x="3144335" y="574"/>
          <a:ext cx="2169528" cy="173562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60+ Man Years of Development Investment Since 2001</a:t>
          </a:r>
          <a:endParaRPr lang="en-US" sz="2200" kern="1200" dirty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195170" y="51409"/>
        <a:ext cx="2067858" cy="1633952"/>
      </dsp:txXfrm>
    </dsp:sp>
    <dsp:sp modelId="{808F2945-4320-4885-BE76-54496CB27A4B}">
      <dsp:nvSpPr>
        <dsp:cNvPr id="0" name=""/>
        <dsp:cNvSpPr/>
      </dsp:nvSpPr>
      <dsp:spPr>
        <a:xfrm rot="19500000">
          <a:off x="5073256" y="2604356"/>
          <a:ext cx="2133362" cy="65085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45438-F3B6-491A-8EBE-F4545CA85F1A}">
      <dsp:nvSpPr>
        <dsp:cNvPr id="0" name=""/>
        <dsp:cNvSpPr/>
      </dsp:nvSpPr>
      <dsp:spPr>
        <a:xfrm>
          <a:off x="5928947" y="1450151"/>
          <a:ext cx="2169528" cy="173562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Independent Validation by Team with 100+ Years of Experience</a:t>
          </a:r>
          <a:endParaRPr lang="en-US" sz="2200" kern="1200" dirty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5979782" y="1500986"/>
        <a:ext cx="2067858" cy="1633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A06DB-0A92-42BE-9099-5A6A606ADF12}">
      <dsp:nvSpPr>
        <dsp:cNvPr id="0" name=""/>
        <dsp:cNvSpPr/>
      </dsp:nvSpPr>
      <dsp:spPr>
        <a:xfrm>
          <a:off x="3897" y="0"/>
          <a:ext cx="2338578" cy="2231136"/>
        </a:xfrm>
        <a:prstGeom prst="upArrow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C7264-6F0B-49D4-B646-A6548117A892}">
      <dsp:nvSpPr>
        <dsp:cNvPr id="0" name=""/>
        <dsp:cNvSpPr/>
      </dsp:nvSpPr>
      <dsp:spPr>
        <a:xfrm>
          <a:off x="2285998" y="0"/>
          <a:ext cx="4592026" cy="223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333333"/>
              </a:solidFill>
              <a:latin typeface="+mn-lt"/>
              <a:cs typeface="Arial" panose="020B0604020202020204" pitchFamily="34" charset="0"/>
            </a:rPr>
            <a:t>Client Protection, Engagement, Experience and Retention  - 23% Revenue Uplift</a:t>
          </a:r>
          <a:endParaRPr lang="en-US" sz="2800" kern="1200" dirty="0">
            <a:solidFill>
              <a:srgbClr val="333333"/>
            </a:solidFill>
            <a:latin typeface="+mn-lt"/>
            <a:cs typeface="Arial" panose="020B0604020202020204" pitchFamily="34" charset="0"/>
          </a:endParaRPr>
        </a:p>
      </dsp:txBody>
      <dsp:txXfrm>
        <a:off x="2285998" y="0"/>
        <a:ext cx="4592026" cy="2231136"/>
      </dsp:txXfrm>
    </dsp:sp>
    <dsp:sp modelId="{51E891D8-7BB2-4481-A9FB-E9DAE70D636F}">
      <dsp:nvSpPr>
        <dsp:cNvPr id="0" name=""/>
        <dsp:cNvSpPr/>
      </dsp:nvSpPr>
      <dsp:spPr>
        <a:xfrm>
          <a:off x="705471" y="2417064"/>
          <a:ext cx="2338578" cy="2231136"/>
        </a:xfrm>
        <a:prstGeom prst="downArrow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B25F8-CEA1-4CAD-8BA3-CDF9E17781C2}">
      <dsp:nvSpPr>
        <dsp:cNvPr id="0" name=""/>
        <dsp:cNvSpPr/>
      </dsp:nvSpPr>
      <dsp:spPr>
        <a:xfrm>
          <a:off x="3114206" y="2417064"/>
          <a:ext cx="3968496" cy="223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333333"/>
              </a:solidFill>
              <a:latin typeface="+mn-lt"/>
              <a:cs typeface="Arial" panose="020B0604020202020204" pitchFamily="34" charset="0"/>
            </a:rPr>
            <a:t>Costly Complaints and Litigation –                   99.75% Investor Suitability</a:t>
          </a:r>
          <a:endParaRPr lang="en-US" sz="2800" kern="1200" dirty="0">
            <a:solidFill>
              <a:srgbClr val="333333"/>
            </a:solidFill>
            <a:latin typeface="+mn-lt"/>
            <a:cs typeface="Arial" panose="020B0604020202020204" pitchFamily="34" charset="0"/>
          </a:endParaRPr>
        </a:p>
      </dsp:txBody>
      <dsp:txXfrm>
        <a:off x="3114206" y="2417064"/>
        <a:ext cx="3968496" cy="2231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2AA95-7912-4311-B6B6-DAF4A1F2BE3D}">
      <dsp:nvSpPr>
        <dsp:cNvPr id="0" name=""/>
        <dsp:cNvSpPr/>
      </dsp:nvSpPr>
      <dsp:spPr>
        <a:xfrm>
          <a:off x="1473" y="1722627"/>
          <a:ext cx="1953276" cy="195327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91% Reliability from Financial DNA Measurement </a:t>
          </a:r>
          <a:endParaRPr lang="en-US" sz="1800" kern="1200" dirty="0"/>
        </a:p>
      </dsp:txBody>
      <dsp:txXfrm>
        <a:off x="287524" y="2008678"/>
        <a:ext cx="1381174" cy="1381174"/>
      </dsp:txXfrm>
    </dsp:sp>
    <dsp:sp modelId="{C835AFAD-6FA4-4EBE-8E08-66C162F52531}">
      <dsp:nvSpPr>
        <dsp:cNvPr id="0" name=""/>
        <dsp:cNvSpPr/>
      </dsp:nvSpPr>
      <dsp:spPr>
        <a:xfrm>
          <a:off x="2113355" y="2132815"/>
          <a:ext cx="1132900" cy="113290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263521" y="2566036"/>
        <a:ext cx="832568" cy="266458"/>
      </dsp:txXfrm>
    </dsp:sp>
    <dsp:sp modelId="{486BDA14-FCFB-4A23-9AB1-B5045503AD10}">
      <dsp:nvSpPr>
        <dsp:cNvPr id="0" name=""/>
        <dsp:cNvSpPr/>
      </dsp:nvSpPr>
      <dsp:spPr>
        <a:xfrm>
          <a:off x="3404861" y="1722627"/>
          <a:ext cx="1953276" cy="1953276"/>
        </a:xfrm>
        <a:prstGeom prst="ellipse">
          <a:avLst/>
        </a:prstGeom>
        <a:solidFill>
          <a:srgbClr val="7F7F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8.75% Enhancement from Financial Planning Processes </a:t>
          </a:r>
          <a:endParaRPr lang="en-US" sz="1800" kern="1200" dirty="0"/>
        </a:p>
      </dsp:txBody>
      <dsp:txXfrm>
        <a:off x="3690912" y="2008678"/>
        <a:ext cx="1381174" cy="1381174"/>
      </dsp:txXfrm>
    </dsp:sp>
    <dsp:sp modelId="{80AAB831-E304-40BC-BD29-AFEEDE205286}">
      <dsp:nvSpPr>
        <dsp:cNvPr id="0" name=""/>
        <dsp:cNvSpPr/>
      </dsp:nvSpPr>
      <dsp:spPr>
        <a:xfrm>
          <a:off x="5516744" y="2132815"/>
          <a:ext cx="1132900" cy="113290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66910" y="2366192"/>
        <a:ext cx="832568" cy="666146"/>
      </dsp:txXfrm>
    </dsp:sp>
    <dsp:sp modelId="{CB40B431-527C-4D28-83E9-D6ED5E8EBCBD}">
      <dsp:nvSpPr>
        <dsp:cNvPr id="0" name=""/>
        <dsp:cNvSpPr/>
      </dsp:nvSpPr>
      <dsp:spPr>
        <a:xfrm>
          <a:off x="6808250" y="1722627"/>
          <a:ext cx="1953276" cy="1953276"/>
        </a:xfrm>
        <a:prstGeom prst="ellipse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99.75% Investor Suitability Performance Guarantee</a:t>
          </a:r>
          <a:endParaRPr lang="en-US" sz="1800" kern="1200" dirty="0"/>
        </a:p>
      </dsp:txBody>
      <dsp:txXfrm>
        <a:off x="7094301" y="2008678"/>
        <a:ext cx="1381174" cy="13811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635DF-304D-4E7B-96CB-3167A8446886}">
      <dsp:nvSpPr>
        <dsp:cNvPr id="0" name=""/>
        <dsp:cNvSpPr/>
      </dsp:nvSpPr>
      <dsp:spPr>
        <a:xfrm>
          <a:off x="3581398" y="1877576"/>
          <a:ext cx="1600203" cy="1426447"/>
        </a:xfrm>
        <a:prstGeom prst="ellipse">
          <a:avLst/>
        </a:prstGeom>
        <a:solidFill>
          <a:srgbClr val="7F7F7F"/>
        </a:solidFill>
        <a:ln w="25400" cap="flat" cmpd="sng" algn="ctr">
          <a:solidFill>
            <a:srgbClr val="7F7F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Real-Time Behavioral Management</a:t>
          </a:r>
          <a:endParaRPr lang="en-US" sz="1600" kern="1200" dirty="0"/>
        </a:p>
      </dsp:txBody>
      <dsp:txXfrm>
        <a:off x="3815742" y="2086474"/>
        <a:ext cx="1131515" cy="1008651"/>
      </dsp:txXfrm>
    </dsp:sp>
    <dsp:sp modelId="{DFB3FF05-E19A-4799-8811-A20A35A60D22}">
      <dsp:nvSpPr>
        <dsp:cNvPr id="0" name=""/>
        <dsp:cNvSpPr/>
      </dsp:nvSpPr>
      <dsp:spPr>
        <a:xfrm rot="16200000">
          <a:off x="4166597" y="1648023"/>
          <a:ext cx="429804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429804" y="14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70754" y="1651928"/>
        <a:ext cx="21490" cy="21490"/>
      </dsp:txXfrm>
    </dsp:sp>
    <dsp:sp modelId="{CD1C216E-A995-4525-8A99-074207419FF0}">
      <dsp:nvSpPr>
        <dsp:cNvPr id="0" name=""/>
        <dsp:cNvSpPr/>
      </dsp:nvSpPr>
      <dsp:spPr>
        <a:xfrm>
          <a:off x="3668276" y="21324"/>
          <a:ext cx="1426447" cy="1426447"/>
        </a:xfrm>
        <a:prstGeom prst="ellipse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Advisory Team Culture</a:t>
          </a:r>
          <a:endParaRPr lang="en-US" sz="1600" kern="1200" dirty="0"/>
        </a:p>
      </dsp:txBody>
      <dsp:txXfrm>
        <a:off x="3877174" y="230222"/>
        <a:ext cx="1008651" cy="1008651"/>
      </dsp:txXfrm>
    </dsp:sp>
    <dsp:sp modelId="{B6321958-58B2-470A-9E68-F17C61A0FA53}">
      <dsp:nvSpPr>
        <dsp:cNvPr id="0" name=""/>
        <dsp:cNvSpPr/>
      </dsp:nvSpPr>
      <dsp:spPr>
        <a:xfrm>
          <a:off x="5181601" y="2576149"/>
          <a:ext cx="342926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342926" y="14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44491" y="2582226"/>
        <a:ext cx="17146" cy="17146"/>
      </dsp:txXfrm>
    </dsp:sp>
    <dsp:sp modelId="{FF0866C8-09BA-420B-B457-A7ECAFDB7D17}">
      <dsp:nvSpPr>
        <dsp:cNvPr id="0" name=""/>
        <dsp:cNvSpPr/>
      </dsp:nvSpPr>
      <dsp:spPr>
        <a:xfrm>
          <a:off x="5524528" y="1877576"/>
          <a:ext cx="1426447" cy="1426447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Initial Connection &amp; Meetings</a:t>
          </a:r>
          <a:endParaRPr lang="en-US" sz="1600" kern="1200" dirty="0"/>
        </a:p>
      </dsp:txBody>
      <dsp:txXfrm>
        <a:off x="5733426" y="2086474"/>
        <a:ext cx="1008651" cy="1008651"/>
      </dsp:txXfrm>
    </dsp:sp>
    <dsp:sp modelId="{FA1CD379-D2A8-4553-89AD-8477A7618EB0}">
      <dsp:nvSpPr>
        <dsp:cNvPr id="0" name=""/>
        <dsp:cNvSpPr/>
      </dsp:nvSpPr>
      <dsp:spPr>
        <a:xfrm rot="5400000">
          <a:off x="4166597" y="3504275"/>
          <a:ext cx="429804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429804" y="14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70754" y="3508180"/>
        <a:ext cx="21490" cy="21490"/>
      </dsp:txXfrm>
    </dsp:sp>
    <dsp:sp modelId="{4448830D-B672-4074-9723-8C70A855AF84}">
      <dsp:nvSpPr>
        <dsp:cNvPr id="0" name=""/>
        <dsp:cNvSpPr/>
      </dsp:nvSpPr>
      <dsp:spPr>
        <a:xfrm>
          <a:off x="3668276" y="3733828"/>
          <a:ext cx="1426447" cy="142644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Goals Based Planning &amp; Reviews</a:t>
          </a:r>
          <a:endParaRPr lang="en-US" sz="1600" kern="1200" dirty="0"/>
        </a:p>
      </dsp:txBody>
      <dsp:txXfrm>
        <a:off x="3877174" y="3942726"/>
        <a:ext cx="1008651" cy="1008651"/>
      </dsp:txXfrm>
    </dsp:sp>
    <dsp:sp modelId="{D7AEAE6C-4A09-49E8-B6AC-941FA37B287E}">
      <dsp:nvSpPr>
        <dsp:cNvPr id="0" name=""/>
        <dsp:cNvSpPr/>
      </dsp:nvSpPr>
      <dsp:spPr>
        <a:xfrm rot="10800000">
          <a:off x="3238471" y="2576149"/>
          <a:ext cx="342926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342926" y="14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01361" y="2582226"/>
        <a:ext cx="17146" cy="17146"/>
      </dsp:txXfrm>
    </dsp:sp>
    <dsp:sp modelId="{095683F5-7DAC-40D1-BA23-C705126FC293}">
      <dsp:nvSpPr>
        <dsp:cNvPr id="0" name=""/>
        <dsp:cNvSpPr/>
      </dsp:nvSpPr>
      <dsp:spPr>
        <a:xfrm>
          <a:off x="1812024" y="1877576"/>
          <a:ext cx="1426447" cy="142644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Behavioral Monitoring  &amp; Coaching</a:t>
          </a:r>
          <a:endParaRPr lang="en-US" sz="1600" kern="1200" dirty="0"/>
        </a:p>
      </dsp:txBody>
      <dsp:txXfrm>
        <a:off x="2020922" y="2086474"/>
        <a:ext cx="1008651" cy="10086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5A279-DCEB-46C1-94E2-AFF958CA946F}">
      <dsp:nvSpPr>
        <dsp:cNvPr id="0" name=""/>
        <dsp:cNvSpPr/>
      </dsp:nvSpPr>
      <dsp:spPr>
        <a:xfrm>
          <a:off x="1017" y="1897558"/>
          <a:ext cx="2557685" cy="987266"/>
        </a:xfrm>
        <a:prstGeom prst="chevron">
          <a:avLst>
            <a:gd name="adj" fmla="val 40000"/>
          </a:avLst>
        </a:prstGeom>
        <a:solidFill>
          <a:srgbClr val="00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BF2AD-4095-4DE9-9F3E-344B345E0A10}">
      <dsp:nvSpPr>
        <dsp:cNvPr id="0" name=""/>
        <dsp:cNvSpPr/>
      </dsp:nvSpPr>
      <dsp:spPr>
        <a:xfrm>
          <a:off x="683067" y="2144374"/>
          <a:ext cx="2159823" cy="987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Online Financial DNA Discovery uncovering financial personality insights for every client</a:t>
          </a:r>
          <a:endParaRPr lang="en-US" sz="1300" kern="1200" dirty="0"/>
        </a:p>
      </dsp:txBody>
      <dsp:txXfrm>
        <a:off x="711983" y="2173290"/>
        <a:ext cx="2101991" cy="929434"/>
      </dsp:txXfrm>
    </dsp:sp>
    <dsp:sp modelId="{CFEF10B7-11BF-434D-9871-BF32FE591896}">
      <dsp:nvSpPr>
        <dsp:cNvPr id="0" name=""/>
        <dsp:cNvSpPr/>
      </dsp:nvSpPr>
      <dsp:spPr>
        <a:xfrm>
          <a:off x="2922463" y="1897558"/>
          <a:ext cx="2557685" cy="987266"/>
        </a:xfrm>
        <a:prstGeom prst="chevron">
          <a:avLst>
            <a:gd name="adj" fmla="val 40000"/>
          </a:avLst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0E2C8-CFD6-4947-933B-CD2AB7CCF46D}">
      <dsp:nvSpPr>
        <dsp:cNvPr id="0" name=""/>
        <dsp:cNvSpPr/>
      </dsp:nvSpPr>
      <dsp:spPr>
        <a:xfrm>
          <a:off x="3604513" y="2144374"/>
          <a:ext cx="2159823" cy="987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Advice Solutions Customized to FDNA insights which are digitally delivered</a:t>
          </a:r>
          <a:endParaRPr lang="en-US" sz="1300" kern="1200" dirty="0"/>
        </a:p>
      </dsp:txBody>
      <dsp:txXfrm>
        <a:off x="3633429" y="2173290"/>
        <a:ext cx="2101991" cy="929434"/>
      </dsp:txXfrm>
    </dsp:sp>
    <dsp:sp modelId="{477F1809-AACB-4077-8CA2-5270D289EF00}">
      <dsp:nvSpPr>
        <dsp:cNvPr id="0" name=""/>
        <dsp:cNvSpPr/>
      </dsp:nvSpPr>
      <dsp:spPr>
        <a:xfrm>
          <a:off x="5843908" y="1897558"/>
          <a:ext cx="2557685" cy="987266"/>
        </a:xfrm>
        <a:prstGeom prst="chevron">
          <a:avLst>
            <a:gd name="adj" fmla="val 4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168A8-259D-4364-9D1E-E9281ECBF6EA}">
      <dsp:nvSpPr>
        <dsp:cNvPr id="0" name=""/>
        <dsp:cNvSpPr/>
      </dsp:nvSpPr>
      <dsp:spPr>
        <a:xfrm>
          <a:off x="6525958" y="2144374"/>
          <a:ext cx="2159823" cy="987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Service Delivery with Firm Rep and workflow matched to Client based on FDNA Style </a:t>
          </a:r>
          <a:endParaRPr lang="en-US" sz="1300" kern="1200" dirty="0"/>
        </a:p>
      </dsp:txBody>
      <dsp:txXfrm>
        <a:off x="6554874" y="2173290"/>
        <a:ext cx="2101991" cy="9294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A56A1-029B-43A5-A28B-45822388FC51}">
      <dsp:nvSpPr>
        <dsp:cNvPr id="0" name=""/>
        <dsp:cNvSpPr/>
      </dsp:nvSpPr>
      <dsp:spPr>
        <a:xfrm>
          <a:off x="4358" y="614137"/>
          <a:ext cx="1981687" cy="940106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FDNA Discovery Completion</a:t>
          </a:r>
          <a:endParaRPr lang="en-US" sz="1600" kern="1200" dirty="0"/>
        </a:p>
      </dsp:txBody>
      <dsp:txXfrm>
        <a:off x="4358" y="614137"/>
        <a:ext cx="1981687" cy="626737"/>
      </dsp:txXfrm>
    </dsp:sp>
    <dsp:sp modelId="{8FC4B386-78E6-4639-8AD8-92A2CD69BBA1}">
      <dsp:nvSpPr>
        <dsp:cNvPr id="0" name=""/>
        <dsp:cNvSpPr/>
      </dsp:nvSpPr>
      <dsp:spPr>
        <a:xfrm>
          <a:off x="410246" y="1240874"/>
          <a:ext cx="1981687" cy="3174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prstClr val="black"/>
              </a:solidFill>
            </a:rPr>
            <a:t>Communication style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Goals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prstClr val="black"/>
              </a:solidFill>
            </a:rPr>
            <a:t>Behavioral biases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prstClr val="black"/>
              </a:solidFill>
            </a:rPr>
            <a:t>Risk profile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prstClr val="black"/>
              </a:solidFill>
            </a:rPr>
            <a:t>Spending and savings pattern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prstClr val="black"/>
              </a:solidFill>
            </a:rPr>
            <a:t>Market Mood</a:t>
          </a:r>
        </a:p>
      </dsp:txBody>
      <dsp:txXfrm>
        <a:off x="468288" y="1298916"/>
        <a:ext cx="1865603" cy="3058103"/>
      </dsp:txXfrm>
    </dsp:sp>
    <dsp:sp modelId="{E1A2E149-F7C8-4F13-A3D7-6BE05A693D73}">
      <dsp:nvSpPr>
        <dsp:cNvPr id="0" name=""/>
        <dsp:cNvSpPr/>
      </dsp:nvSpPr>
      <dsp:spPr>
        <a:xfrm>
          <a:off x="2286462" y="680814"/>
          <a:ext cx="636883" cy="493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286462" y="779490"/>
        <a:ext cx="488868" cy="296030"/>
      </dsp:txXfrm>
    </dsp:sp>
    <dsp:sp modelId="{AFB8F58F-82FF-4F27-A502-56F40C378F60}">
      <dsp:nvSpPr>
        <dsp:cNvPr id="0" name=""/>
        <dsp:cNvSpPr/>
      </dsp:nvSpPr>
      <dsp:spPr>
        <a:xfrm>
          <a:off x="3187712" y="614137"/>
          <a:ext cx="1981687" cy="94010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Behavioral Matching Algorithms</a:t>
          </a:r>
          <a:endParaRPr lang="en-US" sz="1600" kern="1200" dirty="0"/>
        </a:p>
      </dsp:txBody>
      <dsp:txXfrm>
        <a:off x="3187712" y="614137"/>
        <a:ext cx="1981687" cy="626737"/>
      </dsp:txXfrm>
    </dsp:sp>
    <dsp:sp modelId="{113C8E7A-03F7-46CA-A4A6-57109200E14D}">
      <dsp:nvSpPr>
        <dsp:cNvPr id="0" name=""/>
        <dsp:cNvSpPr/>
      </dsp:nvSpPr>
      <dsp:spPr>
        <a:xfrm>
          <a:off x="3593600" y="1240874"/>
          <a:ext cx="1981687" cy="3174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Advisor Rep to Client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Tailored portfolio and IPS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Solutions to Client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Other service teams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Service flow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Client experience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3651642" y="1298916"/>
        <a:ext cx="1865603" cy="3058103"/>
      </dsp:txXfrm>
    </dsp:sp>
    <dsp:sp modelId="{14C9EBB4-1800-44B0-A2CF-8BF5F4AE93F1}">
      <dsp:nvSpPr>
        <dsp:cNvPr id="0" name=""/>
        <dsp:cNvSpPr/>
      </dsp:nvSpPr>
      <dsp:spPr>
        <a:xfrm>
          <a:off x="5469816" y="680814"/>
          <a:ext cx="636883" cy="493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469816" y="779490"/>
        <a:ext cx="488868" cy="296030"/>
      </dsp:txXfrm>
    </dsp:sp>
    <dsp:sp modelId="{256EC484-6E25-4A56-8962-71A87E844FBE}">
      <dsp:nvSpPr>
        <dsp:cNvPr id="0" name=""/>
        <dsp:cNvSpPr/>
      </dsp:nvSpPr>
      <dsp:spPr>
        <a:xfrm>
          <a:off x="6371066" y="614137"/>
          <a:ext cx="1981687" cy="94010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Relationship Automation</a:t>
          </a:r>
          <a:endParaRPr lang="en-US" sz="1600" kern="1200" dirty="0"/>
        </a:p>
      </dsp:txBody>
      <dsp:txXfrm>
        <a:off x="6371066" y="614137"/>
        <a:ext cx="1981687" cy="626737"/>
      </dsp:txXfrm>
    </dsp:sp>
    <dsp:sp modelId="{CEAF6FDC-94B1-4E29-8F7D-361C3AC63E4C}">
      <dsp:nvSpPr>
        <dsp:cNvPr id="0" name=""/>
        <dsp:cNvSpPr/>
      </dsp:nvSpPr>
      <dsp:spPr>
        <a:xfrm>
          <a:off x="6776954" y="1240874"/>
          <a:ext cx="1981687" cy="3174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Customized communications and reporting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Client meeting style and planning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Service delivery and support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Event driven behavioral coaching </a:t>
          </a:r>
          <a:endParaRPr lang="en-US" sz="1600" kern="1200" dirty="0"/>
        </a:p>
      </dsp:txBody>
      <dsp:txXfrm>
        <a:off x="6834996" y="1298916"/>
        <a:ext cx="1865603" cy="3058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07550-CB42-4811-9E30-68873EEE13B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8213C-626D-46AB-A3CE-EA687A9B2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15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/>
          <a:lstStyle>
            <a:lvl1pPr algn="r">
              <a:defRPr sz="1200"/>
            </a:lvl1pPr>
          </a:lstStyle>
          <a:p>
            <a:fld id="{AFFFB264-395F-4E41-A85A-2D18B95DBAA5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7" tIns="46574" rIns="93147" bIns="46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47" tIns="46574" rIns="93147" bIns="46574" rtlCol="0"/>
          <a:lstStyle/>
          <a:p>
            <a:pPr marL="225425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help businesses identify and meet the challenge of closing the “Behavior Performance Gap™”.  The Behavior Performance Gap reflects the lost revenues and productivity caused by the failure to properly align the communication styles, talents and solution needs of diverse clients, advisors and employees.</a:t>
            </a:r>
          </a:p>
          <a:p>
            <a:pPr marL="225425"/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5425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Closing the Behavior Performance Gap requires recognition that your clients, advisors and employees all have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unique behaviors and preferences.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behavioral differences trigger different requirements for customized life long experiences which need to be delivered with higher levels of emotional engagement and improved service execution.</a:t>
            </a:r>
          </a:p>
          <a:p>
            <a:pPr marL="225425"/>
            <a:endParaRPr lang="en-US" sz="1600" dirty="0" smtClean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225425"/>
            <a:r>
              <a:rPr lang="en-US" sz="1600" i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What business performance gains will be created for your business by closing the Behavior Performance Gap?</a:t>
            </a:r>
          </a:p>
          <a:p>
            <a:pPr marL="225425"/>
            <a:endParaRPr lang="en-US" sz="2400" dirty="0" smtClean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 anchor="b"/>
          <a:lstStyle>
            <a:lvl1pPr algn="r">
              <a:defRPr sz="1200"/>
            </a:lvl1pPr>
          </a:lstStyle>
          <a:p>
            <a:fld id="{B0CC21BC-7C45-4D32-A58D-696B8F5450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5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594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114800"/>
            <a:ext cx="7010400" cy="4183380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21BC-7C45-4D32-A58D-696B8F5450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4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2025" y="4495592"/>
            <a:ext cx="5608320" cy="418338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21BC-7C45-4D32-A58D-696B8F54500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6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graphic shows how financial personality is at the epicenter of discovery for the financial planning process .</a:t>
            </a:r>
          </a:p>
          <a:p>
            <a:r>
              <a:rPr lang="en-US" dirty="0" smtClean="0"/>
              <a:t>A key area that we emphasize around investment risk is the differentiation between investment risk propensity (bold, taking risks) versus the risk tolerance (loss aversion).</a:t>
            </a:r>
          </a:p>
          <a:p>
            <a:endParaRPr lang="en-US" dirty="0"/>
          </a:p>
          <a:p>
            <a:r>
              <a:rPr lang="en-US" dirty="0" smtClean="0"/>
              <a:t>Also, the right framework will enable the advisor to see the impact of their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21BC-7C45-4D32-A58D-696B8F54500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3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81000"/>
            <a:ext cx="4646613" cy="34845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5608320" cy="418338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704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757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289" indent="-285494" defTabSz="916757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1984" indent="-228396" defTabSz="916757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598775" indent="-228396" defTabSz="916757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5569" indent="-228396" defTabSz="916757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2359" indent="-228396" algn="ctr" defTabSz="916757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69154" indent="-228396" algn="ctr" defTabSz="916757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5947" indent="-228396" algn="ctr" defTabSz="916757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2737" indent="-228396" algn="ctr" defTabSz="916757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F56616-CAB3-44F7-B288-3B38D49A6153}" type="slidenum">
              <a:rPr lang="en-AU" sz="1200">
                <a:solidFill>
                  <a:prstClr val="black"/>
                </a:solidFill>
              </a:rPr>
              <a:pPr/>
              <a:t>22</a:t>
            </a:fld>
            <a:endParaRPr lang="en-AU" sz="1200">
              <a:solidFill>
                <a:prstClr val="black"/>
              </a:solidFill>
            </a:endParaRPr>
          </a:p>
        </p:txBody>
      </p:sp>
      <p:sp>
        <p:nvSpPr>
          <p:cNvPr id="87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875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2772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81000"/>
            <a:ext cx="4646613" cy="34845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38600"/>
            <a:ext cx="6477000" cy="418338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370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21BC-7C45-4D32-A58D-696B8F54500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9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90800"/>
            <a:ext cx="7086600" cy="147002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086600" cy="685800"/>
          </a:xfrm>
        </p:spPr>
        <p:txBody>
          <a:bodyPr/>
          <a:lstStyle>
            <a:lvl1pPr marL="0" indent="0" algn="l">
              <a:buNone/>
              <a:defRPr>
                <a:solidFill>
                  <a:srgbClr val="BDDE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C40AD-EFC8-4292-B0BE-9CD56ECEED78}" type="datetimeFigureOut">
              <a:rPr lang="en-PH" smtClean="0"/>
              <a:t>1/27/2017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t>‹#›</a:t>
            </a:fld>
            <a:endParaRPr lang="en-PH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29" y="5334000"/>
            <a:ext cx="2310450" cy="128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5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C40AD-EFC8-4292-B0BE-9CD56ECEED78}" type="datetimeFigureOut">
              <a:rPr lang="en-PH" smtClean="0"/>
              <a:t>1/27/2017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005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C40AD-EFC8-4292-B0BE-9CD56ECEED78}" type="datetimeFigureOut">
              <a:rPr lang="en-PH" smtClean="0"/>
              <a:t>1/27/2017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33172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C40AD-EFC8-4292-B0BE-9CD56ECEED78}" type="datetimeFigureOut">
              <a:rPr lang="en-PH" smtClean="0"/>
              <a:t>1/27/2017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895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C40AD-EFC8-4292-B0BE-9CD56ECEED78}" type="datetimeFigureOut">
              <a:rPr lang="en-PH" smtClean="0"/>
              <a:t>1/27/2017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8358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337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335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C40AD-EFC8-4292-B0BE-9CD56ECEED78}" type="datetimeFigureOut">
              <a:rPr lang="en-PH" smtClean="0"/>
              <a:t>1/27/2017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9323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C40AD-EFC8-4292-B0BE-9CD56ECEED78}" type="datetimeFigureOut">
              <a:rPr lang="en-PH" smtClean="0"/>
              <a:t>1/27/2017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6104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C40AD-EFC8-4292-B0BE-9CD56ECEED78}" type="datetimeFigureOut">
              <a:rPr lang="en-PH" smtClean="0"/>
              <a:t>1/27/2017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0100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C40AD-EFC8-4292-B0BE-9CD56ECEED78}" type="datetimeFigureOut">
              <a:rPr lang="en-PH" smtClean="0"/>
              <a:t>1/27/2017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0311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C40AD-EFC8-4292-B0BE-9CD56ECEED78}" type="datetimeFigureOut">
              <a:rPr lang="en-PH" smtClean="0"/>
              <a:t>1/27/2017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3590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0594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C40AD-EFC8-4292-B0BE-9CD56ECEED78}" type="datetimeFigureOut">
              <a:rPr lang="en-PH" smtClean="0"/>
              <a:t>1/27/2017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3790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D4647-916A-4C9D-B493-B18B45A00261}" type="slidenum">
              <a:rPr lang="en-PH" smtClean="0"/>
              <a:t>‹#›</a:t>
            </a:fld>
            <a:endParaRPr lang="en-PH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477000"/>
            <a:ext cx="1499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1100" dirty="0" smtClean="0">
                <a:solidFill>
                  <a:schemeClr val="bg1">
                    <a:lumMod val="50000"/>
                  </a:schemeClr>
                </a:solidFill>
              </a:rPr>
              <a:t>www.financialdna.com</a:t>
            </a:r>
            <a:endParaRPr lang="en-PH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6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5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inancialdna.com/start" TargetMode="Externa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quiries@dnabehavior.com" TargetMode="Externa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hyperlink" Target="http://www.dnabehavior.com/" TargetMode="External"/><Relationship Id="rId4" Type="http://schemas.openxmlformats.org/officeDocument/2006/relationships/hyperlink" Target="http://www.financialdna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04800" y="2743200"/>
            <a:ext cx="8305800" cy="1470025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prstClr val="white"/>
                </a:solidFill>
                <a:cs typeface="Arial" pitchFamily="34" charset="0"/>
              </a:rPr>
              <a:t>DNA Behavior® </a:t>
            </a:r>
            <a:r>
              <a:rPr lang="en-US" sz="4400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en-US" sz="4400" dirty="0">
                <a:solidFill>
                  <a:prstClr val="white"/>
                </a:solidFill>
                <a:cs typeface="Arial" pitchFamily="34" charset="0"/>
              </a:rPr>
            </a:br>
            <a:r>
              <a:rPr lang="en-US" sz="3300" dirty="0" smtClean="0">
                <a:solidFill>
                  <a:srgbClr val="BDDEFF"/>
                </a:solidFill>
                <a:cs typeface="Arial" pitchFamily="34" charset="0"/>
              </a:rPr>
              <a:t>Advisor Performance Program for                             Financial </a:t>
            </a:r>
            <a:r>
              <a:rPr lang="en-US" sz="3300" dirty="0" smtClean="0">
                <a:solidFill>
                  <a:srgbClr val="BDDEFF"/>
                </a:solidFill>
                <a:cs typeface="Arial" pitchFamily="34" charset="0"/>
              </a:rPr>
              <a:t>Services Firms</a:t>
            </a:r>
            <a:endParaRPr lang="en-PH" sz="3300" dirty="0">
              <a:solidFill>
                <a:srgbClr val="BDDE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27432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Insert client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ogo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502" y="6096000"/>
            <a:ext cx="868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Sources: </a:t>
            </a:r>
          </a:p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(1)The Advisors Alpha: Putting a Value on Your Value, Vanguard 2015 (2) Modelling based on Schwab RIA Survey 2015, Advisor Impact UK Research 2012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3000" dirty="0" smtClean="0"/>
              <a:t>A Client Centered Behavioral Approach</a:t>
            </a:r>
          </a:p>
          <a:p>
            <a:r>
              <a:rPr lang="en-PH" sz="3000" dirty="0" smtClean="0">
                <a:solidFill>
                  <a:srgbClr val="BDDEFF"/>
                </a:solidFill>
              </a:rPr>
              <a:t>Value Proposition to Clients</a:t>
            </a:r>
            <a:endParaRPr lang="en-PH" sz="3000" dirty="0">
              <a:solidFill>
                <a:srgbClr val="BDDE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86000" y="2576239"/>
            <a:ext cx="4461940" cy="2452961"/>
            <a:chOff x="1939366" y="2271439"/>
            <a:chExt cx="4461940" cy="2452961"/>
          </a:xfrm>
        </p:grpSpPr>
        <p:sp>
          <p:nvSpPr>
            <p:cNvPr id="20" name="Round Single Corner Rectangle 19"/>
            <p:cNvSpPr/>
            <p:nvPr/>
          </p:nvSpPr>
          <p:spPr>
            <a:xfrm flipH="1">
              <a:off x="1939367" y="2271439"/>
              <a:ext cx="2133602" cy="606300"/>
            </a:xfrm>
            <a:prstGeom prst="round1Rect">
              <a:avLst>
                <a:gd name="adj" fmla="val 23998"/>
              </a:avLst>
            </a:prstGeom>
            <a:solidFill>
              <a:srgbClr val="BD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" name="Round Same Side Corner Rectangle 10"/>
            <p:cNvSpPr/>
            <p:nvPr/>
          </p:nvSpPr>
          <p:spPr>
            <a:xfrm rot="16200000">
              <a:off x="1779688" y="2431120"/>
              <a:ext cx="2452960" cy="2133600"/>
            </a:xfrm>
            <a:prstGeom prst="round2SameRect">
              <a:avLst>
                <a:gd name="adj1" fmla="val 8334"/>
                <a:gd name="adj2" fmla="val 0"/>
              </a:avLst>
            </a:prstGeom>
            <a:noFill/>
            <a:ln w="9525">
              <a:solidFill>
                <a:srgbClr val="BE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39366" y="2436674"/>
              <a:ext cx="213360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2400" dirty="0" smtClean="0">
                  <a:solidFill>
                    <a:srgbClr val="003366"/>
                  </a:solidFill>
                </a:rPr>
                <a:t>Client Value:</a:t>
              </a:r>
            </a:p>
            <a:p>
              <a:pPr algn="ctr"/>
              <a:endParaRPr lang="en-PH" sz="2000" dirty="0" smtClean="0">
                <a:solidFill>
                  <a:srgbClr val="003366"/>
                </a:solidFill>
              </a:endParaRPr>
            </a:p>
            <a:p>
              <a:pPr algn="ctr"/>
              <a:r>
                <a:rPr lang="en-PH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150bps</a:t>
              </a:r>
              <a:r>
                <a:rPr lang="en-PH" sz="2400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 </a:t>
              </a:r>
            </a:p>
            <a:p>
              <a:pPr algn="ctr"/>
              <a:r>
                <a:rPr lang="en-PH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 year on AUM</a:t>
              </a:r>
              <a:endParaRPr lang="en-PH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flipH="1">
              <a:off x="4267200" y="2271439"/>
              <a:ext cx="2134106" cy="2452961"/>
              <a:chOff x="4571748" y="2271439"/>
              <a:chExt cx="2134106" cy="2452961"/>
            </a:xfrm>
          </p:grpSpPr>
          <p:sp>
            <p:nvSpPr>
              <p:cNvPr id="21" name="Round Single Corner Rectangle 20"/>
              <p:cNvSpPr/>
              <p:nvPr/>
            </p:nvSpPr>
            <p:spPr>
              <a:xfrm flipH="1">
                <a:off x="4572251" y="2271439"/>
                <a:ext cx="2133602" cy="606300"/>
              </a:xfrm>
              <a:prstGeom prst="round1Rect">
                <a:avLst>
                  <a:gd name="adj" fmla="val 26093"/>
                </a:avLst>
              </a:prstGeom>
              <a:solidFill>
                <a:srgbClr val="2768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2" name="Round Same Side Corner Rectangle 21"/>
              <p:cNvSpPr/>
              <p:nvPr/>
            </p:nvSpPr>
            <p:spPr>
              <a:xfrm rot="16200000">
                <a:off x="4412572" y="2431120"/>
                <a:ext cx="2452960" cy="2133600"/>
              </a:xfrm>
              <a:prstGeom prst="round2SameRect">
                <a:avLst>
                  <a:gd name="adj1" fmla="val 8334"/>
                  <a:gd name="adj2" fmla="val 0"/>
                </a:avLst>
              </a:prstGeom>
              <a:noFill/>
              <a:ln w="9525">
                <a:solidFill>
                  <a:srgbClr val="BEBE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571748" y="2362200"/>
                <a:ext cx="2134106" cy="206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2400" dirty="0" smtClean="0">
                    <a:solidFill>
                      <a:schemeClr val="bg1"/>
                    </a:solidFill>
                  </a:rPr>
                  <a:t>Firm ROI Value:</a:t>
                </a:r>
              </a:p>
              <a:p>
                <a:pPr algn="ctr"/>
                <a:endParaRPr lang="en-PH" sz="1600" dirty="0" smtClean="0"/>
              </a:p>
              <a:p>
                <a:pPr algn="ctr"/>
                <a:endParaRPr lang="en-PH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en-PH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50x</a:t>
                </a:r>
                <a:r>
                  <a:rPr lang="en-PH" sz="2400" baseline="30000" dirty="0" smtClean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r>
                  <a:rPr lang="en-PH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PH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++ </a:t>
                </a:r>
                <a:r>
                  <a:rPr lang="en-P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from increased referrals, retention and share of wallet</a:t>
                </a:r>
                <a:endParaRPr lang="en-PH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5" name="Arc 24"/>
          <p:cNvSpPr/>
          <p:nvPr/>
        </p:nvSpPr>
        <p:spPr>
          <a:xfrm rot="18956569">
            <a:off x="3162301" y="1854753"/>
            <a:ext cx="2819400" cy="2819400"/>
          </a:xfrm>
          <a:prstGeom prst="arc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6" name="Arc 25"/>
          <p:cNvSpPr/>
          <p:nvPr/>
        </p:nvSpPr>
        <p:spPr>
          <a:xfrm rot="8100000">
            <a:off x="3162301" y="2845083"/>
            <a:ext cx="2819400" cy="2819400"/>
          </a:xfrm>
          <a:prstGeom prst="arc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581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7630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+mn-lt"/>
                <a:cs typeface="Arial" pitchFamily="34" charset="0"/>
              </a:rPr>
              <a:t>Managing the Growing Regulatory Compliance Avalanche                          </a:t>
            </a:r>
            <a:r>
              <a:rPr lang="en-US" sz="2400" dirty="0" smtClean="0">
                <a:solidFill>
                  <a:srgbClr val="BDDEFF"/>
                </a:solidFill>
                <a:latin typeface="+mn-lt"/>
                <a:cs typeface="Arial" pitchFamily="34" charset="0"/>
              </a:rPr>
              <a:t>Behavioral Management Grows Relationships and Minimizes Risk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780956"/>
              </p:ext>
            </p:extLst>
          </p:nvPr>
        </p:nvGraphicFramePr>
        <p:xfrm>
          <a:off x="914400" y="1600200"/>
          <a:ext cx="7086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0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Power of Implementing Financial DNA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BDDEFF"/>
                </a:solidFill>
              </a:rPr>
              <a:t>From 40% </a:t>
            </a:r>
            <a:r>
              <a:rPr lang="en-US" sz="2800" dirty="0">
                <a:solidFill>
                  <a:srgbClr val="BDDEFF"/>
                </a:solidFill>
              </a:rPr>
              <a:t>A</a:t>
            </a:r>
            <a:r>
              <a:rPr lang="en-US" sz="2800" dirty="0" smtClean="0">
                <a:solidFill>
                  <a:srgbClr val="BDDEFF"/>
                </a:solidFill>
              </a:rPr>
              <a:t>dvisor Accuracy to 99.75% Investor Suitability </a:t>
            </a:r>
            <a:endParaRPr lang="en-US" sz="2800" dirty="0">
              <a:solidFill>
                <a:srgbClr val="BDDE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157890"/>
              </p:ext>
            </p:extLst>
          </p:nvPr>
        </p:nvGraphicFramePr>
        <p:xfrm>
          <a:off x="228600" y="1295400"/>
          <a:ext cx="8763000" cy="539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own Arrow 8"/>
          <p:cNvSpPr/>
          <p:nvPr/>
        </p:nvSpPr>
        <p:spPr>
          <a:xfrm>
            <a:off x="4419600" y="1616597"/>
            <a:ext cx="228600" cy="1371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453359" y="5001135"/>
            <a:ext cx="194841" cy="150813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81959" y="1933065"/>
            <a:ext cx="205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Reduced Subjective Advisor Judgement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81959" y="5608369"/>
            <a:ext cx="205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Minimized Advisor + Client Emotions 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066800" y="1570430"/>
            <a:ext cx="228600" cy="1371600"/>
          </a:xfrm>
          <a:prstGeom prst="downArrow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5580052"/>
            <a:ext cx="205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Completion by Each Client </a:t>
            </a:r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1066800" y="5001135"/>
            <a:ext cx="194841" cy="1508131"/>
          </a:xfrm>
          <a:prstGeom prst="upArrow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6400" y="1933064"/>
            <a:ext cx="205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Completion by Each Advisor +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0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1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>
                <a:latin typeface="+mn-lt"/>
                <a:cs typeface="Arial" pitchFamily="34" charset="0"/>
              </a:rPr>
              <a:t>The DNA Process For Firm Engagement and Compliance </a:t>
            </a:r>
            <a:r>
              <a:rPr lang="en-US" sz="3000" dirty="0" smtClean="0">
                <a:solidFill>
                  <a:srgbClr val="BDDEFF"/>
                </a:solidFill>
                <a:latin typeface="+mn-lt"/>
                <a:cs typeface="Arial" pitchFamily="34" charset="0"/>
              </a:rPr>
              <a:t>People Insights at All Stages of the Client-Centered Lifecycle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73742147"/>
              </p:ext>
            </p:extLst>
          </p:nvPr>
        </p:nvGraphicFramePr>
        <p:xfrm>
          <a:off x="152400" y="1371600"/>
          <a:ext cx="8763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49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665" y="1305249"/>
            <a:ext cx="1919135" cy="52440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8933" y="1305248"/>
            <a:ext cx="16646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Advisory </a:t>
            </a: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Team With Lack of Behavioral Insight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976519" y="3185755"/>
            <a:ext cx="510617" cy="293808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rgbClr val="0025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90152" y="3687096"/>
            <a:ext cx="510617" cy="293808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347594" y="3687096"/>
            <a:ext cx="510617" cy="293808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10101" y="4191000"/>
            <a:ext cx="510617" cy="293808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5360" y="5592838"/>
            <a:ext cx="18908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Default  Styles =1 in 4 Engagement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1350" y="1305248"/>
            <a:ext cx="2971800" cy="524408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7996" y="1322452"/>
            <a:ext cx="1997753" cy="522688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65373" y="1322452"/>
            <a:ext cx="1997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Matching Advisors and  Clients for 4 in 4 Engagement 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595991" y="2689764"/>
            <a:ext cx="510617" cy="293808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rgbClr val="0025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601567" y="3597074"/>
            <a:ext cx="510617" cy="293808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604926" y="4530931"/>
            <a:ext cx="510617" cy="293808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616314" y="5331132"/>
            <a:ext cx="495870" cy="261706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72745" y="5839060"/>
            <a:ext cx="19977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23% Revenue Uplift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0" y="152400"/>
            <a:ext cx="9144000" cy="101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Matching of Advisors to Prospects and Clients  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rgbClr val="BDDEFF"/>
                </a:solidFill>
              </a:rPr>
              <a:t>Use Behavioral Insights to Unlock Hidden Differences </a:t>
            </a:r>
            <a:endParaRPr lang="en-US" sz="3000" dirty="0">
              <a:solidFill>
                <a:srgbClr val="BDDEFF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00400" y="1305248"/>
            <a:ext cx="29717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Communication Style Discovery to Know, Engage and Grow Advisors and  Clients 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54030" y="3450170"/>
            <a:ext cx="2628899" cy="6466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Life Style: Provide Fun, Openness and Graphics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52800" y="4337904"/>
            <a:ext cx="2667000" cy="646692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Stability:  Provide Security, Feelings and Instructions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14700" y="5301995"/>
            <a:ext cx="2705100" cy="64669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Information: Provide Analysis,  Research and Details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52800" y="2513322"/>
            <a:ext cx="2628899" cy="646692"/>
          </a:xfrm>
          <a:prstGeom prst="roundRect">
            <a:avLst/>
          </a:prstGeom>
          <a:solidFill>
            <a:srgbClr val="002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Goal Setting: Provide Discussion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Opportunities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172199" y="2836668"/>
            <a:ext cx="700546" cy="0"/>
          </a:xfrm>
          <a:prstGeom prst="straightConnector1">
            <a:avLst/>
          </a:prstGeom>
          <a:ln>
            <a:solidFill>
              <a:srgbClr val="0025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172199" y="3766391"/>
            <a:ext cx="700546" cy="71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172199" y="4677835"/>
            <a:ext cx="685797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53150" y="5592838"/>
            <a:ext cx="71959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236226" y="3084160"/>
            <a:ext cx="964174" cy="760406"/>
          </a:xfrm>
          <a:prstGeom prst="straightConnector1">
            <a:avLst/>
          </a:prstGeom>
          <a:ln>
            <a:solidFill>
              <a:srgbClr val="0025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209800" y="3871371"/>
            <a:ext cx="96417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209800" y="3882887"/>
            <a:ext cx="990600" cy="64804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209800" y="3890882"/>
            <a:ext cx="964174" cy="16980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9185" y="6559768"/>
            <a:ext cx="6238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Gallup Organization 2009 and DNA Behavior Research 2001-2015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Vision: Higher Levels of Advice Customization </a:t>
            </a:r>
            <a:br>
              <a:rPr lang="en-US" dirty="0" smtClean="0"/>
            </a:br>
            <a:r>
              <a:rPr lang="en-US" dirty="0" smtClean="0">
                <a:solidFill>
                  <a:srgbClr val="BDDEFF"/>
                </a:solidFill>
              </a:rPr>
              <a:t>Every Stage of the Client Lifecycle</a:t>
            </a:r>
            <a:endParaRPr lang="en-US" dirty="0">
              <a:solidFill>
                <a:srgbClr val="BDDE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992920"/>
              </p:ext>
            </p:extLst>
          </p:nvPr>
        </p:nvGraphicFramePr>
        <p:xfrm>
          <a:off x="152400" y="7620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04800" y="4953000"/>
            <a:ext cx="2667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Active client participation boosts engagement and reliability of outcomes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0" y="4953965"/>
            <a:ext cx="2667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Active behavioral management with a human touch boosts client confidence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971800" y="5410200"/>
            <a:ext cx="3124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4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Powerful Tools for Applying Financial DNA Insights</a:t>
            </a:r>
            <a:br>
              <a:rPr lang="en-US" sz="3000" dirty="0" smtClean="0"/>
            </a:br>
            <a:r>
              <a:rPr lang="en-US" sz="3000" dirty="0" smtClean="0">
                <a:solidFill>
                  <a:srgbClr val="BDDEFF"/>
                </a:solidFill>
              </a:rPr>
              <a:t>Digitally Delivered On Scalable Technology</a:t>
            </a:r>
            <a:endParaRPr lang="en-US" sz="3000" dirty="0">
              <a:solidFill>
                <a:srgbClr val="BDDE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503218"/>
            <a:ext cx="54102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Client facing web portals enabling increased active client engagement through direct upfront and ongoing participation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Real-time system access, email and information flows enabling continuous active behavioral management of clients by advisors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Every human and electronic interaction customized to the style of the client with minimal preparation required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Enhanced monitoring of advisor and client behavioral risks with real time suitability compliance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Powerful reporting to support enhanced client meeting and service experiences</a:t>
            </a:r>
          </a:p>
        </p:txBody>
      </p:sp>
      <p:pic>
        <p:nvPicPr>
          <p:cNvPr id="4" name="Picture 10" descr="http://cdn2.tnwcdn.com/wp-content/blogs.dir/1/files/2013/07/ChatterMobile_iPad_mktgDashboard_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17160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dnabehavior.biz/Image/PieChartCDNAGroup_8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8957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72" y="4576157"/>
            <a:ext cx="11582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Transforming Client Experiences</a:t>
            </a:r>
            <a:br>
              <a:rPr lang="en-US" dirty="0" smtClean="0"/>
            </a:br>
            <a:r>
              <a:rPr lang="en-US" dirty="0" smtClean="0">
                <a:solidFill>
                  <a:srgbClr val="BDDEFF"/>
                </a:solidFill>
              </a:rPr>
              <a:t>Digitalizing Touchpoints in Firm Workflow </a:t>
            </a:r>
            <a:br>
              <a:rPr lang="en-US" dirty="0" smtClean="0">
                <a:solidFill>
                  <a:srgbClr val="BDDEFF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10490"/>
              </p:ext>
            </p:extLst>
          </p:nvPr>
        </p:nvGraphicFramePr>
        <p:xfrm>
          <a:off x="152400" y="10287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457200" y="5715000"/>
            <a:ext cx="8153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DNA data continuously integrated with client’s demographic and transaction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400" y="1371600"/>
            <a:ext cx="8153400" cy="4953000"/>
            <a:chOff x="0" y="0"/>
            <a:chExt cx="9143999" cy="636358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999" cy="3524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2001" y="3729335"/>
              <a:ext cx="3657599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 use Financial DNA to better understand our client’s financial personality:</a:t>
              </a:r>
            </a:p>
            <a:p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Click on the below button to start your 15-20 minute process to uncover your financial personality. </a:t>
              </a:r>
            </a:p>
            <a:p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Client Communication style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Behavioral biases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isk profile</a:t>
              </a:r>
            </a:p>
            <a:p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43000" y="6058780"/>
              <a:ext cx="1295400" cy="3048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Start</a:t>
              </a:r>
              <a:br>
                <a:rPr lang="en-US" sz="1000" dirty="0" smtClean="0"/>
              </a:br>
              <a:r>
                <a:rPr lang="en-US" sz="1000" dirty="0" smtClean="0"/>
                <a:t>Financial </a:t>
              </a:r>
              <a:r>
                <a:rPr lang="en-US" sz="1000" dirty="0"/>
                <a:t>DNA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757910"/>
              <a:ext cx="4323286" cy="242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en-PH" sz="3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</a:t>
            </a:r>
            <a:r>
              <a:rPr kumimoji="0" lang="en-P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mple</a:t>
            </a:r>
            <a:r>
              <a:rPr kumimoji="0" lang="en-PH" sz="3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lang="en-PH" sz="3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JH</a:t>
            </a:r>
            <a:r>
              <a:rPr kumimoji="0" lang="en-PH" sz="3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Website</a:t>
            </a:r>
            <a:r>
              <a:rPr kumimoji="0" lang="en-P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P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PH" sz="3000" dirty="0" smtClean="0">
                <a:solidFill>
                  <a:srgbClr val="BDDEFF"/>
                </a:solidFill>
              </a:rPr>
              <a:t>Marketing </a:t>
            </a:r>
            <a:r>
              <a:rPr kumimoji="0" lang="en-PH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Clients using Financial DNA</a:t>
            </a:r>
            <a:endParaRPr kumimoji="0" lang="en-PH" sz="3000" b="0" i="0" u="none" strike="noStrike" kern="1200" cap="none" spc="0" normalizeH="0" baseline="0" noProof="0" dirty="0">
              <a:ln>
                <a:noFill/>
              </a:ln>
              <a:solidFill>
                <a:srgbClr val="BDDE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14F9-E5E1-4406-B970-0E38CFE66F0B}" type="slidenum">
              <a:rPr lang="en-PH" smtClean="0"/>
              <a:pPr/>
              <a:t>18</a:t>
            </a:fld>
            <a:endParaRPr lang="en-PH" dirty="0"/>
          </a:p>
        </p:txBody>
      </p:sp>
      <p:pic>
        <p:nvPicPr>
          <p:cNvPr id="10" name="Picture 9" descr="Pegasus Fin Services_Report Custom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371600"/>
            <a:ext cx="1295400" cy="4692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49359" y="6351172"/>
            <a:ext cx="284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www.financialdna.com/start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66997"/>
            <a:ext cx="9144000" cy="7998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AU" sz="3000" dirty="0" smtClean="0">
                <a:ea typeface="MS PGothic" pitchFamily="34" charset="-128"/>
                <a:cs typeface="Arial" panose="020B0604020202020204" pitchFamily="34" charset="0"/>
              </a:rPr>
              <a:t>Quicker and 91% More Reliable Method </a:t>
            </a:r>
            <a:r>
              <a:rPr lang="en-AU" sz="3000" dirty="0" smtClean="0">
                <a:solidFill>
                  <a:schemeClr val="bg1"/>
                </a:solidFill>
                <a:ea typeface="MS PGothic" pitchFamily="34" charset="-128"/>
                <a:cs typeface="Arial" panose="020B0604020202020204" pitchFamily="34" charset="0"/>
              </a:rPr>
              <a:t>to </a:t>
            </a:r>
            <a:r>
              <a:rPr lang="en-AU" sz="3000" dirty="0" smtClean="0">
                <a:solidFill>
                  <a:srgbClr val="BDDEFF"/>
                </a:solidFill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lang="en-AU" sz="3000" dirty="0" smtClean="0">
                <a:solidFill>
                  <a:srgbClr val="BDDEFF"/>
                </a:solidFill>
                <a:ea typeface="MS PGothic" pitchFamily="34" charset="-128"/>
                <a:cs typeface="Arial" panose="020B0604020202020204" pitchFamily="34" charset="0"/>
              </a:rPr>
            </a:br>
            <a:r>
              <a:rPr lang="en-AU" sz="3000" dirty="0" smtClean="0">
                <a:solidFill>
                  <a:srgbClr val="BDDEFF"/>
                </a:solidFill>
                <a:ea typeface="MS PGothic" pitchFamily="34" charset="-128"/>
                <a:cs typeface="Arial" panose="020B0604020202020204" pitchFamily="34" charset="0"/>
              </a:rPr>
              <a:t>Predict Reactions to Market / Life Events</a:t>
            </a:r>
            <a:endParaRPr lang="en-US" sz="3000" kern="1200" dirty="0">
              <a:solidFill>
                <a:srgbClr val="BDDEFF"/>
              </a:solidFill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2" y="1562151"/>
            <a:ext cx="3589101" cy="4870249"/>
          </a:xfrm>
          <a:prstGeom prst="rect">
            <a:avLst/>
          </a:prstGeom>
        </p:spPr>
      </p:pic>
      <p:pic>
        <p:nvPicPr>
          <p:cNvPr id="8" name="Picture 2" descr="D:\For You\shad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2" y="6440002"/>
            <a:ext cx="3589101" cy="34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For You\shad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54" y="6172200"/>
            <a:ext cx="1687134" cy="17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For You\shad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82911"/>
            <a:ext cx="1687134" cy="17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54" y="4004089"/>
            <a:ext cx="1672654" cy="2178822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74629"/>
            <a:ext cx="1687134" cy="2193042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http://www.dnabehavior.com/customized-experiences-process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1" t="16937" r="1313" b="38216"/>
          <a:stretch/>
        </p:blipFill>
        <p:spPr bwMode="auto">
          <a:xfrm>
            <a:off x="5334000" y="1562151"/>
            <a:ext cx="2033451" cy="22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For You\shad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803454"/>
            <a:ext cx="2062026" cy="20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5454" y="6182911"/>
            <a:ext cx="189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CDNA – 12 Questions                       (2 to 5 Mins)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619530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FDNA – 46 Questions                       (10 to 12 Mins)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87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+mn-lt"/>
                <a:cs typeface="Arial" pitchFamily="34" charset="0"/>
              </a:rPr>
              <a:t>Financial DNA® Delivering Financial Personality Insights</a:t>
            </a:r>
            <a:br>
              <a:rPr lang="en-US" sz="3000" dirty="0" smtClean="0">
                <a:latin typeface="+mn-lt"/>
                <a:cs typeface="Arial" pitchFamily="34" charset="0"/>
              </a:rPr>
            </a:br>
            <a:r>
              <a:rPr lang="en-US" sz="3000" dirty="0" smtClean="0">
                <a:latin typeface="+mn-lt"/>
                <a:cs typeface="Arial" pitchFamily="34" charset="0"/>
              </a:rPr>
              <a:t>“</a:t>
            </a:r>
            <a:r>
              <a:rPr lang="en-US" sz="3000" dirty="0" err="1" smtClean="0">
                <a:solidFill>
                  <a:srgbClr val="BDDEFF"/>
                </a:solidFill>
                <a:latin typeface="+mn-lt"/>
                <a:cs typeface="Arial" pitchFamily="34" charset="0"/>
              </a:rPr>
              <a:t>Behavioralizing</a:t>
            </a:r>
            <a:r>
              <a:rPr lang="en-US" sz="3000" dirty="0" smtClean="0">
                <a:solidFill>
                  <a:srgbClr val="BDDEFF"/>
                </a:solidFill>
                <a:latin typeface="+mn-lt"/>
                <a:cs typeface="Arial" pitchFamily="34" charset="0"/>
              </a:rPr>
              <a:t>” Financial Planning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47800"/>
            <a:ext cx="5943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1371600"/>
            <a:ext cx="3733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Know, Engage and Grow Every Client </a:t>
            </a:r>
            <a:r>
              <a:rPr lang="en-US" sz="2000" dirty="0" smtClean="0"/>
              <a:t>Using our Behavioral Finance Platform.</a:t>
            </a:r>
          </a:p>
          <a:p>
            <a:endParaRPr lang="en-US" sz="2000" dirty="0" smtClean="0"/>
          </a:p>
          <a:p>
            <a:r>
              <a:rPr lang="en-US" sz="2000" dirty="0" smtClean="0"/>
              <a:t>Since 2001, we have been delivering unique financial personality insights for advisors to be Behaviorally SMART</a:t>
            </a:r>
            <a:r>
              <a:rPr lang="en-US" sz="2000" dirty="0" smtClean="0">
                <a:latin typeface="Arial"/>
                <a:cs typeface="Arial"/>
              </a:rPr>
              <a:t>™</a:t>
            </a:r>
            <a:r>
              <a:rPr lang="en-US" sz="2000" dirty="0" smtClean="0"/>
              <a:t> so they can Wealth Mentor</a:t>
            </a:r>
            <a:r>
              <a:rPr lang="en-US" sz="2000" dirty="0" smtClean="0">
                <a:latin typeface="Arial"/>
                <a:cs typeface="Arial"/>
              </a:rPr>
              <a:t>™</a:t>
            </a:r>
            <a:r>
              <a:rPr lang="en-US" sz="2000" dirty="0" smtClean="0"/>
              <a:t> their clients  for achieving increased self-empowerment. </a:t>
            </a:r>
          </a:p>
          <a:p>
            <a:endParaRPr lang="en-US" sz="2400" dirty="0"/>
          </a:p>
          <a:p>
            <a:r>
              <a:rPr lang="en-US" sz="2000" b="1" dirty="0" smtClean="0"/>
              <a:t>Behaviorally matching  </a:t>
            </a:r>
            <a:r>
              <a:rPr lang="en-US" sz="2000" b="1" dirty="0"/>
              <a:t>advisory teams, clients, goals and solutions </a:t>
            </a:r>
            <a:r>
              <a:rPr lang="en-US" sz="2000" dirty="0" smtClean="0"/>
              <a:t>is a proven way to build a client-centered business which is compliant and out-performs.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172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799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Process for Advisors Using  Financial DNA Insights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BDDEFF"/>
                </a:solidFill>
              </a:rPr>
              <a:t>Impacting Every Phase of the Financial Planning Process</a:t>
            </a:r>
            <a:endParaRPr lang="en-US" sz="2400" dirty="0">
              <a:solidFill>
                <a:srgbClr val="BDDE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425615"/>
            <a:ext cx="1905000" cy="936585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Financial DNA Discovery Process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2950098"/>
            <a:ext cx="1752600" cy="3222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Advisor EQ  and Team Development</a:t>
            </a:r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Advisor-Client Matching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Customized Communication 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Tailored Portfolio Construction</a:t>
            </a:r>
          </a:p>
          <a:p>
            <a:pPr algn="ctr"/>
            <a:endParaRPr lang="en-US" sz="16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2553664" y="2931290"/>
            <a:ext cx="1637335" cy="3240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Deeper and More Consistent Client Inquiry Process        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Greater Disclosure </a:t>
            </a:r>
            <a:r>
              <a:rPr lang="en-US" sz="1600" dirty="0"/>
              <a:t>of </a:t>
            </a:r>
            <a:r>
              <a:rPr lang="en-US" sz="1600" dirty="0" smtClean="0"/>
              <a:t>Client:</a:t>
            </a:r>
          </a:p>
          <a:p>
            <a:pPr algn="ctr"/>
            <a:r>
              <a:rPr lang="en-US" sz="1600" dirty="0" smtClean="0"/>
              <a:t>Goals</a:t>
            </a:r>
            <a:endParaRPr lang="en-US" sz="1600" dirty="0"/>
          </a:p>
          <a:p>
            <a:pPr algn="ctr"/>
            <a:r>
              <a:rPr lang="en-US" sz="1600" dirty="0"/>
              <a:t>Interests</a:t>
            </a:r>
          </a:p>
          <a:p>
            <a:pPr algn="ctr"/>
            <a:r>
              <a:rPr lang="en-US" sz="1600" dirty="0"/>
              <a:t>Priorities</a:t>
            </a:r>
          </a:p>
          <a:p>
            <a:pPr algn="ctr"/>
            <a:endParaRPr lang="en-US" sz="16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4572000" y="2943346"/>
            <a:ext cx="1676400" cy="3228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Offering Client Centered Solutions Tailored to Style</a:t>
            </a:r>
          </a:p>
          <a:p>
            <a:pPr algn="ctr"/>
            <a:r>
              <a:rPr lang="en-US" sz="1600" dirty="0" smtClean="0"/>
              <a:t>                   </a:t>
            </a:r>
          </a:p>
          <a:p>
            <a:pPr algn="ctr"/>
            <a:r>
              <a:rPr lang="en-US" sz="1600" dirty="0" smtClean="0"/>
              <a:t>Ongoing Behavioral Coaching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Compliance Monitoring</a:t>
            </a:r>
          </a:p>
        </p:txBody>
      </p:sp>
      <p:sp>
        <p:nvSpPr>
          <p:cNvPr id="11" name="Down Arrow 10"/>
          <p:cNvSpPr/>
          <p:nvPr/>
        </p:nvSpPr>
        <p:spPr>
          <a:xfrm flipH="1">
            <a:off x="1143000" y="2362200"/>
            <a:ext cx="304800" cy="581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2943346"/>
            <a:ext cx="2057400" cy="1171454"/>
          </a:xfrm>
          <a:prstGeom prst="ellips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23% pa Revenue Uplift from Client Engagement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6781800" y="4659775"/>
            <a:ext cx="2057400" cy="1262122"/>
          </a:xfrm>
          <a:prstGeom prst="ellips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1.5% pa on Portfolio AUM Value  </a:t>
            </a:r>
            <a:endParaRPr lang="en-US" sz="1600" dirty="0"/>
          </a:p>
        </p:txBody>
      </p:sp>
      <p:sp>
        <p:nvSpPr>
          <p:cNvPr id="14" name="Right Arrow 13"/>
          <p:cNvSpPr/>
          <p:nvPr/>
        </p:nvSpPr>
        <p:spPr>
          <a:xfrm>
            <a:off x="6248400" y="3352801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248400" y="5100336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050657" y="4226207"/>
            <a:ext cx="59754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150962" y="4226207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9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sz="3000" dirty="0" smtClean="0">
                <a:latin typeface="+mn-lt"/>
                <a:cs typeface="Arial" charset="0"/>
              </a:rPr>
              <a:t>DNA Behavioral Management Guide Report</a:t>
            </a:r>
            <a:r>
              <a:rPr lang="en-US" sz="3000" dirty="0" smtClean="0">
                <a:solidFill>
                  <a:srgbClr val="BDDEFF"/>
                </a:solidFill>
                <a:latin typeface="+mn-lt"/>
                <a:cs typeface="Arial" charset="0"/>
              </a:rPr>
              <a:t/>
            </a:r>
            <a:br>
              <a:rPr lang="en-US" sz="3000" dirty="0" smtClean="0">
                <a:solidFill>
                  <a:srgbClr val="BDDEFF"/>
                </a:solidFill>
                <a:latin typeface="+mn-lt"/>
                <a:cs typeface="Arial" charset="0"/>
              </a:rPr>
            </a:b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Arial" charset="0"/>
              </a:rPr>
              <a:t>Helps Advisors Guide Clients to the Right Solutions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4199453"/>
            <a:ext cx="7696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Report provides: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Behavioral differences between client and advisor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Guidance for the advisor to adapt their style to the client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Financial behavior biases and risk reporting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Client engagement meeting process and questions – relationship, financial and investment behaviors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Behavioral IPS – aligning goals, financial capacity and risk-taking behaviors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39585"/>
            <a:ext cx="4724400" cy="239501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7971" r="16351" b="-1631"/>
          <a:stretch/>
        </p:blipFill>
        <p:spPr bwMode="auto">
          <a:xfrm>
            <a:off x="1066801" y="1505495"/>
            <a:ext cx="2209800" cy="242910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 descr="D:\For You\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952342"/>
            <a:ext cx="2209800" cy="2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For You\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3952342"/>
            <a:ext cx="4752975" cy="2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541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5" b="2086"/>
          <a:stretch/>
        </p:blipFill>
        <p:spPr bwMode="auto">
          <a:xfrm>
            <a:off x="3886200" y="1885950"/>
            <a:ext cx="5102224" cy="434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40480" y="1352550"/>
            <a:ext cx="5147944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11300" y="4983480"/>
            <a:ext cx="3175300" cy="45720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73648" y="1407907"/>
            <a:ext cx="4508351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36469"/>
              </p:ext>
            </p:extLst>
          </p:nvPr>
        </p:nvGraphicFramePr>
        <p:xfrm>
          <a:off x="152400" y="1376530"/>
          <a:ext cx="3688080" cy="4313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8080"/>
              </a:tblGrid>
              <a:tr h="75317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Your Assessment of the Client’s </a:t>
                      </a:r>
                      <a:r>
                        <a:rPr lang="en-US" sz="1100" b="1" dirty="0" smtClean="0"/>
                        <a:t>Current</a:t>
                      </a:r>
                      <a:r>
                        <a:rPr lang="en-US" sz="1100" dirty="0" smtClean="0"/>
                        <a:t> Portfolio </a:t>
                      </a:r>
                      <a:r>
                        <a:rPr lang="en-US" sz="1100" b="1" dirty="0" smtClean="0"/>
                        <a:t>Risk Profile </a:t>
                      </a:r>
                      <a:r>
                        <a:rPr lang="en-US" sz="1100" dirty="0" smtClean="0"/>
                        <a:t>Group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317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Your Assessment of the Client’s Portfolio </a:t>
                      </a:r>
                      <a:r>
                        <a:rPr lang="en-US" sz="1100" b="1" dirty="0" smtClean="0"/>
                        <a:t>Risk  Need </a:t>
                      </a:r>
                      <a:r>
                        <a:rPr lang="en-US" sz="1100" dirty="0" smtClean="0"/>
                        <a:t>Group  to Achieve Goals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2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Your Assessment of the Client’s Portfolio Risk Group based on Current </a:t>
                      </a:r>
                      <a:r>
                        <a:rPr lang="en-US" sz="1100" b="0" dirty="0" smtClean="0"/>
                        <a:t>Financia</a:t>
                      </a:r>
                      <a:r>
                        <a:rPr lang="en-US" sz="1100" b="1" dirty="0" smtClean="0"/>
                        <a:t>l  Risk Capacity</a:t>
                      </a:r>
                    </a:p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407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Financial DNA </a:t>
                      </a:r>
                      <a:r>
                        <a:rPr lang="en-US" sz="1100" b="1" dirty="0" smtClean="0"/>
                        <a:t>Natural Behavior Portfolio Risk Group (based</a:t>
                      </a:r>
                      <a:r>
                        <a:rPr lang="en-US" sz="1100" b="1" baseline="0" dirty="0" smtClean="0"/>
                        <a:t> on Risk </a:t>
                      </a:r>
                      <a:r>
                        <a:rPr lang="en-US" sz="1100" b="1" dirty="0" smtClean="0"/>
                        <a:t>Propensity and Tolerance</a:t>
                      </a:r>
                      <a:r>
                        <a:rPr lang="en-US" sz="1100" b="0" dirty="0" smtClean="0"/>
                        <a:t>)</a:t>
                      </a:r>
                      <a:r>
                        <a:rPr lang="en-US" sz="1100" dirty="0" smtClean="0"/>
                        <a:t> 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905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Financial DNA 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="1" baseline="0" dirty="0" smtClean="0"/>
                        <a:t>Learned Behavior Portfolio Risk Group</a:t>
                      </a:r>
                      <a:r>
                        <a:rPr lang="en-US" sz="1100" baseline="0" dirty="0" smtClean="0"/>
                        <a:t>  (From Financial Personality Discovery or Advisor’s Assessment of the client)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4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Overall Selected Portfolio </a:t>
                      </a:r>
                      <a:r>
                        <a:rPr lang="en-US" sz="1100" b="1" dirty="0" smtClean="0"/>
                        <a:t>Risk Profile </a:t>
                      </a:r>
                      <a:r>
                        <a:rPr lang="en-US" sz="1100" dirty="0" smtClean="0"/>
                        <a:t>Group (Selected by Advisor and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Client based on  discussion of the aggregate of all</a:t>
                      </a:r>
                      <a:r>
                        <a:rPr lang="en-US" sz="1100" baseline="0" dirty="0" smtClean="0"/>
                        <a:t> scores</a:t>
                      </a:r>
                      <a:r>
                        <a:rPr lang="en-US" sz="1100" dirty="0" smtClean="0"/>
                        <a:t>)</a:t>
                      </a:r>
                    </a:p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52399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3000" dirty="0" smtClean="0"/>
              <a:t>Building the Plan and IPS – Summary of Clients </a:t>
            </a:r>
            <a:r>
              <a:rPr lang="en-PH" sz="3000" dirty="0" smtClean="0">
                <a:solidFill>
                  <a:srgbClr val="BDDEFF"/>
                </a:solidFill>
              </a:rPr>
              <a:t>Selected Portfolio Risk Aligned to Goals, Capacity</a:t>
            </a:r>
            <a:endParaRPr lang="en-PH" sz="1800" dirty="0"/>
          </a:p>
        </p:txBody>
      </p:sp>
    </p:spTree>
    <p:extLst>
      <p:ext uri="{BB962C8B-B14F-4D97-AF65-F5344CB8AC3E}">
        <p14:creationId xmlns:p14="http://schemas.microsoft.com/office/powerpoint/2010/main" val="557378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2900" dirty="0" smtClean="0"/>
              <a:t>How Will You Manage Client Risk Composure (Emotions)?</a:t>
            </a:r>
          </a:p>
          <a:p>
            <a:r>
              <a:rPr lang="en-PH" sz="2900" dirty="0" smtClean="0">
                <a:solidFill>
                  <a:srgbClr val="BDDEFF"/>
                </a:solidFill>
              </a:rPr>
              <a:t>In every Interaction, Annual Review and Market Volatility</a:t>
            </a:r>
            <a:endParaRPr lang="en-PH" sz="2900" dirty="0">
              <a:solidFill>
                <a:srgbClr val="BDDE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763"/>
            <a:ext cx="9144000" cy="558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5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Power Real Time Client Behavioral Management          </a:t>
            </a:r>
            <a:r>
              <a:rPr lang="en-US" sz="3000" dirty="0" smtClean="0">
                <a:solidFill>
                  <a:srgbClr val="BDDEFF"/>
                </a:solidFill>
              </a:rPr>
              <a:t>Use the Market Mood</a:t>
            </a:r>
            <a:r>
              <a:rPr lang="en-US" sz="3000" baseline="30000" dirty="0" smtClean="0">
                <a:solidFill>
                  <a:srgbClr val="BDDEFF"/>
                </a:solidFill>
              </a:rPr>
              <a:t>™</a:t>
            </a:r>
            <a:r>
              <a:rPr lang="en-US" sz="3000" dirty="0" smtClean="0">
                <a:solidFill>
                  <a:srgbClr val="BDDEFF"/>
                </a:solidFill>
              </a:rPr>
              <a:t> to Simulate Risk Composure</a:t>
            </a:r>
            <a:endParaRPr lang="en-US" sz="3000" baseline="30000" dirty="0">
              <a:solidFill>
                <a:srgbClr val="BDDE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81049"/>
            <a:ext cx="3960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Predict how clients are reacting to market events (in real time).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AutoShape 2" descr="https://dnabehavior.app.box.com/representation/file_version_41883733382/image_2048/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https://dnabehavior.app.box.com/representation/file_version_41883733382/image_2048/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101" name="Picture 5" descr="C:\Users\ryan.scott\Downloads\Gr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59691"/>
            <a:ext cx="487362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ryan.scott\Downloads\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41637"/>
            <a:ext cx="487362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ryan.scott\Downloads\Yell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77745"/>
            <a:ext cx="487362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ryan.scott\Downloads\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487362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6800" y="2990154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14F"/>
                </a:solidFill>
              </a:rPr>
              <a:t>Exuberant: Grow the Portfolio</a:t>
            </a:r>
          </a:p>
          <a:p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white">
                    <a:lumMod val="65000"/>
                  </a:prstClr>
                </a:solidFill>
              </a:rPr>
              <a:t>Comfortable: Regular meeting schedule</a:t>
            </a:r>
            <a:endParaRPr lang="en-US" b="1" dirty="0">
              <a:solidFill>
                <a:prstClr val="white">
                  <a:lumMod val="65000"/>
                </a:prstClr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Watchful: Education </a:t>
            </a:r>
            <a:r>
              <a:rPr lang="en-US" b="1" dirty="0">
                <a:solidFill>
                  <a:srgbClr val="FFC000"/>
                </a:solidFill>
              </a:rPr>
              <a:t>opportunity</a:t>
            </a:r>
          </a:p>
          <a:p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Fearful: Prevent client turnover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86400" y="1524000"/>
            <a:ext cx="2456784" cy="2421634"/>
            <a:chOff x="323534" y="1905000"/>
            <a:chExt cx="4172265" cy="3943350"/>
          </a:xfrm>
        </p:grpSpPr>
        <p:pic>
          <p:nvPicPr>
            <p:cNvPr id="21" name="Picture 7" descr="C:\Users\ryan.scott\Pictures\MMood Impag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34" y="1905000"/>
              <a:ext cx="4172265" cy="3581400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:\For You\shadow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34" y="5486400"/>
              <a:ext cx="417226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5486400" y="4074057"/>
            <a:ext cx="2484904" cy="2421636"/>
            <a:chOff x="4660342" y="1905000"/>
            <a:chExt cx="4220020" cy="3943350"/>
          </a:xfrm>
        </p:grpSpPr>
        <p:pic>
          <p:nvPicPr>
            <p:cNvPr id="24" name="Picture 23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342" y="1905000"/>
              <a:ext cx="4220020" cy="3581400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/>
          </p:spPr>
        </p:pic>
        <p:pic>
          <p:nvPicPr>
            <p:cNvPr id="25" name="Picture 2" descr="D:\For You\shadow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342" y="5486400"/>
              <a:ext cx="422002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32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998" y="1524000"/>
            <a:ext cx="8213042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21304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800" dirty="0" smtClean="0"/>
              <a:t>Positioning DNA Solutions In Your Firm’s Client Portal</a:t>
            </a:r>
            <a:r>
              <a:rPr lang="en-PH" sz="2800" dirty="0" smtClean="0">
                <a:solidFill>
                  <a:srgbClr val="BDDEFF"/>
                </a:solidFill>
              </a:rPr>
              <a:t> </a:t>
            </a:r>
            <a:br>
              <a:rPr lang="en-PH" sz="2800" dirty="0" smtClean="0">
                <a:solidFill>
                  <a:srgbClr val="BDDEFF"/>
                </a:solidFill>
              </a:rPr>
            </a:br>
            <a:r>
              <a:rPr lang="en-PH" sz="2800" dirty="0" smtClean="0">
                <a:solidFill>
                  <a:srgbClr val="BDDEFF"/>
                </a:solidFill>
              </a:rPr>
              <a:t>Using API Data Transfers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47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solidFill>
                  <a:prstClr val="white"/>
                </a:solidFill>
                <a:cs typeface="Arial" pitchFamily="34" charset="0"/>
              </a:rPr>
              <a:t>Financial DNA Insight Integration</a:t>
            </a:r>
            <a:r>
              <a:rPr lang="en-US" sz="3000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en-US" sz="3000" dirty="0">
                <a:solidFill>
                  <a:prstClr val="white"/>
                </a:solidFill>
                <a:cs typeface="Arial" pitchFamily="34" charset="0"/>
              </a:rPr>
            </a:br>
            <a:r>
              <a:rPr lang="en-US" sz="3000" dirty="0" smtClean="0">
                <a:solidFill>
                  <a:srgbClr val="BDDEFF"/>
                </a:solidFill>
                <a:cs typeface="Arial" pitchFamily="34" charset="0"/>
              </a:rPr>
              <a:t>Contact + Lead records</a:t>
            </a:r>
            <a:endParaRPr lang="en-US" sz="3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" b="2468"/>
          <a:stretch/>
        </p:blipFill>
        <p:spPr bwMode="auto">
          <a:xfrm>
            <a:off x="319427" y="1447800"/>
            <a:ext cx="8302059" cy="47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8" t="63386" r="21162" b="14193"/>
          <a:stretch/>
        </p:blipFill>
        <p:spPr bwMode="auto">
          <a:xfrm>
            <a:off x="4079240" y="4424679"/>
            <a:ext cx="4178560" cy="1579881"/>
          </a:xfrm>
          <a:prstGeom prst="ellips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0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 txBox="1">
            <a:spLocks noChangeArrowheads="1"/>
          </p:cNvSpPr>
          <p:nvPr/>
        </p:nvSpPr>
        <p:spPr bwMode="auto">
          <a:xfrm>
            <a:off x="233364" y="357188"/>
            <a:ext cx="7881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algn="l" eaLnBrk="1" hangingPunct="1"/>
            <a:endParaRPr lang="en-A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1779477"/>
            <a:ext cx="6041571" cy="156965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+mj-lt"/>
              </a:rPr>
              <a:t>The Advisor 360° Discovery Process provides in-depth feedback to assist in the development of your advisory performance and the building of client relationships. The process involves self-rating and then feedback from the leader, peers and clients. This process takes </a:t>
            </a:r>
            <a:r>
              <a:rPr lang="en-US" sz="1600" dirty="0" smtClean="0">
                <a:solidFill>
                  <a:srgbClr val="333333"/>
                </a:solidFill>
                <a:latin typeface="+mj-lt"/>
              </a:rPr>
              <a:t>15 to 30 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minutes to complete 75 individual items across 7 key areas related to building advisor client relationships.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3628" y="3619998"/>
            <a:ext cx="4572000" cy="2800759"/>
          </a:xfrm>
          <a:prstGeom prst="rect">
            <a:avLst/>
          </a:prstGeom>
        </p:spPr>
        <p:txBody>
          <a:bodyPr lIns="91432" tIns="45716" rIns="91432" bIns="45716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+mj-lt"/>
              </a:rPr>
              <a:t>The DNA Advisor Performance Report highlights your top 10 advisory strengths and struggles, uncovering 75 items relating to your advisory performance in 7 distinct areas:</a:t>
            </a:r>
          </a:p>
          <a:p>
            <a:pPr marL="457159" indent="-228580">
              <a:buFont typeface="Arial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+mj-lt"/>
              </a:rPr>
              <a:t>Communication</a:t>
            </a:r>
          </a:p>
          <a:p>
            <a:pPr marL="457159" indent="-228580">
              <a:buFont typeface="Arial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+mj-lt"/>
              </a:rPr>
              <a:t>Results</a:t>
            </a:r>
          </a:p>
          <a:p>
            <a:pPr marL="457159" indent="-228580">
              <a:buFont typeface="Arial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+mj-lt"/>
              </a:rPr>
              <a:t>Relationships</a:t>
            </a:r>
          </a:p>
          <a:p>
            <a:pPr marL="457159" indent="-228580">
              <a:buFont typeface="Arial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+mj-lt"/>
              </a:rPr>
              <a:t>Emotional Intelligence</a:t>
            </a:r>
          </a:p>
          <a:p>
            <a:pPr marL="457159" indent="-228580">
              <a:buFont typeface="Arial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+mj-lt"/>
              </a:rPr>
              <a:t>Trust</a:t>
            </a:r>
          </a:p>
          <a:p>
            <a:pPr marL="457159" indent="-228580">
              <a:buFont typeface="Arial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+mj-lt"/>
              </a:rPr>
              <a:t>Values</a:t>
            </a:r>
          </a:p>
          <a:p>
            <a:pPr marL="457159" indent="-228580">
              <a:buFont typeface="Arial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+mj-lt"/>
              </a:rPr>
              <a:t>Competence</a:t>
            </a:r>
          </a:p>
        </p:txBody>
      </p:sp>
      <p:pic>
        <p:nvPicPr>
          <p:cNvPr id="8" name="Picture 4" descr="Business DNA Advisor EQ Attribu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8" y="4331607"/>
            <a:ext cx="311376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22" y="90675"/>
            <a:ext cx="8601905" cy="1020762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Enhanced Advisor Performance Development </a:t>
            </a:r>
            <a:br>
              <a:rPr lang="en-US" b="0" dirty="0" smtClean="0"/>
            </a:br>
            <a:r>
              <a:rPr lang="en-US" b="0" dirty="0" smtClean="0">
                <a:solidFill>
                  <a:srgbClr val="BDDEFF"/>
                </a:solidFill>
              </a:rPr>
              <a:t>Coaching for Developing Advisor EQ and Growth </a:t>
            </a:r>
            <a:endParaRPr lang="en-PH" b="0" dirty="0">
              <a:solidFill>
                <a:srgbClr val="BDDE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2" t="10807" r="14568" b="9114"/>
          <a:stretch/>
        </p:blipFill>
        <p:spPr bwMode="auto">
          <a:xfrm>
            <a:off x="914400" y="1524000"/>
            <a:ext cx="1600200" cy="2133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84501" y="6347854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106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458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3000" dirty="0" smtClean="0"/>
              <a:t>Getting Started With Financial DNA </a:t>
            </a:r>
          </a:p>
          <a:p>
            <a:r>
              <a:rPr lang="en-PH" sz="3000" dirty="0" smtClean="0">
                <a:solidFill>
                  <a:srgbClr val="BDDEFF"/>
                </a:solidFill>
              </a:rPr>
              <a:t>How Can DNA Behavior Help Your Firm?</a:t>
            </a:r>
            <a:endParaRPr lang="en-PH" sz="3000" dirty="0">
              <a:solidFill>
                <a:srgbClr val="BDDE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1" y="3034081"/>
            <a:ext cx="2189854" cy="815358"/>
          </a:xfrm>
          <a:prstGeom prst="rect">
            <a:avLst/>
          </a:prstGeom>
          <a:solidFill>
            <a:srgbClr val="000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b="1" dirty="0" smtClean="0">
                <a:solidFill>
                  <a:schemeClr val="bg1"/>
                </a:solidFill>
              </a:rPr>
              <a:t>DNA Discovery Processes</a:t>
            </a:r>
            <a:endParaRPr lang="en-PH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946970"/>
            <a:ext cx="2189855" cy="108989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b="1" dirty="0" smtClean="0">
                <a:solidFill>
                  <a:schemeClr val="bg1"/>
                </a:solidFill>
              </a:rPr>
              <a:t> DNA Behavioral Intelligence Platform</a:t>
            </a:r>
            <a:endParaRPr lang="en-PH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4106" y="1946970"/>
            <a:ext cx="2170081" cy="108989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b="1" dirty="0" smtClean="0">
                <a:solidFill>
                  <a:schemeClr val="bg1"/>
                </a:solidFill>
              </a:rPr>
              <a:t>Matching Advisory Teams to Clients and Solutions Offered</a:t>
            </a:r>
            <a:endParaRPr lang="en-PH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11238" y="1944184"/>
            <a:ext cx="2170081" cy="108989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b="1" dirty="0" smtClean="0">
                <a:solidFill>
                  <a:schemeClr val="bg1"/>
                </a:solidFill>
              </a:rPr>
              <a:t>Grow Engaged Clients and Advisory Teams</a:t>
            </a:r>
            <a:endParaRPr lang="en-PH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1" y="3831194"/>
            <a:ext cx="2189854" cy="81651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b="1" dirty="0" smtClean="0"/>
              <a:t>DNA Training</a:t>
            </a:r>
            <a:endParaRPr lang="en-PH" b="1" dirty="0"/>
          </a:p>
        </p:txBody>
      </p:sp>
      <p:sp>
        <p:nvSpPr>
          <p:cNvPr id="15" name="Rectangle 14"/>
          <p:cNvSpPr/>
          <p:nvPr/>
        </p:nvSpPr>
        <p:spPr>
          <a:xfrm>
            <a:off x="457202" y="4647705"/>
            <a:ext cx="2189853" cy="838695"/>
          </a:xfrm>
          <a:prstGeom prst="rect">
            <a:avLst/>
          </a:prstGeom>
          <a:solidFill>
            <a:srgbClr val="276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b="1" dirty="0" smtClean="0"/>
              <a:t>DNA Knowledge Center</a:t>
            </a:r>
            <a:endParaRPr lang="en-PH" b="1" dirty="0"/>
          </a:p>
        </p:txBody>
      </p:sp>
      <p:sp>
        <p:nvSpPr>
          <p:cNvPr id="16" name="Rectangle 15"/>
          <p:cNvSpPr/>
          <p:nvPr/>
        </p:nvSpPr>
        <p:spPr>
          <a:xfrm>
            <a:off x="457202" y="5465609"/>
            <a:ext cx="2189853" cy="816511"/>
          </a:xfrm>
          <a:prstGeom prst="rect">
            <a:avLst/>
          </a:prstGeom>
          <a:solidFill>
            <a:srgbClr val="BD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DNA Technology Systems</a:t>
            </a:r>
            <a:endParaRPr lang="en-PH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371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Behavior Drives Performance</a:t>
            </a:r>
            <a:endParaRPr lang="en-PH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94106" y="3013290"/>
            <a:ext cx="2170081" cy="3268830"/>
          </a:xfrm>
          <a:prstGeom prst="rect">
            <a:avLst/>
          </a:prstGeom>
          <a:solidFill>
            <a:srgbClr val="BD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" name="TextBox 3"/>
          <p:cNvSpPr txBox="1"/>
          <p:nvPr/>
        </p:nvSpPr>
        <p:spPr>
          <a:xfrm>
            <a:off x="3298919" y="4202668"/>
            <a:ext cx="196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b="1" dirty="0" smtClean="0">
                <a:solidFill>
                  <a:schemeClr val="accent5">
                    <a:lumMod val="50000"/>
                  </a:schemeClr>
                </a:solidFill>
              </a:rPr>
              <a:t>Advisory Teams</a:t>
            </a:r>
            <a:endParaRPr lang="en-PH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19" y="4724400"/>
            <a:ext cx="1981973" cy="11776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98919" y="5828284"/>
            <a:ext cx="196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b="1" dirty="0" smtClean="0">
                <a:solidFill>
                  <a:schemeClr val="accent5">
                    <a:lumMod val="50000"/>
                  </a:schemeClr>
                </a:solidFill>
              </a:rPr>
              <a:t>Clients</a:t>
            </a:r>
            <a:endParaRPr lang="en-PH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6200000">
            <a:off x="6255783" y="3780117"/>
            <a:ext cx="4420347" cy="697262"/>
          </a:xfrm>
          <a:prstGeom prst="rightArrow">
            <a:avLst/>
          </a:prstGeom>
          <a:solidFill>
            <a:srgbClr val="276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91341" y="2227522"/>
            <a:ext cx="535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800" b="1" dirty="0" smtClean="0">
                <a:solidFill>
                  <a:schemeClr val="bg1"/>
                </a:solidFill>
              </a:rPr>
              <a:t>$</a:t>
            </a:r>
            <a:endParaRPr lang="en-PH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r="14638"/>
          <a:stretch/>
        </p:blipFill>
        <p:spPr>
          <a:xfrm>
            <a:off x="5905122" y="4353407"/>
            <a:ext cx="2176197" cy="1942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22" y="3048000"/>
            <a:ext cx="2176197" cy="1371600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2759407" y="2839642"/>
            <a:ext cx="342900" cy="381000"/>
          </a:xfrm>
          <a:prstGeom prst="rightArrow">
            <a:avLst/>
          </a:prstGeom>
          <a:solidFill>
            <a:srgbClr val="276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61" y="2895600"/>
            <a:ext cx="1596740" cy="1596740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5486400" y="2839642"/>
            <a:ext cx="342900" cy="381000"/>
          </a:xfrm>
          <a:prstGeom prst="rightArrow">
            <a:avLst/>
          </a:prstGeom>
          <a:solidFill>
            <a:srgbClr val="276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223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38200" y="1863293"/>
            <a:ext cx="4038600" cy="41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For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more information about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DNA Behavior: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Contact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:                                          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DNA Behavior International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5901-A Peachtree Dunwoody Rd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Suite 375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Atlanta, GA 30328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(770) 274-0311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/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  <a:hlinkClick r:id="rId3"/>
              </a:rPr>
              <a:t>inquiries@dnabehavior.com</a:t>
            </a:r>
            <a:r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  <a:hlinkClick r:id="rId4"/>
              </a:rPr>
              <a:t>www.financialdna.com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  <a:hlinkClick r:id="rId5"/>
              </a:rPr>
              <a:t>www.dnabehavior.com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`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PH" sz="4000" dirty="0" smtClean="0"/>
              <a:t>Contact Us</a:t>
            </a:r>
            <a:endParaRPr lang="en-PH" sz="4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2865438"/>
            <a:ext cx="3352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257800" y="1775548"/>
            <a:ext cx="2814803" cy="4625252"/>
            <a:chOff x="5334000" y="1725356"/>
            <a:chExt cx="2814803" cy="4625252"/>
          </a:xfrm>
        </p:grpSpPr>
        <p:pic>
          <p:nvPicPr>
            <p:cNvPr id="10" name="Picture 2" descr="D:\For You\shadow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6001006"/>
              <a:ext cx="2777821" cy="349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http://images.kalahari.net/img/2005/08/26/28387844_0_Img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725356"/>
              <a:ext cx="2814803" cy="427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15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+mn-lt"/>
                <a:cs typeface="Arial" pitchFamily="34" charset="0"/>
              </a:rPr>
              <a:t>“The New World Culture” for Your Advisors</a:t>
            </a:r>
            <a:br>
              <a:rPr lang="en-US" sz="3000" dirty="0" smtClean="0">
                <a:latin typeface="+mn-lt"/>
                <a:cs typeface="Arial" pitchFamily="34" charset="0"/>
              </a:rPr>
            </a:br>
            <a:r>
              <a:rPr lang="en-US" sz="3000" dirty="0" smtClean="0">
                <a:solidFill>
                  <a:srgbClr val="BDDEFF"/>
                </a:solidFill>
                <a:latin typeface="+mn-lt"/>
                <a:cs typeface="Arial" pitchFamily="34" charset="0"/>
              </a:rPr>
              <a:t>How They Will Put Clients at the Center of the Plan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99822912"/>
              </p:ext>
            </p:extLst>
          </p:nvPr>
        </p:nvGraphicFramePr>
        <p:xfrm>
          <a:off x="228600" y="1447800"/>
          <a:ext cx="8610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2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61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+mn-lt"/>
                <a:cs typeface="Arial" pitchFamily="34" charset="0"/>
              </a:rPr>
              <a:t>What is Getting in the Way of Client-Centered Success? </a:t>
            </a:r>
            <a:br>
              <a:rPr lang="en-US" sz="2800" dirty="0" smtClean="0">
                <a:latin typeface="+mn-lt"/>
                <a:cs typeface="Arial" pitchFamily="34" charset="0"/>
              </a:rPr>
            </a:br>
            <a:r>
              <a:rPr lang="en-US" sz="2800" dirty="0" smtClean="0">
                <a:solidFill>
                  <a:srgbClr val="BDDEFF"/>
                </a:solidFill>
                <a:latin typeface="+mn-lt"/>
                <a:cs typeface="Arial" pitchFamily="34" charset="0"/>
              </a:rPr>
              <a:t>Research: Lack of Behavioral Suitability From the First Interaction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7" y="2286000"/>
            <a:ext cx="306343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3310" y="1143000"/>
            <a:ext cx="534943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Advisors can only engage 40% of their clients, leaving 60% under serviced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5</a:t>
            </a:r>
            <a:r>
              <a:rPr lang="en-US" sz="2000" dirty="0"/>
              <a:t>% of advisors are potentially rogue costing 5% of revenue in </a:t>
            </a:r>
            <a:r>
              <a:rPr lang="en-US" sz="2000" dirty="0" smtClean="0"/>
              <a:t>losses/claims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Advisors </a:t>
            </a:r>
            <a:r>
              <a:rPr lang="en-US" sz="2000" dirty="0"/>
              <a:t>are only 40% accurate in identifying </a:t>
            </a:r>
            <a:r>
              <a:rPr lang="en-US" sz="2000" dirty="0" smtClean="0"/>
              <a:t>the client </a:t>
            </a:r>
            <a:r>
              <a:rPr lang="en-US" sz="2000" dirty="0"/>
              <a:t>risk </a:t>
            </a:r>
            <a:r>
              <a:rPr lang="en-US" sz="2000" dirty="0" smtClean="0"/>
              <a:t>profile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Investor emotions causing 7.45% per year </a:t>
            </a:r>
            <a:r>
              <a:rPr lang="en-US" sz="2000" smtClean="0"/>
              <a:t>portfolio under-performance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Advisor biases causing under-performance by 1% to 3% per year 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Team differences and blockages cause productivity loss by up to 70% per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Firm/advisor </a:t>
            </a:r>
            <a:r>
              <a:rPr lang="en-US" sz="2000" dirty="0"/>
              <a:t>centered culture leads to fundamental biases in solutions </a:t>
            </a:r>
            <a:r>
              <a:rPr lang="en-US" sz="2000" dirty="0" smtClean="0"/>
              <a:t>offered – tied to old ways of operating</a:t>
            </a:r>
            <a:endParaRPr lang="en-US" sz="2000" dirty="0"/>
          </a:p>
          <a:p>
            <a:r>
              <a:rPr lang="en-US" sz="2000" dirty="0" smtClean="0"/>
              <a:t> 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52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5334000"/>
            <a:ext cx="9144000" cy="1127218"/>
          </a:xfrm>
          <a:prstGeom prst="rect">
            <a:avLst/>
          </a:prstGeom>
          <a:solidFill>
            <a:srgbClr val="BD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TextBox 3"/>
          <p:cNvSpPr txBox="1"/>
          <p:nvPr/>
        </p:nvSpPr>
        <p:spPr>
          <a:xfrm>
            <a:off x="4156645" y="1280594"/>
            <a:ext cx="49873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cs typeface="Arial" panose="020B0604020202020204" pitchFamily="34" charset="0"/>
              </a:rPr>
              <a:t>Client-</a:t>
            </a:r>
            <a:r>
              <a:rPr lang="en-AU" dirty="0" err="1" smtClean="0">
                <a:cs typeface="Arial" panose="020B0604020202020204" pitchFamily="34" charset="0"/>
              </a:rPr>
              <a:t>centered</a:t>
            </a:r>
            <a:r>
              <a:rPr lang="en-AU" dirty="0" smtClean="0">
                <a:cs typeface="Arial" panose="020B0604020202020204" pitchFamily="34" charset="0"/>
              </a:rPr>
              <a:t> businesses focus on these questions:</a:t>
            </a:r>
            <a:endParaRPr lang="en-AU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cs typeface="Arial" panose="020B0604020202020204" pitchFamily="34" charset="0"/>
              </a:rPr>
              <a:t>Who should be on the </a:t>
            </a:r>
            <a:r>
              <a:rPr lang="en-AU" dirty="0" smtClean="0">
                <a:cs typeface="Arial" panose="020B0604020202020204" pitchFamily="34" charset="0"/>
              </a:rPr>
              <a:t>advisory team</a:t>
            </a:r>
            <a:r>
              <a:rPr lang="en-AU" dirty="0">
                <a:cs typeface="Arial" panose="020B0604020202020204" pitchFamily="34" charset="0"/>
              </a:rPr>
              <a:t> </a:t>
            </a:r>
            <a:r>
              <a:rPr lang="en-AU" dirty="0" smtClean="0">
                <a:cs typeface="Arial" panose="020B0604020202020204" pitchFamily="34" charset="0"/>
              </a:rPr>
              <a:t>and what is their level of EQ?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cs typeface="Arial" panose="020B0604020202020204" pitchFamily="34" charset="0"/>
              </a:rPr>
              <a:t>Who are your ideal prospects and clients?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cs typeface="Arial" panose="020B0604020202020204" pitchFamily="34" charset="0"/>
              </a:rPr>
              <a:t>How do clients wish to be communicated with and served?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cs typeface="Arial" panose="020B0604020202020204" pitchFamily="34" charset="0"/>
              </a:rPr>
              <a:t>What are the clients goals and decision-making biases?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cs typeface="Arial" panose="020B0604020202020204" pitchFamily="34" charset="0"/>
              </a:rPr>
              <a:t>How will you manage clients in volatility?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cs typeface="Arial" panose="020B0604020202020204" pitchFamily="34" charset="0"/>
              </a:rPr>
              <a:t>Is your revenue model aligned to the </a:t>
            </a:r>
            <a:r>
              <a:rPr lang="en-AU" dirty="0">
                <a:cs typeface="Arial" panose="020B0604020202020204" pitchFamily="34" charset="0"/>
              </a:rPr>
              <a:t>client and is your firm delivering real </a:t>
            </a:r>
            <a:r>
              <a:rPr lang="en-AU" dirty="0" smtClean="0">
                <a:cs typeface="Arial" panose="020B0604020202020204" pitchFamily="34" charset="0"/>
              </a:rPr>
              <a:t>value?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cs typeface="Arial" panose="020B0604020202020204" pitchFamily="34" charset="0"/>
              </a:rPr>
              <a:t>What compliance process do you have to demonstrate client interests have been put first?</a:t>
            </a:r>
            <a:endParaRPr lang="en-AU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057400"/>
            <a:ext cx="3623247" cy="2416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4217" y="5359000"/>
            <a:ext cx="5999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Having an engaged team and engaged clients delivers a massive 23% uplift to your revenue.</a:t>
            </a:r>
          </a:p>
          <a:p>
            <a:pPr algn="ctr"/>
            <a:endParaRPr lang="en-AU" b="1" dirty="0" smtClean="0"/>
          </a:p>
          <a:p>
            <a:pPr algn="ctr"/>
            <a:r>
              <a:rPr lang="en-AU" sz="1000" b="1" dirty="0" smtClean="0"/>
              <a:t>Gallup Research 2009-2013</a:t>
            </a:r>
            <a:endParaRPr lang="en-AU" sz="10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254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+mn-lt"/>
                <a:cs typeface="Arial" pitchFamily="34" charset="0"/>
              </a:rPr>
              <a:t>Building a Client-Centered Business</a:t>
            </a:r>
            <a:r>
              <a:rPr lang="en-US" sz="3000" dirty="0" smtClean="0">
                <a:solidFill>
                  <a:srgbClr val="BDDEFF"/>
                </a:solidFill>
                <a:latin typeface="+mn-lt"/>
                <a:cs typeface="Arial" pitchFamily="34" charset="0"/>
              </a:rPr>
              <a:t> </a:t>
            </a:r>
            <a:br>
              <a:rPr lang="en-US" sz="3000" dirty="0" smtClean="0">
                <a:solidFill>
                  <a:srgbClr val="BDDEFF"/>
                </a:solidFill>
                <a:latin typeface="+mn-lt"/>
                <a:cs typeface="Arial" pitchFamily="34" charset="0"/>
              </a:rPr>
            </a:br>
            <a:r>
              <a:rPr lang="en-US" sz="3000" dirty="0" smtClean="0">
                <a:solidFill>
                  <a:srgbClr val="BDDEFF"/>
                </a:solidFill>
                <a:latin typeface="+mn-lt"/>
                <a:cs typeface="Arial" pitchFamily="34" charset="0"/>
              </a:rPr>
              <a:t>“Understanding People Before Numbers”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1034647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DNA </a:t>
            </a:r>
            <a:r>
              <a:rPr lang="en-US" sz="2800" dirty="0" err="1" smtClean="0"/>
              <a:t>Behavioralizes</a:t>
            </a:r>
            <a:r>
              <a:rPr lang="en-US" sz="2800" dirty="0" smtClean="0"/>
              <a:t> Money for Advisors and Clients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BDDEFF"/>
                </a:solidFill>
              </a:rPr>
              <a:t>Predicting Planning Risks Triggered by Behavior</a:t>
            </a:r>
            <a:endParaRPr lang="en-US" sz="2800" dirty="0">
              <a:solidFill>
                <a:srgbClr val="BDDE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2362200"/>
            <a:ext cx="1905000" cy="1371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Financial Personality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3657600" y="2391137"/>
            <a:ext cx="1905000" cy="1371600"/>
          </a:xfrm>
          <a:prstGeom prst="round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Money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4114800"/>
            <a:ext cx="4648200" cy="1447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Emotions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>
            <a:off x="609600" y="3803730"/>
            <a:ext cx="5334000" cy="228600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00800" y="2819400"/>
            <a:ext cx="2362200" cy="2209799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Behavioral Responses Driving Decision-Making</a:t>
            </a:r>
            <a:endParaRPr lang="en-US" sz="2400" dirty="0"/>
          </a:p>
        </p:txBody>
      </p:sp>
      <p:sp>
        <p:nvSpPr>
          <p:cNvPr id="12" name="Plus 11"/>
          <p:cNvSpPr/>
          <p:nvPr/>
        </p:nvSpPr>
        <p:spPr>
          <a:xfrm>
            <a:off x="2802038" y="2619737"/>
            <a:ext cx="914400" cy="914400"/>
          </a:xfrm>
          <a:prstGeom prst="mathPlus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24" y="0"/>
            <a:ext cx="83820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cs typeface="Arial" panose="020B0604020202020204" pitchFamily="34" charset="0"/>
              </a:rPr>
              <a:t>Financial DNA </a:t>
            </a:r>
            <a:r>
              <a:rPr lang="en-US" sz="3000" dirty="0">
                <a:cs typeface="Arial" panose="020B0604020202020204" pitchFamily="34" charset="0"/>
              </a:rPr>
              <a:t>Systems </a:t>
            </a:r>
            <a:r>
              <a:rPr lang="en-US" sz="3000" dirty="0" smtClean="0">
                <a:cs typeface="Arial" panose="020B0604020202020204" pitchFamily="34" charset="0"/>
              </a:rPr>
              <a:t/>
            </a:r>
            <a:br>
              <a:rPr lang="en-US" sz="3000" dirty="0" smtClean="0"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rgbClr val="BDDEFF"/>
                </a:solidFill>
                <a:latin typeface="+mn-lt"/>
                <a:cs typeface="Arial" panose="020B0604020202020204" pitchFamily="34" charset="0"/>
              </a:rPr>
              <a:t>The Science Behind the “Swiss Watch” DNA Systems</a:t>
            </a:r>
            <a:endParaRPr lang="en-US" sz="3000" dirty="0">
              <a:solidFill>
                <a:srgbClr val="BDDEFF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322009"/>
              </p:ext>
            </p:extLst>
          </p:nvPr>
        </p:nvGraphicFramePr>
        <p:xfrm>
          <a:off x="317311" y="1311275"/>
          <a:ext cx="8458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407482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505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013454" y="1524000"/>
            <a:ext cx="5225546" cy="5225546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514"/>
            <a:ext cx="8610600" cy="990600"/>
          </a:xfrm>
          <a:noFill/>
        </p:spPr>
        <p:txBody>
          <a:bodyPr>
            <a:normAutofit fontScale="90000"/>
          </a:bodyPr>
          <a:lstStyle/>
          <a:p>
            <a:r>
              <a:rPr lang="en-US" sz="3000" dirty="0" smtClean="0">
                <a:cs typeface="Arial" pitchFamily="34" charset="0"/>
              </a:rPr>
              <a:t/>
            </a:r>
            <a:br>
              <a:rPr lang="en-US" sz="3000" dirty="0" smtClean="0">
                <a:cs typeface="Arial" pitchFamily="34" charset="0"/>
              </a:rPr>
            </a:br>
            <a:r>
              <a:rPr lang="en-US" sz="3000" dirty="0">
                <a:cs typeface="Arial" pitchFamily="34" charset="0"/>
              </a:rPr>
              <a:t/>
            </a:r>
            <a:br>
              <a:rPr lang="en-US" sz="3000" dirty="0">
                <a:cs typeface="Arial" pitchFamily="34" charset="0"/>
              </a:rPr>
            </a:br>
            <a:r>
              <a:rPr lang="en-US" sz="3000" dirty="0" smtClean="0">
                <a:cs typeface="Arial" pitchFamily="34" charset="0"/>
              </a:rPr>
              <a:t/>
            </a:r>
            <a:br>
              <a:rPr lang="en-US" sz="3000" dirty="0" smtClean="0">
                <a:cs typeface="Arial" pitchFamily="34" charset="0"/>
              </a:rPr>
            </a:br>
            <a:r>
              <a:rPr lang="en-US" sz="3300" dirty="0" smtClean="0">
                <a:cs typeface="Arial" pitchFamily="34" charset="0"/>
              </a:rPr>
              <a:t>Match Advisory Teams, Clients, Goals and Solutions</a:t>
            </a:r>
            <a:r>
              <a:rPr lang="en-US" sz="3300" dirty="0">
                <a:cs typeface="Arial" pitchFamily="34" charset="0"/>
              </a:rPr>
              <a:t/>
            </a:r>
            <a:br>
              <a:rPr lang="en-US" sz="3300" dirty="0">
                <a:cs typeface="Arial" pitchFamily="34" charset="0"/>
              </a:rPr>
            </a:br>
            <a:r>
              <a:rPr lang="en-US" sz="3300" dirty="0">
                <a:solidFill>
                  <a:srgbClr val="BDDEFF"/>
                </a:solidFill>
                <a:cs typeface="Arial" pitchFamily="34" charset="0"/>
              </a:rPr>
              <a:t>Turn </a:t>
            </a:r>
            <a:r>
              <a:rPr lang="en-US" sz="3300" dirty="0" smtClean="0">
                <a:solidFill>
                  <a:srgbClr val="BDDEFF"/>
                </a:solidFill>
                <a:cs typeface="Arial" pitchFamily="34" charset="0"/>
              </a:rPr>
              <a:t>Financial Personality </a:t>
            </a:r>
            <a:r>
              <a:rPr lang="en-US" sz="3300" dirty="0">
                <a:solidFill>
                  <a:srgbClr val="BDDEFF"/>
                </a:solidFill>
                <a:cs typeface="Arial" pitchFamily="34" charset="0"/>
              </a:rPr>
              <a:t>into Performance</a:t>
            </a:r>
            <a:r>
              <a:rPr lang="en-US" sz="3300" dirty="0">
                <a:solidFill>
                  <a:srgbClr val="A18B4B"/>
                </a:solidFill>
                <a:cs typeface="Arial" pitchFamily="34" charset="0"/>
              </a:rPr>
              <a:t/>
            </a:r>
            <a:br>
              <a:rPr lang="en-US" sz="3300" dirty="0">
                <a:solidFill>
                  <a:srgbClr val="A18B4B"/>
                </a:solidFill>
                <a:cs typeface="Arial" pitchFamily="34" charset="0"/>
              </a:rPr>
            </a:br>
            <a:endParaRPr lang="en-PH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33600" y="1737476"/>
            <a:ext cx="5016139" cy="4686010"/>
            <a:chOff x="2133600" y="1638590"/>
            <a:chExt cx="5016139" cy="4686010"/>
          </a:xfrm>
        </p:grpSpPr>
        <p:grpSp>
          <p:nvGrpSpPr>
            <p:cNvPr id="9" name="Group 8"/>
            <p:cNvGrpSpPr/>
            <p:nvPr/>
          </p:nvGrpSpPr>
          <p:grpSpPr>
            <a:xfrm>
              <a:off x="2133600" y="1638590"/>
              <a:ext cx="5016139" cy="4686010"/>
              <a:chOff x="2133600" y="1542060"/>
              <a:chExt cx="5016139" cy="468601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008242" y="3012546"/>
                <a:ext cx="3141497" cy="3215524"/>
              </a:xfrm>
              <a:prstGeom prst="ellipse">
                <a:avLst/>
              </a:prstGeom>
              <a:solidFill>
                <a:srgbClr val="7F7F7F">
                  <a:alpha val="4745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133600" y="3012546"/>
                <a:ext cx="3141497" cy="3215524"/>
              </a:xfrm>
              <a:prstGeom prst="ellipse">
                <a:avLst/>
              </a:prstGeom>
              <a:solidFill>
                <a:srgbClr val="276895">
                  <a:alpha val="4745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030703" y="1542060"/>
                <a:ext cx="3141497" cy="3215524"/>
              </a:xfrm>
              <a:prstGeom prst="ellipse">
                <a:avLst/>
              </a:prstGeom>
              <a:solidFill>
                <a:srgbClr val="BDDEFF">
                  <a:alpha val="4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505200" y="2284244"/>
              <a:ext cx="2133600" cy="707886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3366"/>
                  </a:solidFill>
                  <a:latin typeface="+mj-lt"/>
                  <a:cs typeface="Arial" pitchFamily="34" charset="0"/>
                </a:rPr>
                <a:t>Advisor Client Communication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1600" y="4749053"/>
              <a:ext cx="1720346" cy="1015663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3366"/>
                  </a:solidFill>
                  <a:latin typeface="+mj-lt"/>
                  <a:cs typeface="Arial" pitchFamily="34" charset="0"/>
                </a:rPr>
                <a:t>Goals and Behavioral         </a:t>
              </a:r>
              <a:r>
                <a:rPr lang="en-US" sz="2000" b="1" dirty="0">
                  <a:solidFill>
                    <a:srgbClr val="003366"/>
                  </a:solidFill>
                  <a:latin typeface="+mj-lt"/>
                  <a:cs typeface="Arial" pitchFamily="34" charset="0"/>
                </a:rPr>
                <a:t>Biases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008243" y="3421412"/>
              <a:ext cx="1266854" cy="2590851"/>
            </a:xfrm>
            <a:custGeom>
              <a:avLst/>
              <a:gdLst>
                <a:gd name="connsiteX0" fmla="*/ 0 w 1266854"/>
                <a:gd name="connsiteY0" fmla="*/ 1295400 h 2590800"/>
                <a:gd name="connsiteX1" fmla="*/ 633427 w 1266854"/>
                <a:gd name="connsiteY1" fmla="*/ 0 h 2590800"/>
                <a:gd name="connsiteX2" fmla="*/ 1266854 w 1266854"/>
                <a:gd name="connsiteY2" fmla="*/ 1295400 h 2590800"/>
                <a:gd name="connsiteX3" fmla="*/ 633427 w 1266854"/>
                <a:gd name="connsiteY3" fmla="*/ 2590800 h 2590800"/>
                <a:gd name="connsiteX4" fmla="*/ 0 w 1266854"/>
                <a:gd name="connsiteY4" fmla="*/ 1295400 h 2590800"/>
                <a:gd name="connsiteX0" fmla="*/ 0 w 1266854"/>
                <a:gd name="connsiteY0" fmla="*/ 1295451 h 2590851"/>
                <a:gd name="connsiteX1" fmla="*/ 633427 w 1266854"/>
                <a:gd name="connsiteY1" fmla="*/ 51 h 2590851"/>
                <a:gd name="connsiteX2" fmla="*/ 1266854 w 1266854"/>
                <a:gd name="connsiteY2" fmla="*/ 1295451 h 2590851"/>
                <a:gd name="connsiteX3" fmla="*/ 633427 w 1266854"/>
                <a:gd name="connsiteY3" fmla="*/ 2590851 h 2590851"/>
                <a:gd name="connsiteX4" fmla="*/ 0 w 1266854"/>
                <a:gd name="connsiteY4" fmla="*/ 1295451 h 2590851"/>
                <a:gd name="connsiteX0" fmla="*/ 0 w 1266854"/>
                <a:gd name="connsiteY0" fmla="*/ 1295451 h 2590851"/>
                <a:gd name="connsiteX1" fmla="*/ 633427 w 1266854"/>
                <a:gd name="connsiteY1" fmla="*/ 51 h 2590851"/>
                <a:gd name="connsiteX2" fmla="*/ 1266854 w 1266854"/>
                <a:gd name="connsiteY2" fmla="*/ 1295451 h 2590851"/>
                <a:gd name="connsiteX3" fmla="*/ 633427 w 1266854"/>
                <a:gd name="connsiteY3" fmla="*/ 2590851 h 2590851"/>
                <a:gd name="connsiteX4" fmla="*/ 0 w 1266854"/>
                <a:gd name="connsiteY4" fmla="*/ 1295451 h 259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54" h="2590851">
                  <a:moveTo>
                    <a:pt x="0" y="1295451"/>
                  </a:moveTo>
                  <a:cubicBezTo>
                    <a:pt x="0" y="580021"/>
                    <a:pt x="556645" y="-6299"/>
                    <a:pt x="633427" y="51"/>
                  </a:cubicBezTo>
                  <a:cubicBezTo>
                    <a:pt x="710209" y="6401"/>
                    <a:pt x="1266854" y="580021"/>
                    <a:pt x="1266854" y="1295451"/>
                  </a:cubicBezTo>
                  <a:cubicBezTo>
                    <a:pt x="1266854" y="2010881"/>
                    <a:pt x="710209" y="2590851"/>
                    <a:pt x="633427" y="2590851"/>
                  </a:cubicBezTo>
                  <a:cubicBezTo>
                    <a:pt x="556645" y="2590851"/>
                    <a:pt x="0" y="2010881"/>
                    <a:pt x="0" y="1295451"/>
                  </a:cubicBezTo>
                  <a:close/>
                </a:path>
              </a:pathLst>
            </a:custGeom>
            <a:solidFill>
              <a:srgbClr val="27689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43927" y="4015914"/>
              <a:ext cx="13900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Financial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Personality</a:t>
              </a:r>
              <a:endParaRPr lang="en-US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48961" y="4955661"/>
            <a:ext cx="1665837" cy="400110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66"/>
                </a:solidFill>
                <a:latin typeface="+mj-lt"/>
                <a:cs typeface="Arial" pitchFamily="34" charset="0"/>
              </a:rPr>
              <a:t>Risk </a:t>
            </a:r>
            <a:r>
              <a:rPr lang="en-US" sz="2000" b="1" dirty="0" smtClean="0">
                <a:solidFill>
                  <a:srgbClr val="003366"/>
                </a:solidFill>
                <a:latin typeface="+mj-lt"/>
                <a:cs typeface="Arial" pitchFamily="34" charset="0"/>
              </a:rPr>
              <a:t>Profile</a:t>
            </a:r>
            <a:endParaRPr lang="en-US" sz="2000" b="1" dirty="0">
              <a:solidFill>
                <a:srgbClr val="003366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172200"/>
            <a:ext cx="5019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Source: The 93.6% Question of Financial Advisors, Meir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Statman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, 2000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600200" y="1574800"/>
            <a:ext cx="7220770" cy="4597400"/>
            <a:chOff x="2971800" y="1109424"/>
            <a:chExt cx="5168191" cy="3403600"/>
          </a:xfrm>
        </p:grpSpPr>
        <p:graphicFrame>
          <p:nvGraphicFramePr>
            <p:cNvPr id="39" name="Chart 38"/>
            <p:cNvGraphicFramePr/>
            <p:nvPr>
              <p:extLst>
                <p:ext uri="{D42A27DB-BD31-4B8C-83A1-F6EECF244321}">
                  <p14:modId xmlns:p14="http://schemas.microsoft.com/office/powerpoint/2010/main" val="2740429931"/>
                </p:ext>
              </p:extLst>
            </p:nvPr>
          </p:nvGraphicFramePr>
          <p:xfrm>
            <a:off x="2971800" y="1109424"/>
            <a:ext cx="5105400" cy="3403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0" name="Rectangle 39"/>
            <p:cNvSpPr/>
            <p:nvPr/>
          </p:nvSpPr>
          <p:spPr>
            <a:xfrm>
              <a:off x="4787320" y="1588173"/>
              <a:ext cx="1435542" cy="273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276895"/>
                  </a:solidFill>
                  <a:latin typeface="Arial" pitchFamily="34" charset="0"/>
                  <a:cs typeface="Arial" pitchFamily="34" charset="0"/>
                </a:rPr>
                <a:t>personality style</a:t>
              </a:r>
              <a:endParaRPr lang="en-US" b="1" dirty="0">
                <a:solidFill>
                  <a:srgbClr val="2768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94079" y="1805188"/>
              <a:ext cx="1101669" cy="364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solidFill>
                    <a:srgbClr val="276895"/>
                  </a:solidFill>
                  <a:latin typeface="Accord Heavy SF" pitchFamily="34" charset="0"/>
                </a:rPr>
                <a:t>emotions</a:t>
              </a:r>
              <a:endParaRPr lang="en-US" sz="2600" dirty="0">
                <a:solidFill>
                  <a:srgbClr val="276895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613811" y="1838266"/>
              <a:ext cx="981708" cy="27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76895"/>
                  </a:solidFill>
                  <a:latin typeface="Comic Sans MS" pitchFamily="66" charset="0"/>
                  <a:ea typeface="Adobe Fangsong Std R" pitchFamily="18" charset="-128"/>
                </a:rPr>
                <a:t>passions</a:t>
              </a:r>
              <a:endParaRPr lang="en-US" dirty="0">
                <a:solidFill>
                  <a:srgbClr val="276895"/>
                </a:solidFill>
                <a:latin typeface="Comic Sans MS" pitchFamily="66" charset="0"/>
                <a:ea typeface="Adobe Fangsong Std R" pitchFamily="18" charset="-128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68448" y="2537282"/>
              <a:ext cx="928710" cy="27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276895"/>
                  </a:solidFill>
                  <a:latin typeface="Arial" pitchFamily="34" charset="0"/>
                  <a:cs typeface="Arial" pitchFamily="34" charset="0"/>
                </a:rPr>
                <a:t>reaction</a:t>
              </a:r>
              <a:endParaRPr lang="en-US" b="1" dirty="0">
                <a:solidFill>
                  <a:srgbClr val="2768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041288" y="2087254"/>
              <a:ext cx="1744645" cy="250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spc="150" dirty="0" smtClean="0">
                  <a:solidFill>
                    <a:srgbClr val="276895"/>
                  </a:solidFill>
                  <a:latin typeface="Arial" pitchFamily="34" charset="0"/>
                  <a:cs typeface="Arial" pitchFamily="34" charset="0"/>
                </a:rPr>
                <a:t>excitement</a:t>
              </a:r>
              <a:endParaRPr lang="en-US" sz="1600" b="1" spc="150" dirty="0">
                <a:solidFill>
                  <a:srgbClr val="2768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842745" y="3776690"/>
              <a:ext cx="1141826" cy="273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276895"/>
                  </a:solidFill>
                  <a:latin typeface="Antique Olive" pitchFamily="34" charset="0"/>
                  <a:cs typeface="Arial" pitchFamily="34" charset="0"/>
                </a:rPr>
                <a:t>opportunism</a:t>
              </a:r>
              <a:endParaRPr lang="en-US" b="1" dirty="0">
                <a:solidFill>
                  <a:srgbClr val="276895"/>
                </a:solidFill>
                <a:latin typeface="Antique Olive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343400" y="3224157"/>
              <a:ext cx="2599963" cy="27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76895"/>
                  </a:solidFill>
                  <a:latin typeface="Accord Heavy SF" pitchFamily="34" charset="0"/>
                </a:rPr>
                <a:t>Communication preferences</a:t>
              </a:r>
              <a:endParaRPr lang="en-US" dirty="0">
                <a:solidFill>
                  <a:srgbClr val="276895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39456" y="2256494"/>
              <a:ext cx="942190" cy="3417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276895"/>
                  </a:solidFill>
                  <a:latin typeface="Helvetica Narrow" pitchFamily="34" charset="0"/>
                  <a:ea typeface="Adobe Fangsong Std R" pitchFamily="18" charset="-128"/>
                </a:rPr>
                <a:t>listening</a:t>
              </a:r>
              <a:endParaRPr lang="en-US" sz="2400" dirty="0">
                <a:solidFill>
                  <a:srgbClr val="276895"/>
                </a:solidFill>
                <a:latin typeface="Helvetica Narrow" pitchFamily="34" charset="0"/>
                <a:ea typeface="Adobe Fangsong Std R" pitchFamily="18" charset="-128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5066" y="2161343"/>
              <a:ext cx="435069" cy="318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solidFill>
                    <a:srgbClr val="276895"/>
                  </a:solidFill>
                  <a:latin typeface="Arial Narrow" pitchFamily="34" charset="0"/>
                  <a:cs typeface="Arial" pitchFamily="34" charset="0"/>
                </a:rPr>
                <a:t>fear</a:t>
              </a:r>
              <a:endParaRPr lang="en-US" sz="2200" b="1" dirty="0">
                <a:solidFill>
                  <a:srgbClr val="276895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6705" y="2188480"/>
              <a:ext cx="990377" cy="273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276895"/>
                  </a:solidFill>
                  <a:latin typeface="Lucida Handwriting" pitchFamily="66" charset="0"/>
                  <a:cs typeface="Arial" pitchFamily="34" charset="0"/>
                </a:rPr>
                <a:t>optimism</a:t>
              </a:r>
              <a:endParaRPr lang="en-US" b="1" dirty="0">
                <a:solidFill>
                  <a:srgbClr val="276895"/>
                </a:solidFill>
                <a:latin typeface="Lucida Handwriting" pitchFamily="66" charset="0"/>
                <a:cs typeface="Arial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267200" y="2895600"/>
              <a:ext cx="701249" cy="273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276895"/>
                  </a:solidFill>
                  <a:latin typeface="Comic Sans MS" pitchFamily="66" charset="0"/>
                  <a:ea typeface="Adobe Fangsong Std R" pitchFamily="18" charset="-128"/>
                </a:rPr>
                <a:t>anxiety</a:t>
              </a:r>
              <a:endParaRPr lang="en-US" dirty="0">
                <a:solidFill>
                  <a:srgbClr val="276895"/>
                </a:solidFill>
                <a:latin typeface="Comic Sans MS" pitchFamily="66" charset="0"/>
                <a:ea typeface="Adobe Fangsong Std R" pitchFamily="18" charset="-128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53147" y="2926972"/>
              <a:ext cx="1380470" cy="273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276895"/>
                  </a:solidFill>
                  <a:latin typeface="Arial" pitchFamily="34" charset="0"/>
                  <a:cs typeface="Arial" pitchFamily="34" charset="0"/>
                </a:rPr>
                <a:t>past experience</a:t>
              </a:r>
              <a:endParaRPr lang="en-US" b="1" dirty="0">
                <a:solidFill>
                  <a:srgbClr val="2768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280409" y="2926972"/>
              <a:ext cx="859582" cy="250642"/>
            </a:xfrm>
            <a:prstGeom prst="rect">
              <a:avLst/>
            </a:prstGeom>
            <a:noFill/>
            <a:ln>
              <a:solidFill>
                <a:srgbClr val="276895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Investments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95800" y="3506224"/>
              <a:ext cx="1744645" cy="27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spc="90" dirty="0" smtClean="0">
                  <a:solidFill>
                    <a:srgbClr val="276895"/>
                  </a:solidFill>
                  <a:latin typeface="Arial" pitchFamily="34" charset="0"/>
                  <a:cs typeface="Arial" pitchFamily="34" charset="0"/>
                </a:rPr>
                <a:t>speculation</a:t>
              </a:r>
              <a:endParaRPr lang="en-US" b="1" spc="90" dirty="0">
                <a:solidFill>
                  <a:srgbClr val="2768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562600" y="3506224"/>
              <a:ext cx="946779" cy="273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276895"/>
                  </a:solidFill>
                  <a:latin typeface="Malgun Gothic" pitchFamily="34" charset="-127"/>
                  <a:ea typeface="Malgun Gothic" pitchFamily="34" charset="-127"/>
                </a:rPr>
                <a:t>confidence</a:t>
              </a:r>
              <a:endParaRPr lang="en-US" dirty="0">
                <a:solidFill>
                  <a:srgbClr val="276895"/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3000" dirty="0" smtClean="0"/>
              <a:t>Financial Planning</a:t>
            </a:r>
          </a:p>
          <a:p>
            <a:r>
              <a:rPr lang="en-PH" sz="3000" dirty="0" smtClean="0">
                <a:solidFill>
                  <a:srgbClr val="BDDEFF"/>
                </a:solidFill>
              </a:rPr>
              <a:t>Portfolio or Behavioral Management?</a:t>
            </a:r>
            <a:endParaRPr lang="en-PH" sz="3000" dirty="0">
              <a:solidFill>
                <a:srgbClr val="BDDE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2573685"/>
            <a:ext cx="3145590" cy="1845915"/>
            <a:chOff x="512010" y="2421285"/>
            <a:chExt cx="3145590" cy="1845915"/>
          </a:xfrm>
        </p:grpSpPr>
        <p:sp>
          <p:nvSpPr>
            <p:cNvPr id="2" name="Rectangle 1"/>
            <p:cNvSpPr/>
            <p:nvPr/>
          </p:nvSpPr>
          <p:spPr>
            <a:xfrm>
              <a:off x="512010" y="2421285"/>
              <a:ext cx="3145590" cy="176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371850" algn="l"/>
                </a:tabLst>
              </a:pPr>
              <a:r>
                <a:rPr lang="en-US" sz="6600" b="1" dirty="0">
                  <a:solidFill>
                    <a:srgbClr val="276895"/>
                  </a:solidFill>
                  <a:latin typeface="+mj-lt"/>
                  <a:cs typeface="Times New Roman" pitchFamily="18" charset="0"/>
                </a:rPr>
                <a:t>93.6%</a:t>
              </a:r>
              <a:r>
                <a:rPr lang="en-US" sz="2000" b="1" dirty="0">
                  <a:solidFill>
                    <a:srgbClr val="276895"/>
                  </a:solidFill>
                  <a:latin typeface="+mj-lt"/>
                  <a:cs typeface="Times New Roman" pitchFamily="18" charset="0"/>
                </a:rPr>
                <a:t> </a:t>
              </a:r>
              <a:endParaRPr lang="en-US" sz="2000" b="1" dirty="0" smtClean="0">
                <a:solidFill>
                  <a:srgbClr val="276895"/>
                </a:solidFill>
                <a:latin typeface="+mj-lt"/>
                <a:cs typeface="Times New Roman" pitchFamily="18" charset="0"/>
              </a:endParaRPr>
            </a:p>
            <a:p>
              <a:pPr>
                <a:tabLst>
                  <a:tab pos="3371850" algn="l"/>
                </a:tabLst>
              </a:pPr>
              <a:r>
                <a:rPr lang="en-US" sz="1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of </a:t>
              </a:r>
              <a:r>
                <a:rPr lang="en-U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f</a:t>
              </a:r>
              <a:r>
                <a:rPr lang="en-US" sz="1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inancial planning </a:t>
              </a:r>
              <a:r>
                <a:rPr lang="en-U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is </a:t>
              </a:r>
              <a:r>
                <a:rPr lang="en-US" sz="1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/>
              </a:r>
              <a:br>
                <a:rPr lang="en-US" sz="1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Behavioral Management</a:t>
              </a:r>
              <a:endPara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12010" y="4267200"/>
              <a:ext cx="261219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lbow Connector 10"/>
          <p:cNvCxnSpPr/>
          <p:nvPr/>
        </p:nvCxnSpPr>
        <p:spPr>
          <a:xfrm rot="10800000">
            <a:off x="6858002" y="3888226"/>
            <a:ext cx="685798" cy="32628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rot="10800000">
            <a:off x="2590802" y="3234154"/>
            <a:ext cx="925738" cy="63865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375462" y="5943600"/>
            <a:ext cx="1568138" cy="76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573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System.Storyboarding.Common.TabGroup" Revision="1" Stencil="System.Storyboarding.Common" StencilVersion="0.1"/>
</Control>
</file>

<file path=customXml/itemProps1.xml><?xml version="1.0" encoding="utf-8"?>
<ds:datastoreItem xmlns:ds="http://schemas.openxmlformats.org/officeDocument/2006/customXml" ds:itemID="{537977B2-9EA4-4336-8D5F-9E1B4817C2A4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26136</TotalTime>
  <Words>1554</Words>
  <Application>Microsoft Office PowerPoint</Application>
  <PresentationFormat>On-screen Show (4:3)</PresentationFormat>
  <Paragraphs>266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Custom Design</vt:lpstr>
      <vt:lpstr>DNA Behavior®  Advisor Performance Program for                             Financial Services Firms</vt:lpstr>
      <vt:lpstr>Financial DNA® Delivering Financial Personality Insights “Behavioralizing” Financial Planning</vt:lpstr>
      <vt:lpstr>“The New World Culture” for Your Advisors How They Will Put Clients at the Center of the Plan</vt:lpstr>
      <vt:lpstr>What is Getting in the Way of Client-Centered Success?  Research: Lack of Behavioral Suitability From the First Interaction</vt:lpstr>
      <vt:lpstr>PowerPoint Presentation</vt:lpstr>
      <vt:lpstr>DNA Behavioralizes Money for Advisors and Clients Predicting Planning Risks Triggered by Behavior</vt:lpstr>
      <vt:lpstr>Financial DNA Systems  The Science Behind the “Swiss Watch” DNA Systems</vt:lpstr>
      <vt:lpstr>   Match Advisory Teams, Clients, Goals and Solutions Turn Financial Personality into Performance </vt:lpstr>
      <vt:lpstr>PowerPoint Presentation</vt:lpstr>
      <vt:lpstr>PowerPoint Presentation</vt:lpstr>
      <vt:lpstr>Managing the Growing Regulatory Compliance Avalanche                          Behavioral Management Grows Relationships and Minimizes Risk</vt:lpstr>
      <vt:lpstr>The Power of Implementing Financial DNA From 40% Advisor Accuracy to 99.75% Investor Suitability </vt:lpstr>
      <vt:lpstr>The DNA Process For Firm Engagement and Compliance People Insights at All Stages of the Client-Centered Lifecycle</vt:lpstr>
      <vt:lpstr>PowerPoint Presentation</vt:lpstr>
      <vt:lpstr>  Vision: Higher Levels of Advice Customization  Every Stage of the Client Lifecycle</vt:lpstr>
      <vt:lpstr>Powerful Tools for Applying Financial DNA Insights Digitally Delivered On Scalable Technology</vt:lpstr>
      <vt:lpstr> Transforming Client Experiences Digitalizing Touchpoints in Firm Workflow   </vt:lpstr>
      <vt:lpstr>PowerPoint Presentation</vt:lpstr>
      <vt:lpstr>Quicker and 91% More Reliable Method to  Predict Reactions to Market / Life Events</vt:lpstr>
      <vt:lpstr>Process for Advisors Using  Financial DNA Insights Impacting Every Phase of the Financial Planning Process</vt:lpstr>
      <vt:lpstr>DNA Behavioral Management Guide Report Helps Advisors Guide Clients to the Right Solutions</vt:lpstr>
      <vt:lpstr>PowerPoint Presentation</vt:lpstr>
      <vt:lpstr>PowerPoint Presentation</vt:lpstr>
      <vt:lpstr>Power Real Time Client Behavioral Management          Use the Market Mood™ to Simulate Risk Composure</vt:lpstr>
      <vt:lpstr>Positioning DNA Solutions In Your Firm’s Client Portal  Using API Data Transfers</vt:lpstr>
      <vt:lpstr>Financial DNA Insight Integration Contact + Lead records</vt:lpstr>
      <vt:lpstr>Enhanced Advisor Performance Development  Coaching for Developing Advisor EQ and Growth </vt:lpstr>
      <vt:lpstr>PowerPoint Presentation</vt:lpstr>
      <vt:lpstr>Contact Us</vt:lpstr>
    </vt:vector>
  </TitlesOfParts>
  <Company>FDNA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Rischa Trent</dc:creator>
  <cp:lastModifiedBy>H Massie</cp:lastModifiedBy>
  <cp:revision>1388</cp:revision>
  <cp:lastPrinted>2016-10-19T16:03:51Z</cp:lastPrinted>
  <dcterms:created xsi:type="dcterms:W3CDTF">2011-06-02T13:53:34Z</dcterms:created>
  <dcterms:modified xsi:type="dcterms:W3CDTF">2017-01-27T20:24:24Z</dcterms:modified>
</cp:coreProperties>
</file>