
<file path=[Content_Types].xml><?xml version="1.0" encoding="utf-8"?>
<Types xmlns="http://schemas.openxmlformats.org/package/2006/content-types">
  <Default Extension="jpg&amp;ehk=r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672" r:id="rId2"/>
    <p:sldId id="3365" r:id="rId3"/>
    <p:sldId id="3366" r:id="rId4"/>
    <p:sldId id="1216" r:id="rId5"/>
    <p:sldId id="3367" r:id="rId6"/>
    <p:sldId id="1190" r:id="rId7"/>
    <p:sldId id="3362" r:id="rId8"/>
    <p:sldId id="925" r:id="rId9"/>
    <p:sldId id="910" r:id="rId10"/>
    <p:sldId id="1115" r:id="rId11"/>
    <p:sldId id="770" r:id="rId12"/>
    <p:sldId id="703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geline Coaching" initials="RC" lastIdx="18" clrIdx="0">
    <p:extLst>
      <p:ext uri="{19B8F6BF-5375-455C-9EA6-DF929625EA0E}">
        <p15:presenceInfo xmlns:p15="http://schemas.microsoft.com/office/powerpoint/2012/main" userId="Ridgeline Coaching" providerId="None"/>
      </p:ext>
    </p:extLst>
  </p:cmAuthor>
  <p:cmAuthor id="2" name="Ridgeline Coaching" initials="RC [2]" lastIdx="1" clrIdx="1">
    <p:extLst>
      <p:ext uri="{19B8F6BF-5375-455C-9EA6-DF929625EA0E}">
        <p15:presenceInfo xmlns:p15="http://schemas.microsoft.com/office/powerpoint/2012/main" userId="355b3795856cf4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88"/>
    <a:srgbClr val="339966"/>
    <a:srgbClr val="EFAC35"/>
    <a:srgbClr val="DEE7D1"/>
    <a:srgbClr val="333333"/>
    <a:srgbClr val="00F900"/>
    <a:srgbClr val="F5F5F5"/>
    <a:srgbClr val="BDDEFF"/>
    <a:srgbClr val="92D14F"/>
    <a:srgbClr val="4F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1562" autoAdjust="0"/>
  </p:normalViewPr>
  <p:slideViewPr>
    <p:cSldViewPr>
      <p:cViewPr varScale="1">
        <p:scale>
          <a:sx n="81" d="100"/>
          <a:sy n="81" d="100"/>
        </p:scale>
        <p:origin x="905" y="3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010" y="72"/>
      </p:cViewPr>
      <p:guideLst>
        <p:guide orient="horz" pos="2928"/>
        <p:guide pos="2208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D35CA22A-EF15-44BE-A166-091697CF57C2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r>
              <a:rPr lang="en-US"/>
              <a:t>Copyright ® 2001-2016 DNA Behavior International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66BD64AF-6A60-4067-812A-2DE86F24D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1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6733" cy="46815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2"/>
            <a:ext cx="3066733" cy="46815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fld id="{AFFFB264-395F-4E41-A85A-2D18B95DBAA5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4447463"/>
            <a:ext cx="5661660" cy="4213384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help businesses identify and meet the challenge of closing the “Behavior Performance Gap™”.  The Behavior Performance Gap reflects the lost revenues and productivity caused by the failure to properly align the communication styles, talents and solution needs of diverse clients, advisors and employees.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5425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Closing the Behavior Performance Gap requires recognition that your clients, advisors and employees all have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 behaviors and preferences.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behavioral differences trigger different requirements for customized life long experiences which need to be delivered with higher levels of emotional engagement and improved service execution.</a:t>
            </a:r>
          </a:p>
          <a:p>
            <a:pPr marL="225425"/>
            <a:endParaRPr lang="en-US" sz="16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25425"/>
            <a:r>
              <a:rPr lang="en-US" sz="1600" i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What business performance gains will be created for your business by closing the Behavior Performance Gap?</a:t>
            </a:r>
          </a:p>
          <a:p>
            <a:pPr marL="225425"/>
            <a:endParaRPr lang="en-US" sz="24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3" cy="46815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r>
              <a:rPr lang="en-US"/>
              <a:t>Copyright ® 2001-2016 DNA Behavior International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3" cy="46815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fld id="{B0CC21BC-7C45-4D32-A58D-696B8F545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54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27251" algn="l" defTabSz="914400" rtl="0" eaLnBrk="1" latinLnBrk="0" hangingPunct="1"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706438"/>
            <a:ext cx="4713288" cy="3533775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915" y="4478398"/>
            <a:ext cx="5238569" cy="424489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2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10F-72D0-4844-A24E-4A7FE288DF80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1675"/>
            <a:ext cx="4676775" cy="3508375"/>
          </a:xfrm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1675"/>
            <a:ext cx="4683125" cy="3511550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" y="4246641"/>
            <a:ext cx="6931238" cy="5116434"/>
          </a:xfrm>
          <a:noFill/>
        </p:spPr>
        <p:txBody>
          <a:bodyPr/>
          <a:lstStyle/>
          <a:p>
            <a:pPr marL="305280" indent="-305280">
              <a:lnSpc>
                <a:spcPct val="80000"/>
              </a:lnSpc>
            </a:pPr>
            <a:endParaRPr lang="en-US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1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0"/>
            <a:ext cx="4683125" cy="3511550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46193"/>
            <a:ext cx="7077075" cy="5616885"/>
          </a:xfrm>
          <a:noFill/>
        </p:spPr>
        <p:txBody>
          <a:bodyPr lIns="92545" tIns="46273" rIns="92545" bIns="46273"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® 2001-2016 DNA Behavior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9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/>
          <a:stretch/>
        </p:blipFill>
        <p:spPr bwMode="auto">
          <a:xfrm>
            <a:off x="0" y="135255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/>
          <a:lstStyle>
            <a:lvl1pPr marL="0" indent="0" algn="l">
              <a:buNone/>
              <a:defRPr>
                <a:solidFill>
                  <a:srgbClr val="6ED0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3192-EF7A-4623-977F-0620C38801A1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2" name="Rectangle 1"/>
          <p:cNvSpPr/>
          <p:nvPr/>
        </p:nvSpPr>
        <p:spPr>
          <a:xfrm>
            <a:off x="6131719" y="1231900"/>
            <a:ext cx="301228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/>
        </p:nvSpPr>
        <p:spPr>
          <a:xfrm>
            <a:off x="0" y="4965700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57" y="5359654"/>
            <a:ext cx="3156204" cy="996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1142A6-2873-4FFD-826F-2916500979D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565C6D0B-219B-4CD3-B922-D8E0C23F99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/>
          <a:stretch/>
        </p:blipFill>
        <p:spPr bwMode="auto">
          <a:xfrm>
            <a:off x="0" y="135255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0CAC77-10BB-4721-9447-07B4DA03BFA0}"/>
              </a:ext>
            </a:extLst>
          </p:cNvPr>
          <p:cNvSpPr/>
          <p:nvPr userDrawn="1"/>
        </p:nvSpPr>
        <p:spPr>
          <a:xfrm>
            <a:off x="6131719" y="1231900"/>
            <a:ext cx="301228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B3635-E35E-4670-B621-A55A71687F1E}"/>
              </a:ext>
            </a:extLst>
          </p:cNvPr>
          <p:cNvSpPr/>
          <p:nvPr userDrawn="1"/>
        </p:nvSpPr>
        <p:spPr>
          <a:xfrm>
            <a:off x="0" y="4965700"/>
            <a:ext cx="9144001" cy="120650"/>
          </a:xfrm>
          <a:prstGeom prst="rect">
            <a:avLst/>
          </a:prstGeom>
          <a:solidFill>
            <a:srgbClr val="6E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2DC119-C40F-44D5-BACF-9B937DB99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57" y="5512054"/>
            <a:ext cx="3156204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08C5-4381-4060-9191-D8E634D3371F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4295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F19B-CA67-4CB4-85D9-1072612B58EB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467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4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08D39-21AE-4C34-B245-17AFF6B1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98-8137-4A75-A209-2CB6DD973F38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1C06E-AE82-4400-900A-B4B1D45D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D6AF8-818B-497E-9FE4-48B61376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9345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1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38C-A3C0-4EA4-8C7F-F40B0955C208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92D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74444" b="11528"/>
          <a:stretch/>
        </p:blipFill>
        <p:spPr bwMode="auto">
          <a:xfrm>
            <a:off x="7620000" y="5895975"/>
            <a:ext cx="1524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10D45F-0F7E-40A4-8A36-C7FA948CADD8}"/>
              </a:ext>
            </a:extLst>
          </p:cNvPr>
          <p:cNvSpPr/>
          <p:nvPr userDrawn="1"/>
        </p:nvSpPr>
        <p:spPr>
          <a:xfrm>
            <a:off x="0" y="4267200"/>
            <a:ext cx="9144000" cy="152400"/>
          </a:xfrm>
          <a:prstGeom prst="rect">
            <a:avLst/>
          </a:prstGeom>
          <a:solidFill>
            <a:srgbClr val="92D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D499-56C2-45E1-9341-B5C72A5E398B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033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ADA-F38A-446F-8E0D-5BA8C79B0802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490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664D-4617-4C8C-94E0-5E2D06036E35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90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6436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3D4C-1761-4516-AB45-0603852ADB53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90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980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A8D0-922C-41FB-A411-1246AA6636D2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8890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7B6D-8111-4254-97C6-A89AF9E65766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4392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3B67-7202-4E66-94DE-AFD026603F78}" type="datetime1">
              <a:rPr lang="en-PH" smtClean="0"/>
              <a:t>31/05/2023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 dirty="0"/>
              <a:t>Copyright ® 2001-2019 DNA Behavior International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74444" b="11528"/>
          <a:stretch/>
        </p:blipFill>
        <p:spPr bwMode="auto">
          <a:xfrm>
            <a:off x="7620000" y="5895975"/>
            <a:ext cx="1524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5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41CF-3DB1-4997-AF9B-B41EE0F9414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32" y="6376987"/>
            <a:ext cx="1534668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na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r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87775"/>
            <a:ext cx="7848600" cy="1089025"/>
          </a:xfrm>
        </p:spPr>
        <p:txBody>
          <a:bodyPr>
            <a:noAutofit/>
          </a:bodyPr>
          <a:lstStyle/>
          <a:p>
            <a:pPr defTabSz="912983"/>
            <a:r>
              <a:rPr lang="en-US" sz="4000" b="0" dirty="0">
                <a:ea typeface="MS PGothic" pitchFamily="34" charset="-128"/>
                <a:sym typeface="Symbol" pitchFamily="18" charset="2"/>
              </a:rPr>
              <a:t>Behaviorally Smart Mentor and Mentee Matching Process</a:t>
            </a:r>
            <a:br>
              <a:rPr lang="en-US" sz="4000" b="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b="0" dirty="0">
                <a:solidFill>
                  <a:srgbClr val="6ED088"/>
                </a:solidFill>
                <a:ea typeface="MS PGothic" pitchFamily="34" charset="-128"/>
                <a:sym typeface="Symbol" pitchFamily="18" charset="2"/>
              </a:rPr>
              <a:t>Optimizing Know, Engage and Grow in the Mentoring Relationship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A13596-695B-45C1-BD90-C3C11915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83333-7B5C-4A6E-8C01-FEC6459E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0383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4743" y="816322"/>
            <a:ext cx="9220177" cy="516433"/>
          </a:xfrm>
        </p:spPr>
        <p:txBody>
          <a:bodyPr>
            <a:noAutofit/>
          </a:bodyPr>
          <a:lstStyle/>
          <a:p>
            <a:pPr marL="376906"/>
            <a:br>
              <a:rPr lang="en-AU" b="0" dirty="0"/>
            </a:br>
            <a:r>
              <a:rPr lang="en-AU" sz="2800" b="0" dirty="0"/>
              <a:t>The DNA Performance Mentoring Coaching Model</a:t>
            </a:r>
            <a:br>
              <a:rPr lang="en-AU" sz="2800" b="0" dirty="0">
                <a:solidFill>
                  <a:srgbClr val="6ED088"/>
                </a:solidFill>
              </a:rPr>
            </a:br>
            <a:r>
              <a:rPr lang="en-AU" sz="2800" b="0" dirty="0">
                <a:solidFill>
                  <a:srgbClr val="6ED088"/>
                </a:solidFill>
              </a:rPr>
              <a:t>Empowerment Through a Guided Self-Discovery Process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693335" y="1556742"/>
            <a:ext cx="2732012" cy="2352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2600" b="1" dirty="0">
                <a:latin typeface="Calibri" panose="020F0502020204030204" pitchFamily="34" charset="0"/>
                <a:sym typeface="Symbol" pitchFamily="18" charset="2"/>
              </a:rPr>
              <a:t>1. Use of  Business DNA</a:t>
            </a:r>
            <a:r>
              <a:rPr lang="en-US" sz="2600" b="1" baseline="30000" dirty="0">
                <a:latin typeface="Calibri" panose="020F0502020204030204" pitchFamily="34" charset="0"/>
                <a:sym typeface="Symbol" pitchFamily="18" charset="2"/>
              </a:rPr>
              <a:t>®</a:t>
            </a:r>
            <a:r>
              <a:rPr lang="en-AU" sz="2600" b="1" dirty="0">
                <a:latin typeface="Calibri" panose="020F0502020204030204" pitchFamily="34" charset="0"/>
                <a:sym typeface="Symbol" pitchFamily="18" charset="2"/>
              </a:rPr>
              <a:t> Discovery:</a:t>
            </a:r>
            <a:br>
              <a:rPr lang="en-AU" sz="2800" b="1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AU" sz="1800" dirty="0">
                <a:latin typeface="Calibri" panose="020F0502020204030204" pitchFamily="34" charset="0"/>
                <a:sym typeface="Symbol" pitchFamily="18" charset="2"/>
              </a:rPr>
              <a:t>Increase Consciousness of Self and Others</a:t>
            </a:r>
            <a:endParaRPr lang="en-AU" sz="2800" b="1" dirty="0">
              <a:latin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4425346" y="1556742"/>
            <a:ext cx="2812143" cy="2375297"/>
          </a:xfrm>
          <a:prstGeom prst="rect">
            <a:avLst/>
          </a:prstGeom>
          <a:solidFill>
            <a:srgbClr val="AC8B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2800" b="1" dirty="0">
                <a:latin typeface="Calibri" panose="020F0502020204030204" pitchFamily="34" charset="0"/>
                <a:sym typeface="Symbol" pitchFamily="18" charset="2"/>
              </a:rPr>
              <a:t>3. Listen More:</a:t>
            </a:r>
            <a:br>
              <a:rPr lang="en-AU" sz="2800" b="1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AU" sz="1800" dirty="0">
                <a:latin typeface="Calibri" panose="020F0502020204030204" pitchFamily="34" charset="0"/>
                <a:sym typeface="Symbol" pitchFamily="18" charset="2"/>
              </a:rPr>
              <a:t>Safely Guide Mentee to Self-Discovery as They Know the Answers Even if They Do Not Know It Yet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693335" y="3716239"/>
            <a:ext cx="2732012" cy="2067222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2800" b="1" dirty="0">
                <a:latin typeface="Calibri" panose="020F0502020204030204" pitchFamily="34" charset="0"/>
                <a:sym typeface="Symbol" pitchFamily="18" charset="2"/>
              </a:rPr>
              <a:t>2. Ask Powerful Questions:</a:t>
            </a:r>
            <a:br>
              <a:rPr lang="en-AU" sz="2800" b="1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AU" sz="1800" dirty="0">
                <a:latin typeface="Calibri" panose="020F0502020204030204" pitchFamily="34" charset="0"/>
                <a:sym typeface="Symbol" pitchFamily="18" charset="2"/>
              </a:rPr>
              <a:t>Customize Your Conversation Based on Behavioral Insights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425346" y="3716239"/>
            <a:ext cx="2812143" cy="206722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903" tIns="45638" rIns="53903" bIns="45638" anchor="ctr"/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2800" b="1" dirty="0">
                <a:latin typeface="Calibri" panose="020F0502020204030204" pitchFamily="34" charset="0"/>
                <a:sym typeface="Symbol" pitchFamily="18" charset="2"/>
              </a:rPr>
              <a:t>4. Staying in the Zone:</a:t>
            </a:r>
            <a:br>
              <a:rPr lang="en-AU" sz="2800" b="1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AU" sz="1800" dirty="0">
                <a:latin typeface="Calibri" panose="020F0502020204030204" pitchFamily="34" charset="0"/>
                <a:sym typeface="Symbol" pitchFamily="18" charset="2"/>
              </a:rPr>
              <a:t>Co-create Plan for Action and Accountability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A54FFA-462C-44C3-A06A-92E30DB7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2209B-9DAD-4C96-A5AF-4C578D3B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116367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17" y="660203"/>
            <a:ext cx="9144000" cy="401836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AU" b="0" dirty="0"/>
              <a:t>DNA Ultimate Performance Guide </a:t>
            </a:r>
            <a:br>
              <a:rPr lang="en-AU" b="0" dirty="0">
                <a:solidFill>
                  <a:srgbClr val="6ED088"/>
                </a:solidFill>
              </a:rPr>
            </a:br>
            <a:r>
              <a:rPr lang="en-AU" b="0" dirty="0">
                <a:solidFill>
                  <a:srgbClr val="6ED088"/>
                </a:solidFill>
              </a:rPr>
              <a:t>The Behavioral Keys for Building the Relationship</a:t>
            </a:r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27" y="1604050"/>
            <a:ext cx="5323114" cy="487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BBFF3-19F4-4140-A341-9433EBB8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ADE7F-24FE-4339-B654-254A73EC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11</a:t>
            </a:fld>
            <a:endParaRPr lang="en-PH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A5D86D-5E3A-4883-A598-2414253D4A3B}"/>
              </a:ext>
            </a:extLst>
          </p:cNvPr>
          <p:cNvGraphicFramePr>
            <a:graphicFrameLocks noGrp="1"/>
          </p:cNvGraphicFramePr>
          <p:nvPr/>
        </p:nvGraphicFramePr>
        <p:xfrm>
          <a:off x="5541706" y="3048000"/>
          <a:ext cx="3505200" cy="2377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0865459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0942156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r>
                        <a:rPr lang="en-US" dirty="0"/>
                        <a:t>Factor 1 (Pioneer)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Factor 2 (Skeptical)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7452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/>
                        <a:t>3 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Strengths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57949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/>
                        <a:t>2 Struggles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Struggle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2112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r>
                        <a:rPr lang="en-US" dirty="0"/>
                        <a:t>3 Performance 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Performance Keys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8762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57755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5994494E-9F95-49E3-84CE-9784A3D8724A}"/>
              </a:ext>
            </a:extLst>
          </p:cNvPr>
          <p:cNvSpPr/>
          <p:nvPr/>
        </p:nvSpPr>
        <p:spPr>
          <a:xfrm>
            <a:off x="457200" y="2522520"/>
            <a:ext cx="2018720" cy="802479"/>
          </a:xfrm>
          <a:prstGeom prst="rect">
            <a:avLst/>
          </a:prstGeom>
          <a:solidFill>
            <a:srgbClr val="00F9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735C7E-1E72-4E37-8146-6E1CD42A0475}"/>
              </a:ext>
            </a:extLst>
          </p:cNvPr>
          <p:cNvSpPr/>
          <p:nvPr/>
        </p:nvSpPr>
        <p:spPr>
          <a:xfrm>
            <a:off x="457200" y="3303989"/>
            <a:ext cx="2018720" cy="661104"/>
          </a:xfrm>
          <a:prstGeom prst="rect">
            <a:avLst/>
          </a:prstGeom>
          <a:solidFill>
            <a:srgbClr val="6ED08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B441DA-E364-4D18-BD72-62F7F4B29113}"/>
              </a:ext>
            </a:extLst>
          </p:cNvPr>
          <p:cNvSpPr/>
          <p:nvPr/>
        </p:nvSpPr>
        <p:spPr>
          <a:xfrm>
            <a:off x="3048000" y="2477810"/>
            <a:ext cx="2408945" cy="586119"/>
          </a:xfrm>
          <a:prstGeom prst="rect">
            <a:avLst/>
          </a:prstGeom>
          <a:solidFill>
            <a:srgbClr val="00F9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B178FF-8A5F-47F5-9E77-0DCF31E7CCDE}"/>
              </a:ext>
            </a:extLst>
          </p:cNvPr>
          <p:cNvSpPr/>
          <p:nvPr/>
        </p:nvSpPr>
        <p:spPr>
          <a:xfrm>
            <a:off x="3067531" y="3074598"/>
            <a:ext cx="2389414" cy="331003"/>
          </a:xfrm>
          <a:prstGeom prst="rect">
            <a:avLst/>
          </a:prstGeom>
          <a:solidFill>
            <a:srgbClr val="6ED08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04ED68-95A6-4AD6-A5CA-776D51EB607B}"/>
              </a:ext>
            </a:extLst>
          </p:cNvPr>
          <p:cNvSpPr/>
          <p:nvPr/>
        </p:nvSpPr>
        <p:spPr>
          <a:xfrm>
            <a:off x="7294306" y="3074599"/>
            <a:ext cx="1735394" cy="581404"/>
          </a:xfrm>
          <a:prstGeom prst="rect">
            <a:avLst/>
          </a:prstGeom>
          <a:solidFill>
            <a:srgbClr val="6ED08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10E5FC-DB12-4833-B3B3-61D51B2D3360}"/>
              </a:ext>
            </a:extLst>
          </p:cNvPr>
          <p:cNvSpPr/>
          <p:nvPr/>
        </p:nvSpPr>
        <p:spPr>
          <a:xfrm>
            <a:off x="5558910" y="3074598"/>
            <a:ext cx="1735395" cy="581404"/>
          </a:xfrm>
          <a:prstGeom prst="rect">
            <a:avLst/>
          </a:prstGeom>
          <a:solidFill>
            <a:srgbClr val="00F9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F743F7-1D40-4A97-9016-B3887269C3A2}"/>
              </a:ext>
            </a:extLst>
          </p:cNvPr>
          <p:cNvSpPr/>
          <p:nvPr/>
        </p:nvSpPr>
        <p:spPr>
          <a:xfrm>
            <a:off x="1255388" y="5011860"/>
            <a:ext cx="3773812" cy="855540"/>
          </a:xfrm>
          <a:prstGeom prst="rect">
            <a:avLst/>
          </a:prstGeom>
          <a:solidFill>
            <a:srgbClr val="00F9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0AE5DD-EACC-4F06-A7EF-C4B9F20A57F2}"/>
              </a:ext>
            </a:extLst>
          </p:cNvPr>
          <p:cNvSpPr/>
          <p:nvPr/>
        </p:nvSpPr>
        <p:spPr>
          <a:xfrm>
            <a:off x="1255388" y="5845217"/>
            <a:ext cx="3773811" cy="661104"/>
          </a:xfrm>
          <a:prstGeom prst="rect">
            <a:avLst/>
          </a:prstGeom>
          <a:solidFill>
            <a:srgbClr val="6ED08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6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38200" y="1863293"/>
            <a:ext cx="3657600" cy="41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more information about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Business DNA: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3372 Peachtree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115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30326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(866) 791-8992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www.businessdna.com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PH" b="0" dirty="0"/>
              <a:t>Contact 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865438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5073"/>
            <a:ext cx="42114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8D98-E6F2-4700-AD45-585BEE2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442F1-F1E5-4645-AFFE-89F1D7E9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Copyright ® 2001-2019 DNA Behavior International</a:t>
            </a:r>
            <a:endParaRPr lang="en-P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BDE58-CF0A-49D5-8BB8-A62A339D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2</a:t>
            </a:fld>
            <a:endParaRPr lang="en-PH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F0BDE05-A0CD-4CD1-AA2C-E167D6171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7953375" cy="955675"/>
          </a:xfrm>
          <a:prstGeom prst="rect">
            <a:avLst/>
          </a:prstGeom>
          <a:solidFill>
            <a:srgbClr val="3399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bg1"/>
                </a:solidFill>
              </a:rPr>
              <a:t>Introduce a transferable behavioral process to help you:</a:t>
            </a:r>
          </a:p>
          <a:p>
            <a:pPr algn="ctr"/>
            <a:r>
              <a:rPr lang="en-US" altLang="en-US" sz="2600" dirty="0">
                <a:solidFill>
                  <a:schemeClr val="bg1"/>
                </a:solidFill>
              </a:rPr>
              <a:t>Match Mentor’s-Mentee’s Based on the Optimal Fit</a:t>
            </a:r>
            <a:endParaRPr lang="en-AU" altLang="en-US" sz="2600" dirty="0">
              <a:solidFill>
                <a:schemeClr val="bg1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EAD4182-C046-4831-BEB9-38459118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446357"/>
            <a:ext cx="80486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8038" indent="-446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9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58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24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496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06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4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1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+mn-lt"/>
            </a:endParaRP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Objectively identify mentor-mentee compatibility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Address the behavioral differences so that the strengths and struggles are identified and discussed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Agree how each wishes to be communicated with 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Close gaps up-front between what you are expected to provide and what you will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endParaRPr lang="en-AU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build="p" bldLvl="2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B6C-424F-40D9-AD3C-A09CEB4D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Outcome of a Poor Mentor-Mentee Relationship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4438F-A576-414A-91FB-CA102AD6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Copyright ® 2001-2019 DNA Behavior International</a:t>
            </a:r>
            <a:endParaRPr lang="en-P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97D41-1C17-4B14-8F4E-F264BC89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3</a:t>
            </a:fld>
            <a:endParaRPr lang="en-PH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BBEDBF0-38B8-45B7-A555-59A68399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676400"/>
            <a:ext cx="7934325" cy="831850"/>
          </a:xfrm>
          <a:prstGeom prst="rect">
            <a:avLst/>
          </a:prstGeom>
          <a:solidFill>
            <a:srgbClr val="3399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bg1"/>
                </a:solidFill>
              </a:rPr>
              <a:t>	</a:t>
            </a:r>
            <a:r>
              <a:rPr lang="en-US" altLang="en-US" sz="2400" dirty="0">
                <a:solidFill>
                  <a:schemeClr val="bg1"/>
                </a:solidFill>
              </a:rPr>
              <a:t>Foundational to the breakdown of all relationships however caused is a lack of trust - the outcomes are:</a:t>
            </a:r>
            <a:endParaRPr lang="en-AU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D304622-09D0-4869-8027-F496D26D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889250"/>
            <a:ext cx="7848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Friction and tension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Mismanaged expectations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Loss of productive time in dealing with uncertainty and problems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Working around each other and failure to disclose enough information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latin typeface="+mn-lt"/>
              </a:rPr>
              <a:t>Greater risk</a:t>
            </a:r>
            <a:endParaRPr lang="en-AU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6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56EF-AAFD-42DA-9501-C183ABC6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Best Suited To?</a:t>
            </a:r>
            <a:br>
              <a:rPr lang="en-US" dirty="0"/>
            </a:br>
            <a:r>
              <a:rPr lang="en-US" dirty="0">
                <a:solidFill>
                  <a:srgbClr val="6ED088"/>
                </a:solidFill>
              </a:rPr>
              <a:t>Not Everyone Is a Good Fit For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C1219-F06B-4721-ADF9-75D3BF02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2931"/>
            <a:ext cx="6248400" cy="39052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51F1-9C9A-4E20-8183-75B4C64C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EC1E-C18E-412F-9BF3-8FA9BE53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7200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5C5-8BBB-44D9-8593-A8424726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in the Selection Process</a:t>
            </a:r>
            <a:br>
              <a:rPr lang="en-US" dirty="0"/>
            </a:br>
            <a:r>
              <a:rPr lang="en-US" dirty="0"/>
              <a:t>The Process Must be Mutual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17252-AC98-4E02-A747-DA9D7F1B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Copyright ® 2001-2019 DNA Behavior International</a:t>
            </a:r>
            <a:endParaRPr lang="en-P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30B98-B9FA-40D9-B8FA-8D0BAA8E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5</a:t>
            </a:fld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4E5D0-8997-45C9-B1D3-A3C8A91D482F}"/>
              </a:ext>
            </a:extLst>
          </p:cNvPr>
          <p:cNvSpPr txBox="1"/>
          <p:nvPr/>
        </p:nvSpPr>
        <p:spPr>
          <a:xfrm>
            <a:off x="685800" y="1458496"/>
            <a:ext cx="8001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Do you simply accept a person on referral?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Is there chemistry? Does it feel right?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Does the mentor have the appropriate knowledge, skills and experience (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CPA, CFP, CEO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)?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Is there shared values?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 What are the behavioral differences – can they be managed to deliver value and maintain engagement?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 How are fees being charged by the mentor? Can they be paid?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 dirty="0"/>
              <a:t>Is the mentee capable of being guided and becoming self-empowered?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428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AutoShape 2"/>
          <p:cNvSpPr>
            <a:spLocks noChangeArrowheads="1"/>
          </p:cNvSpPr>
          <p:nvPr/>
        </p:nvSpPr>
        <p:spPr bwMode="auto">
          <a:xfrm>
            <a:off x="1112820" y="1587118"/>
            <a:ext cx="7085878" cy="4481277"/>
          </a:xfrm>
          <a:prstGeom prst="triangle">
            <a:avLst>
              <a:gd name="adj" fmla="val 50174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 anchor="ctr"/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551772" y="4942132"/>
            <a:ext cx="6552595" cy="46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PURPOSE, CHARACTER  and INTEGRITY 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03669" y="92316"/>
            <a:ext cx="9448800" cy="101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Human Performance Attributes                                               </a:t>
            </a:r>
            <a:r>
              <a:rPr lang="en-US" sz="3000" dirty="0">
                <a:solidFill>
                  <a:srgbClr val="6ED088"/>
                </a:solidFill>
                <a:latin typeface="Calibri" panose="020F0502020204030204" pitchFamily="34" charset="0"/>
              </a:rPr>
              <a:t>Discovering the Foundational Attributes for Mentoring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135400" y="5414571"/>
            <a:ext cx="6788229" cy="33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Trustworthy  * Authentic  *  Emotionally Stable  *   Passion, Values, </a:t>
            </a:r>
          </a:p>
        </p:txBody>
      </p:sp>
      <p:sp>
        <p:nvSpPr>
          <p:cNvPr id="235528" name="Freeform 8"/>
          <p:cNvSpPr>
            <a:spLocks/>
          </p:cNvSpPr>
          <p:nvPr/>
        </p:nvSpPr>
        <p:spPr bwMode="auto">
          <a:xfrm>
            <a:off x="2999692" y="1553685"/>
            <a:ext cx="3316977" cy="2120457"/>
          </a:xfrm>
          <a:custGeom>
            <a:avLst/>
            <a:gdLst>
              <a:gd name="T0" fmla="*/ 2147483647 w 2112"/>
              <a:gd name="T1" fmla="*/ 0 h 1344"/>
              <a:gd name="T2" fmla="*/ 2147483647 w 2112"/>
              <a:gd name="T3" fmla="*/ 2147483647 h 1344"/>
              <a:gd name="T4" fmla="*/ 0 w 2112"/>
              <a:gd name="T5" fmla="*/ 2147483647 h 1344"/>
              <a:gd name="T6" fmla="*/ 2147483647 w 2112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1344">
                <a:moveTo>
                  <a:pt x="1056" y="0"/>
                </a:moveTo>
                <a:lnTo>
                  <a:pt x="2112" y="1344"/>
                </a:lnTo>
                <a:lnTo>
                  <a:pt x="0" y="1344"/>
                </a:lnTo>
                <a:lnTo>
                  <a:pt x="1056" y="0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>
            <a:off x="4715645" y="1834815"/>
            <a:ext cx="0" cy="1753195"/>
          </a:xfrm>
          <a:prstGeom prst="line">
            <a:avLst/>
          </a:prstGeom>
          <a:noFill/>
          <a:ln w="12700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6933595" y="3257722"/>
            <a:ext cx="2210405" cy="6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Business DNA Natural Behavior </a:t>
            </a:r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7728857" y="4588381"/>
            <a:ext cx="1471084" cy="5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Heredity and Environment</a:t>
            </a:r>
          </a:p>
        </p:txBody>
      </p:sp>
      <p:sp>
        <p:nvSpPr>
          <p:cNvPr id="235539" name="Line 19"/>
          <p:cNvSpPr>
            <a:spLocks noChangeShapeType="1"/>
          </p:cNvSpPr>
          <p:nvPr/>
        </p:nvSpPr>
        <p:spPr bwMode="auto">
          <a:xfrm>
            <a:off x="8763000" y="5028903"/>
            <a:ext cx="0" cy="456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H="1">
            <a:off x="8382000" y="548580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188044" y="4888254"/>
            <a:ext cx="1067405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LEVEL </a:t>
            </a:r>
            <a:r>
              <a:rPr lang="en-US" sz="1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5542" name="Line 22"/>
          <p:cNvSpPr>
            <a:spLocks noChangeShapeType="1"/>
          </p:cNvSpPr>
          <p:nvPr/>
        </p:nvSpPr>
        <p:spPr bwMode="auto">
          <a:xfrm>
            <a:off x="914703" y="5043786"/>
            <a:ext cx="2282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78" tIns="43239" rIns="86478" bIns="43239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-306161" y="6394826"/>
            <a:ext cx="8153702" cy="21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990564" y="3966053"/>
            <a:ext cx="1065892" cy="3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6" tIns="45638" rIns="91276" bIns="45638">
            <a:spAutoFit/>
          </a:bodyPr>
          <a:lstStyle>
            <a:lvl1pPr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66788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LEVEL </a:t>
            </a:r>
            <a:r>
              <a:rPr lang="en-US" sz="1800" b="1" dirty="0">
                <a:latin typeface="Calibri" panose="020F0502020204030204" pitchFamily="34" charset="0"/>
              </a:rPr>
              <a:t>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4044" y="2161926"/>
            <a:ext cx="6112551" cy="2854632"/>
            <a:chOff x="1812854" y="1491222"/>
            <a:chExt cx="6112551" cy="2854632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auto">
            <a:xfrm>
              <a:off x="4572133" y="3014017"/>
              <a:ext cx="2655748" cy="1304247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2147483647 h 864"/>
                <a:gd name="T4" fmla="*/ 2147483647 w 1728"/>
                <a:gd name="T5" fmla="*/ 2147483647 h 864"/>
                <a:gd name="T6" fmla="*/ 214748364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728" y="864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24" name="Freeform 4"/>
            <p:cNvSpPr>
              <a:spLocks/>
            </p:cNvSpPr>
            <p:nvPr/>
          </p:nvSpPr>
          <p:spPr bwMode="auto">
            <a:xfrm flipH="1">
              <a:off x="1812854" y="3010649"/>
              <a:ext cx="2759199" cy="1307615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2147483647 h 864"/>
                <a:gd name="T4" fmla="*/ 2147483647 w 1728"/>
                <a:gd name="T5" fmla="*/ 2147483647 h 864"/>
                <a:gd name="T6" fmla="*/ 2147483647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728" y="864"/>
                  </a:lnTo>
                  <a:lnTo>
                    <a:pt x="10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29" name="Text Box 9"/>
            <p:cNvSpPr txBox="1">
              <a:spLocks noChangeArrowheads="1"/>
            </p:cNvSpPr>
            <p:nvPr/>
          </p:nvSpPr>
          <p:spPr bwMode="auto">
            <a:xfrm>
              <a:off x="3418055" y="2085781"/>
              <a:ext cx="1146400" cy="276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KNOWLEDGE </a:t>
              </a:r>
            </a:p>
          </p:txBody>
        </p:sp>
        <p:sp>
          <p:nvSpPr>
            <p:cNvPr id="235530" name="Text Box 10"/>
            <p:cNvSpPr txBox="1">
              <a:spLocks noChangeArrowheads="1"/>
            </p:cNvSpPr>
            <p:nvPr/>
          </p:nvSpPr>
          <p:spPr bwMode="auto">
            <a:xfrm>
              <a:off x="4493577" y="2094044"/>
              <a:ext cx="1143000" cy="276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SKILLS</a:t>
              </a:r>
            </a:p>
          </p:txBody>
        </p:sp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3504597" y="2667000"/>
              <a:ext cx="2210405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COMPETENCIES</a:t>
              </a:r>
            </a:p>
          </p:txBody>
        </p:sp>
        <p:sp>
          <p:nvSpPr>
            <p:cNvPr id="235533" name="Text Box 13"/>
            <p:cNvSpPr txBox="1">
              <a:spLocks noChangeArrowheads="1"/>
            </p:cNvSpPr>
            <p:nvPr/>
          </p:nvSpPr>
          <p:spPr bwMode="auto">
            <a:xfrm>
              <a:off x="2153561" y="1491222"/>
              <a:ext cx="991810" cy="36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</a:rPr>
                <a:t>LEVEL </a:t>
              </a:r>
              <a:r>
                <a:rPr lang="en-US" sz="1800" b="1" dirty="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35534" name="Line 14"/>
            <p:cNvSpPr>
              <a:spLocks noChangeShapeType="1"/>
            </p:cNvSpPr>
            <p:nvPr/>
          </p:nvSpPr>
          <p:spPr bwMode="auto">
            <a:xfrm>
              <a:off x="2895298" y="1675805"/>
              <a:ext cx="6092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36" name="Text Box 16"/>
            <p:cNvSpPr txBox="1">
              <a:spLocks noChangeArrowheads="1"/>
            </p:cNvSpPr>
            <p:nvPr/>
          </p:nvSpPr>
          <p:spPr bwMode="auto">
            <a:xfrm>
              <a:off x="6324298" y="1753196"/>
              <a:ext cx="1601107" cy="740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>
                  <a:latin typeface="Calibri" panose="020F0502020204030204" pitchFamily="34" charset="0"/>
                </a:rPr>
                <a:t>Education, Training, Experience</a:t>
              </a:r>
            </a:p>
          </p:txBody>
        </p:sp>
        <p:sp>
          <p:nvSpPr>
            <p:cNvPr id="235537" name="Line 17"/>
            <p:cNvSpPr>
              <a:spLocks noChangeShapeType="1"/>
            </p:cNvSpPr>
            <p:nvPr/>
          </p:nvSpPr>
          <p:spPr bwMode="auto">
            <a:xfrm flipH="1">
              <a:off x="5790595" y="2134195"/>
              <a:ext cx="610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44" name="Text Box 24"/>
            <p:cNvSpPr txBox="1">
              <a:spLocks noChangeArrowheads="1"/>
            </p:cNvSpPr>
            <p:nvPr/>
          </p:nvSpPr>
          <p:spPr bwMode="auto">
            <a:xfrm>
              <a:off x="2514298" y="3976688"/>
              <a:ext cx="4268107" cy="36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NATURAL DNA BEHAVIORAL TALENTS</a:t>
              </a:r>
            </a:p>
          </p:txBody>
        </p:sp>
        <p:sp>
          <p:nvSpPr>
            <p:cNvPr id="235545" name="Text Box 25"/>
            <p:cNvSpPr txBox="1">
              <a:spLocks noChangeArrowheads="1"/>
            </p:cNvSpPr>
            <p:nvPr/>
          </p:nvSpPr>
          <p:spPr bwMode="auto">
            <a:xfrm>
              <a:off x="2210405" y="3353098"/>
              <a:ext cx="2818190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RELATIONSHIPS</a:t>
              </a:r>
            </a:p>
          </p:txBody>
        </p:sp>
        <p:sp>
          <p:nvSpPr>
            <p:cNvPr id="235546" name="Text Box 26"/>
            <p:cNvSpPr txBox="1">
              <a:spLocks noChangeArrowheads="1"/>
            </p:cNvSpPr>
            <p:nvPr/>
          </p:nvSpPr>
          <p:spPr bwMode="auto">
            <a:xfrm>
              <a:off x="4647595" y="3353098"/>
              <a:ext cx="1905000" cy="33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76" tIns="45638" rIns="91276" bIns="45638">
              <a:spAutoFit/>
            </a:bodyPr>
            <a:lstStyle>
              <a:lvl1pPr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defTabSz="966788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RESULTS</a:t>
              </a:r>
            </a:p>
          </p:txBody>
        </p:sp>
        <p:sp>
          <p:nvSpPr>
            <p:cNvPr id="235547" name="Line 27"/>
            <p:cNvSpPr>
              <a:spLocks noChangeShapeType="1"/>
            </p:cNvSpPr>
            <p:nvPr/>
          </p:nvSpPr>
          <p:spPr bwMode="auto">
            <a:xfrm flipH="1">
              <a:off x="6782405" y="3601546"/>
              <a:ext cx="610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49" name="Line 29"/>
            <p:cNvSpPr>
              <a:spLocks noChangeShapeType="1"/>
            </p:cNvSpPr>
            <p:nvPr/>
          </p:nvSpPr>
          <p:spPr bwMode="auto">
            <a:xfrm>
              <a:off x="1829537" y="3519786"/>
              <a:ext cx="4565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478" tIns="43239" rIns="86478" bIns="43239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12FFDB-C33F-4BD0-97B2-F4C80480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5D586-F50E-45F9-9914-CA056937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9CE908-F53A-45EB-B69B-D88EEE3DD8F1}"/>
              </a:ext>
            </a:extLst>
          </p:cNvPr>
          <p:cNvSpPr txBox="1"/>
          <p:nvPr/>
        </p:nvSpPr>
        <p:spPr>
          <a:xfrm>
            <a:off x="35142" y="1500163"/>
            <a:ext cx="22892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/>
              <a:t>Typically </a:t>
            </a:r>
            <a:r>
              <a:rPr lang="en-US" altLang="en-US" i="1" dirty="0"/>
              <a:t>mentors</a:t>
            </a:r>
            <a:r>
              <a:rPr lang="en-US" altLang="en-US" sz="1800" i="1" dirty="0"/>
              <a:t> are referred </a:t>
            </a:r>
            <a:r>
              <a:rPr lang="en-US" altLang="en-US" i="1" dirty="0"/>
              <a:t>mentee’s</a:t>
            </a:r>
            <a:r>
              <a:rPr lang="en-US" altLang="en-US" sz="1800" i="1" dirty="0"/>
              <a:t> based on Integrity and Competencies, but the </a:t>
            </a:r>
            <a:r>
              <a:rPr lang="en-US" altLang="en-US" i="1" dirty="0"/>
              <a:t>mentor or mentee</a:t>
            </a:r>
            <a:r>
              <a:rPr lang="en-US" altLang="en-US" sz="1800" i="1" dirty="0"/>
              <a:t> is hired or fired for their Behavior </a:t>
            </a:r>
            <a:endParaRPr lang="en-AU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374208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BCE30-E89E-AE40-9D10-6841C19182C0}"/>
              </a:ext>
            </a:extLst>
          </p:cNvPr>
          <p:cNvSpPr txBox="1"/>
          <p:nvPr/>
        </p:nvSpPr>
        <p:spPr>
          <a:xfrm>
            <a:off x="88726" y="-19292"/>
            <a:ext cx="507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000" dirty="0">
                <a:solidFill>
                  <a:schemeClr val="bg1"/>
                </a:solidFill>
                <a:latin typeface="Calibri"/>
                <a:cs typeface="Poppins" pitchFamily="2" charset="77"/>
              </a:rPr>
              <a:t>Business DNA Talent Discovery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BA8F1-3B59-FE4C-8498-BD5AEC70358E}"/>
              </a:ext>
            </a:extLst>
          </p:cNvPr>
          <p:cNvSpPr txBox="1"/>
          <p:nvPr/>
        </p:nvSpPr>
        <p:spPr>
          <a:xfrm>
            <a:off x="170722" y="511875"/>
            <a:ext cx="4057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000" spc="113" dirty="0">
                <a:solidFill>
                  <a:srgbClr val="6ED088"/>
                </a:solidFill>
                <a:cs typeface="Poppins Light" pitchFamily="2" charset="77"/>
              </a:rPr>
              <a:t>And the Whole Person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85A2079-F044-3748-8825-BC543AC5212C}"/>
              </a:ext>
            </a:extLst>
          </p:cNvPr>
          <p:cNvSpPr/>
          <p:nvPr/>
        </p:nvSpPr>
        <p:spPr>
          <a:xfrm>
            <a:off x="7281499" y="2165038"/>
            <a:ext cx="711997" cy="1025940"/>
          </a:xfrm>
          <a:custGeom>
            <a:avLst/>
            <a:gdLst>
              <a:gd name="connsiteX0" fmla="*/ 0 w 1898657"/>
              <a:gd name="connsiteY0" fmla="*/ 0 h 2735840"/>
              <a:gd name="connsiteX1" fmla="*/ 50728 w 1898657"/>
              <a:gd name="connsiteY1" fmla="*/ 26814 h 2735840"/>
              <a:gd name="connsiteX2" fmla="*/ 1424985 w 1898657"/>
              <a:gd name="connsiteY2" fmla="*/ 1356673 h 2735840"/>
              <a:gd name="connsiteX3" fmla="*/ 1883360 w 1898657"/>
              <a:gd name="connsiteY3" fmla="*/ 2605273 h 2735840"/>
              <a:gd name="connsiteX4" fmla="*/ 1898657 w 1898657"/>
              <a:gd name="connsiteY4" fmla="*/ 2735840 h 2735840"/>
              <a:gd name="connsiteX5" fmla="*/ 0 w 1898657"/>
              <a:gd name="connsiteY5" fmla="*/ 2735840 h 2735840"/>
              <a:gd name="connsiteX6" fmla="*/ 0 w 1898657"/>
              <a:gd name="connsiteY6" fmla="*/ 0 h 273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657" h="2735840">
                <a:moveTo>
                  <a:pt x="0" y="0"/>
                </a:moveTo>
                <a:lnTo>
                  <a:pt x="50728" y="26814"/>
                </a:lnTo>
                <a:cubicBezTo>
                  <a:pt x="574883" y="324778"/>
                  <a:pt x="1038470" y="759425"/>
                  <a:pt x="1424985" y="1356673"/>
                </a:cubicBezTo>
                <a:cubicBezTo>
                  <a:pt x="1660574" y="1720255"/>
                  <a:pt x="1811325" y="2135165"/>
                  <a:pt x="1883360" y="2605273"/>
                </a:cubicBezTo>
                <a:lnTo>
                  <a:pt x="1898657" y="2735840"/>
                </a:lnTo>
                <a:lnTo>
                  <a:pt x="0" y="2735840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14D4453-CA11-FE47-9DC1-021C092C3EC7}"/>
              </a:ext>
            </a:extLst>
          </p:cNvPr>
          <p:cNvSpPr/>
          <p:nvPr/>
        </p:nvSpPr>
        <p:spPr>
          <a:xfrm>
            <a:off x="5300273" y="2232119"/>
            <a:ext cx="494756" cy="958859"/>
          </a:xfrm>
          <a:custGeom>
            <a:avLst/>
            <a:gdLst>
              <a:gd name="connsiteX0" fmla="*/ 1319347 w 1319347"/>
              <a:gd name="connsiteY0" fmla="*/ 0 h 2556956"/>
              <a:gd name="connsiteX1" fmla="*/ 1319347 w 1319347"/>
              <a:gd name="connsiteY1" fmla="*/ 2556956 h 2556956"/>
              <a:gd name="connsiteX2" fmla="*/ 1380 w 1319347"/>
              <a:gd name="connsiteY2" fmla="*/ 2556956 h 2556956"/>
              <a:gd name="connsiteX3" fmla="*/ 2500 w 1319347"/>
              <a:gd name="connsiteY3" fmla="*/ 2506327 h 2556956"/>
              <a:gd name="connsiteX4" fmla="*/ 1183588 w 1319347"/>
              <a:gd name="connsiteY4" fmla="*/ 85434 h 2556956"/>
              <a:gd name="connsiteX5" fmla="*/ 1319347 w 1319347"/>
              <a:gd name="connsiteY5" fmla="*/ 0 h 25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9347" h="2556956">
                <a:moveTo>
                  <a:pt x="1319347" y="0"/>
                </a:moveTo>
                <a:lnTo>
                  <a:pt x="1319347" y="2556956"/>
                </a:lnTo>
                <a:lnTo>
                  <a:pt x="1380" y="2556956"/>
                </a:lnTo>
                <a:lnTo>
                  <a:pt x="2500" y="2506327"/>
                </a:lnTo>
                <a:cubicBezTo>
                  <a:pt x="-37108" y="1394535"/>
                  <a:pt x="395570" y="612961"/>
                  <a:pt x="1183588" y="85434"/>
                </a:cubicBezTo>
                <a:lnTo>
                  <a:pt x="1319347" y="0"/>
                </a:lnTo>
                <a:close/>
              </a:path>
            </a:pathLst>
          </a:custGeom>
          <a:solidFill>
            <a:srgbClr val="DEE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F21EBC6-1DC2-E74B-8220-4FD2509B0D14}"/>
              </a:ext>
            </a:extLst>
          </p:cNvPr>
          <p:cNvSpPr/>
          <p:nvPr/>
        </p:nvSpPr>
        <p:spPr>
          <a:xfrm>
            <a:off x="4926549" y="3245121"/>
            <a:ext cx="868479" cy="1208854"/>
          </a:xfrm>
          <a:custGeom>
            <a:avLst/>
            <a:gdLst>
              <a:gd name="connsiteX0" fmla="*/ 994784 w 2315944"/>
              <a:gd name="connsiteY0" fmla="*/ 0 h 3223609"/>
              <a:gd name="connsiteX1" fmla="*/ 2315944 w 2315944"/>
              <a:gd name="connsiteY1" fmla="*/ 0 h 3223609"/>
              <a:gd name="connsiteX2" fmla="*/ 2315944 w 2315944"/>
              <a:gd name="connsiteY2" fmla="*/ 3223609 h 3223609"/>
              <a:gd name="connsiteX3" fmla="*/ 618547 w 2315944"/>
              <a:gd name="connsiteY3" fmla="*/ 3223609 h 3223609"/>
              <a:gd name="connsiteX4" fmla="*/ 586507 w 2315944"/>
              <a:gd name="connsiteY4" fmla="*/ 3197651 h 3223609"/>
              <a:gd name="connsiteX5" fmla="*/ 517851 w 2315944"/>
              <a:gd name="connsiteY5" fmla="*/ 2815333 h 3223609"/>
              <a:gd name="connsiteX6" fmla="*/ 473622 w 2315944"/>
              <a:gd name="connsiteY6" fmla="*/ 2370946 h 3223609"/>
              <a:gd name="connsiteX7" fmla="*/ 151471 w 2315944"/>
              <a:gd name="connsiteY7" fmla="*/ 2120689 h 3223609"/>
              <a:gd name="connsiteX8" fmla="*/ 70933 w 2315944"/>
              <a:gd name="connsiteY8" fmla="*/ 1653192 h 3223609"/>
              <a:gd name="connsiteX9" fmla="*/ 320468 w 2315944"/>
              <a:gd name="connsiteY9" fmla="*/ 1361997 h 3223609"/>
              <a:gd name="connsiteX10" fmla="*/ 993764 w 2315944"/>
              <a:gd name="connsiteY10" fmla="*/ 46092 h 3223609"/>
              <a:gd name="connsiteX11" fmla="*/ 994784 w 2315944"/>
              <a:gd name="connsiteY11" fmla="*/ 0 h 322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944" h="3223609">
                <a:moveTo>
                  <a:pt x="994784" y="0"/>
                </a:moveTo>
                <a:lnTo>
                  <a:pt x="2315944" y="0"/>
                </a:lnTo>
                <a:lnTo>
                  <a:pt x="2315944" y="3223609"/>
                </a:lnTo>
                <a:lnTo>
                  <a:pt x="618547" y="3223609"/>
                </a:lnTo>
                <a:lnTo>
                  <a:pt x="586507" y="3197651"/>
                </a:lnTo>
                <a:cubicBezTo>
                  <a:pt x="392424" y="3042478"/>
                  <a:pt x="391764" y="3033894"/>
                  <a:pt x="517851" y="2815333"/>
                </a:cubicBezTo>
                <a:cubicBezTo>
                  <a:pt x="630736" y="2620542"/>
                  <a:pt x="620834" y="2527439"/>
                  <a:pt x="473622" y="2370946"/>
                </a:cubicBezTo>
                <a:cubicBezTo>
                  <a:pt x="377241" y="2267938"/>
                  <a:pt x="261055" y="2199926"/>
                  <a:pt x="151471" y="2120689"/>
                </a:cubicBezTo>
                <a:cubicBezTo>
                  <a:pt x="-20827" y="1996552"/>
                  <a:pt x="-43932" y="1849964"/>
                  <a:pt x="70933" y="1653192"/>
                </a:cubicBezTo>
                <a:cubicBezTo>
                  <a:pt x="138268" y="1537638"/>
                  <a:pt x="229368" y="1449817"/>
                  <a:pt x="320468" y="1361997"/>
                </a:cubicBezTo>
                <a:cubicBezTo>
                  <a:pt x="687261" y="1005513"/>
                  <a:pt x="949431" y="589881"/>
                  <a:pt x="993764" y="46092"/>
                </a:cubicBezTo>
                <a:lnTo>
                  <a:pt x="994784" y="0"/>
                </a:lnTo>
                <a:close/>
              </a:path>
            </a:pathLst>
          </a:custGeom>
          <a:solidFill>
            <a:srgbClr val="EFAC3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34C4391-10E0-4F45-86FE-F2751B402BA6}"/>
              </a:ext>
            </a:extLst>
          </p:cNvPr>
          <p:cNvSpPr/>
          <p:nvPr/>
        </p:nvSpPr>
        <p:spPr>
          <a:xfrm>
            <a:off x="7281499" y="3245121"/>
            <a:ext cx="725027" cy="1208854"/>
          </a:xfrm>
          <a:custGeom>
            <a:avLst/>
            <a:gdLst>
              <a:gd name="connsiteX0" fmla="*/ 0 w 1933406"/>
              <a:gd name="connsiteY0" fmla="*/ 0 h 3223609"/>
              <a:gd name="connsiteX1" fmla="*/ 1915571 w 1933406"/>
              <a:gd name="connsiteY1" fmla="*/ 0 h 3223609"/>
              <a:gd name="connsiteX2" fmla="*/ 1917185 w 1933406"/>
              <a:gd name="connsiteY2" fmla="*/ 13773 h 3223609"/>
              <a:gd name="connsiteX3" fmla="*/ 1929336 w 1933406"/>
              <a:gd name="connsiteY3" fmla="*/ 631697 h 3223609"/>
              <a:gd name="connsiteX4" fmla="*/ 1143763 w 1933406"/>
              <a:gd name="connsiteY4" fmla="*/ 2642332 h 3223609"/>
              <a:gd name="connsiteX5" fmla="*/ 779858 w 1933406"/>
              <a:gd name="connsiteY5" fmla="*/ 3115989 h 3223609"/>
              <a:gd name="connsiteX6" fmla="*/ 709265 w 1933406"/>
              <a:gd name="connsiteY6" fmla="*/ 3223609 h 3223609"/>
              <a:gd name="connsiteX7" fmla="*/ 0 w 1933406"/>
              <a:gd name="connsiteY7" fmla="*/ 3223609 h 3223609"/>
              <a:gd name="connsiteX8" fmla="*/ 0 w 1933406"/>
              <a:gd name="connsiteY8" fmla="*/ 0 h 322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406" h="3223609">
                <a:moveTo>
                  <a:pt x="0" y="0"/>
                </a:moveTo>
                <a:lnTo>
                  <a:pt x="1915571" y="0"/>
                </a:lnTo>
                <a:lnTo>
                  <a:pt x="1917185" y="13773"/>
                </a:lnTo>
                <a:cubicBezTo>
                  <a:pt x="1933503" y="210710"/>
                  <a:pt x="1937423" y="416602"/>
                  <a:pt x="1929336" y="631697"/>
                </a:cubicBezTo>
                <a:cubicBezTo>
                  <a:pt x="1888407" y="1310493"/>
                  <a:pt x="1625669" y="2029567"/>
                  <a:pt x="1143763" y="2642332"/>
                </a:cubicBezTo>
                <a:cubicBezTo>
                  <a:pt x="1020976" y="2798825"/>
                  <a:pt x="894847" y="2951603"/>
                  <a:pt x="779858" y="3115989"/>
                </a:cubicBezTo>
                <a:lnTo>
                  <a:pt x="709265" y="3223609"/>
                </a:lnTo>
                <a:lnTo>
                  <a:pt x="0" y="3223609"/>
                </a:lnTo>
                <a:lnTo>
                  <a:pt x="0" y="0"/>
                </a:lnTo>
                <a:close/>
              </a:path>
            </a:pathLst>
          </a:custGeom>
          <a:solidFill>
            <a:srgbClr val="EF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D94F87D-27BD-D04F-9DC8-488FB44C0704}"/>
              </a:ext>
            </a:extLst>
          </p:cNvPr>
          <p:cNvSpPr/>
          <p:nvPr/>
        </p:nvSpPr>
        <p:spPr>
          <a:xfrm>
            <a:off x="5134936" y="4508116"/>
            <a:ext cx="660092" cy="719960"/>
          </a:xfrm>
          <a:custGeom>
            <a:avLst/>
            <a:gdLst>
              <a:gd name="connsiteX0" fmla="*/ 51303 w 1760244"/>
              <a:gd name="connsiteY0" fmla="*/ 0 h 1919892"/>
              <a:gd name="connsiteX1" fmla="*/ 1760244 w 1760244"/>
              <a:gd name="connsiteY1" fmla="*/ 0 h 1919892"/>
              <a:gd name="connsiteX2" fmla="*/ 1760244 w 1760244"/>
              <a:gd name="connsiteY2" fmla="*/ 1820912 h 1919892"/>
              <a:gd name="connsiteX3" fmla="*/ 1582148 w 1760244"/>
              <a:gd name="connsiteY3" fmla="*/ 1847561 h 1919892"/>
              <a:gd name="connsiteX4" fmla="*/ 506771 w 1760244"/>
              <a:gd name="connsiteY4" fmla="*/ 1868691 h 1919892"/>
              <a:gd name="connsiteX5" fmla="*/ 134449 w 1760244"/>
              <a:gd name="connsiteY5" fmla="*/ 1180651 h 1919892"/>
              <a:gd name="connsiteX6" fmla="*/ 214327 w 1760244"/>
              <a:gd name="connsiteY6" fmla="*/ 737585 h 1919892"/>
              <a:gd name="connsiteX7" fmla="*/ 88899 w 1760244"/>
              <a:gd name="connsiteY7" fmla="*/ 295839 h 1919892"/>
              <a:gd name="connsiteX8" fmla="*/ 31443 w 1760244"/>
              <a:gd name="connsiteY8" fmla="*/ 25570 h 1919892"/>
              <a:gd name="connsiteX9" fmla="*/ 51303 w 1760244"/>
              <a:gd name="connsiteY9" fmla="*/ 0 h 191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0244" h="1919892">
                <a:moveTo>
                  <a:pt x="51303" y="0"/>
                </a:moveTo>
                <a:lnTo>
                  <a:pt x="1760244" y="0"/>
                </a:lnTo>
                <a:lnTo>
                  <a:pt x="1760244" y="1820912"/>
                </a:lnTo>
                <a:lnTo>
                  <a:pt x="1582148" y="1847561"/>
                </a:lnTo>
                <a:cubicBezTo>
                  <a:pt x="1224349" y="1883218"/>
                  <a:pt x="866550" y="1978302"/>
                  <a:pt x="506771" y="1868691"/>
                </a:cubicBezTo>
                <a:cubicBezTo>
                  <a:pt x="162836" y="1764363"/>
                  <a:pt x="62494" y="1579477"/>
                  <a:pt x="134449" y="1180651"/>
                </a:cubicBezTo>
                <a:cubicBezTo>
                  <a:pt x="161515" y="1033403"/>
                  <a:pt x="192542" y="886154"/>
                  <a:pt x="214327" y="737585"/>
                </a:cubicBezTo>
                <a:cubicBezTo>
                  <a:pt x="238092" y="567225"/>
                  <a:pt x="218948" y="414695"/>
                  <a:pt x="88899" y="295839"/>
                </a:cubicBezTo>
                <a:cubicBezTo>
                  <a:pt x="7454" y="221885"/>
                  <a:pt x="-32042" y="126192"/>
                  <a:pt x="31443" y="25570"/>
                </a:cubicBezTo>
                <a:lnTo>
                  <a:pt x="513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D8B2951-F11C-1D46-9C75-8A66B589D58B}"/>
              </a:ext>
            </a:extLst>
          </p:cNvPr>
          <p:cNvSpPr/>
          <p:nvPr/>
        </p:nvSpPr>
        <p:spPr>
          <a:xfrm>
            <a:off x="7281499" y="4508116"/>
            <a:ext cx="323098" cy="1196513"/>
          </a:xfrm>
          <a:custGeom>
            <a:avLst/>
            <a:gdLst>
              <a:gd name="connsiteX0" fmla="*/ 0 w 861594"/>
              <a:gd name="connsiteY0" fmla="*/ 0 h 3190700"/>
              <a:gd name="connsiteX1" fmla="*/ 624674 w 861594"/>
              <a:gd name="connsiteY1" fmla="*/ 0 h 3190700"/>
              <a:gd name="connsiteX2" fmla="*/ 566749 w 861594"/>
              <a:gd name="connsiteY2" fmla="*/ 108406 h 3190700"/>
              <a:gd name="connsiteX3" fmla="*/ 436088 w 861594"/>
              <a:gd name="connsiteY3" fmla="*/ 1621736 h 3190700"/>
              <a:gd name="connsiteX4" fmla="*/ 818972 w 861594"/>
              <a:gd name="connsiteY4" fmla="*/ 2921881 h 3190700"/>
              <a:gd name="connsiteX5" fmla="*/ 666478 w 861594"/>
              <a:gd name="connsiteY5" fmla="*/ 3183363 h 3190700"/>
              <a:gd name="connsiteX6" fmla="*/ 103725 w 861594"/>
              <a:gd name="connsiteY6" fmla="*/ 3190626 h 3190700"/>
              <a:gd name="connsiteX7" fmla="*/ 0 w 861594"/>
              <a:gd name="connsiteY7" fmla="*/ 3190700 h 3190700"/>
              <a:gd name="connsiteX8" fmla="*/ 0 w 861594"/>
              <a:gd name="connsiteY8" fmla="*/ 0 h 31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594" h="3190700">
                <a:moveTo>
                  <a:pt x="0" y="0"/>
                </a:moveTo>
                <a:lnTo>
                  <a:pt x="624674" y="0"/>
                </a:lnTo>
                <a:lnTo>
                  <a:pt x="566749" y="108406"/>
                </a:lnTo>
                <a:cubicBezTo>
                  <a:pt x="352909" y="568825"/>
                  <a:pt x="313631" y="1116766"/>
                  <a:pt x="436088" y="1621736"/>
                </a:cubicBezTo>
                <a:cubicBezTo>
                  <a:pt x="544352" y="2063482"/>
                  <a:pt x="690904" y="2488720"/>
                  <a:pt x="818972" y="2921881"/>
                </a:cubicBezTo>
                <a:cubicBezTo>
                  <a:pt x="890928" y="3163554"/>
                  <a:pt x="890928" y="3170157"/>
                  <a:pt x="666478" y="3183363"/>
                </a:cubicBezTo>
                <a:cubicBezTo>
                  <a:pt x="579339" y="3188315"/>
                  <a:pt x="374282" y="3190131"/>
                  <a:pt x="103725" y="3190626"/>
                </a:cubicBezTo>
                <a:lnTo>
                  <a:pt x="0" y="31907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D508487-67EF-474F-954E-E217BD2AA601}"/>
              </a:ext>
            </a:extLst>
          </p:cNvPr>
          <p:cNvSpPr/>
          <p:nvPr/>
        </p:nvSpPr>
        <p:spPr>
          <a:xfrm>
            <a:off x="5795028" y="1980604"/>
            <a:ext cx="1486471" cy="1210374"/>
          </a:xfrm>
          <a:custGeom>
            <a:avLst/>
            <a:gdLst>
              <a:gd name="connsiteX0" fmla="*/ 2036233 w 3963922"/>
              <a:gd name="connsiteY0" fmla="*/ 53 h 3227664"/>
              <a:gd name="connsiteX1" fmla="*/ 2276983 w 3963922"/>
              <a:gd name="connsiteY1" fmla="*/ 8881 h 3227664"/>
              <a:gd name="connsiteX2" fmla="*/ 3815285 w 3963922"/>
              <a:gd name="connsiteY2" fmla="*/ 413258 h 3227664"/>
              <a:gd name="connsiteX3" fmla="*/ 3963922 w 3963922"/>
              <a:gd name="connsiteY3" fmla="*/ 491824 h 3227664"/>
              <a:gd name="connsiteX4" fmla="*/ 3963922 w 3963922"/>
              <a:gd name="connsiteY4" fmla="*/ 3227664 h 3227664"/>
              <a:gd name="connsiteX5" fmla="*/ 0 w 3963922"/>
              <a:gd name="connsiteY5" fmla="*/ 3227664 h 3227664"/>
              <a:gd name="connsiteX6" fmla="*/ 0 w 3963922"/>
              <a:gd name="connsiteY6" fmla="*/ 670708 h 3227664"/>
              <a:gd name="connsiteX7" fmla="*/ 26548 w 3963922"/>
              <a:gd name="connsiteY7" fmla="*/ 654001 h 3227664"/>
              <a:gd name="connsiteX8" fmla="*/ 411413 w 3963922"/>
              <a:gd name="connsiteY8" fmla="*/ 439401 h 3227664"/>
              <a:gd name="connsiteX9" fmla="*/ 2036233 w 3963922"/>
              <a:gd name="connsiteY9" fmla="*/ 53 h 32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3922" h="3227664">
                <a:moveTo>
                  <a:pt x="2036233" y="53"/>
                </a:moveTo>
                <a:cubicBezTo>
                  <a:pt x="2116186" y="-435"/>
                  <a:pt x="2196445" y="2443"/>
                  <a:pt x="2276983" y="8881"/>
                </a:cubicBezTo>
                <a:cubicBezTo>
                  <a:pt x="2827173" y="53080"/>
                  <a:pt x="3343626" y="182085"/>
                  <a:pt x="3815285" y="413258"/>
                </a:cubicBezTo>
                <a:lnTo>
                  <a:pt x="3963922" y="491824"/>
                </a:lnTo>
                <a:lnTo>
                  <a:pt x="3963922" y="3227664"/>
                </a:lnTo>
                <a:lnTo>
                  <a:pt x="0" y="3227664"/>
                </a:lnTo>
                <a:lnTo>
                  <a:pt x="0" y="670708"/>
                </a:lnTo>
                <a:lnTo>
                  <a:pt x="26548" y="654001"/>
                </a:lnTo>
                <a:cubicBezTo>
                  <a:pt x="153296" y="578726"/>
                  <a:pt x="280704" y="506092"/>
                  <a:pt x="411413" y="439401"/>
                </a:cubicBezTo>
                <a:cubicBezTo>
                  <a:pt x="931855" y="171894"/>
                  <a:pt x="1476558" y="3475"/>
                  <a:pt x="2036233" y="53"/>
                </a:cubicBezTo>
                <a:close/>
              </a:path>
            </a:pathLst>
          </a:custGeom>
          <a:solidFill>
            <a:srgbClr val="33996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847AB0F-47C4-3940-BE0D-FA7D415B4B57}"/>
              </a:ext>
            </a:extLst>
          </p:cNvPr>
          <p:cNvSpPr/>
          <p:nvPr/>
        </p:nvSpPr>
        <p:spPr>
          <a:xfrm>
            <a:off x="5795028" y="3245121"/>
            <a:ext cx="1486471" cy="1208854"/>
          </a:xfrm>
          <a:custGeom>
            <a:avLst/>
            <a:gdLst>
              <a:gd name="connsiteX0" fmla="*/ 0 w 3963922"/>
              <a:gd name="connsiteY0" fmla="*/ 0 h 3223609"/>
              <a:gd name="connsiteX1" fmla="*/ 3963922 w 3963922"/>
              <a:gd name="connsiteY1" fmla="*/ 0 h 3223609"/>
              <a:gd name="connsiteX2" fmla="*/ 3963922 w 3963922"/>
              <a:gd name="connsiteY2" fmla="*/ 3223609 h 3223609"/>
              <a:gd name="connsiteX3" fmla="*/ 0 w 3963922"/>
              <a:gd name="connsiteY3" fmla="*/ 3223609 h 3223609"/>
              <a:gd name="connsiteX4" fmla="*/ 0 w 3963922"/>
              <a:gd name="connsiteY4" fmla="*/ 0 h 322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922" h="3223609">
                <a:moveTo>
                  <a:pt x="0" y="0"/>
                </a:moveTo>
                <a:lnTo>
                  <a:pt x="3963922" y="0"/>
                </a:lnTo>
                <a:lnTo>
                  <a:pt x="3963922" y="3223609"/>
                </a:lnTo>
                <a:lnTo>
                  <a:pt x="0" y="3223609"/>
                </a:lnTo>
                <a:lnTo>
                  <a:pt x="0" y="0"/>
                </a:lnTo>
                <a:close/>
              </a:path>
            </a:pathLst>
          </a:custGeom>
          <a:solidFill>
            <a:srgbClr val="EFAC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55CAB56-72E5-2A4D-AE06-BE5D5CD3B712}"/>
              </a:ext>
            </a:extLst>
          </p:cNvPr>
          <p:cNvSpPr/>
          <p:nvPr/>
        </p:nvSpPr>
        <p:spPr>
          <a:xfrm>
            <a:off x="5795028" y="4508116"/>
            <a:ext cx="1486471" cy="1203473"/>
          </a:xfrm>
          <a:custGeom>
            <a:avLst/>
            <a:gdLst>
              <a:gd name="connsiteX0" fmla="*/ 0 w 3963922"/>
              <a:gd name="connsiteY0" fmla="*/ 0 h 3209262"/>
              <a:gd name="connsiteX1" fmla="*/ 3963922 w 3963922"/>
              <a:gd name="connsiteY1" fmla="*/ 0 h 3209262"/>
              <a:gd name="connsiteX2" fmla="*/ 3963922 w 3963922"/>
              <a:gd name="connsiteY2" fmla="*/ 3190700 h 3209262"/>
              <a:gd name="connsiteX3" fmla="*/ 3853268 w 3963922"/>
              <a:gd name="connsiteY3" fmla="*/ 3190778 h 3209262"/>
              <a:gd name="connsiteX4" fmla="*/ 1279504 w 3963922"/>
              <a:gd name="connsiteY4" fmla="*/ 3208454 h 3209262"/>
              <a:gd name="connsiteX5" fmla="*/ 963954 w 3963922"/>
              <a:gd name="connsiteY5" fmla="*/ 2930465 h 3209262"/>
              <a:gd name="connsiteX6" fmla="*/ 812121 w 3963922"/>
              <a:gd name="connsiteY6" fmla="*/ 2129512 h 3209262"/>
              <a:gd name="connsiteX7" fmla="*/ 544102 w 3963922"/>
              <a:gd name="connsiteY7" fmla="*/ 1799359 h 3209262"/>
              <a:gd name="connsiteX8" fmla="*/ 1308 w 3963922"/>
              <a:gd name="connsiteY8" fmla="*/ 1820716 h 3209262"/>
              <a:gd name="connsiteX9" fmla="*/ 0 w 3963922"/>
              <a:gd name="connsiteY9" fmla="*/ 1820912 h 3209262"/>
              <a:gd name="connsiteX10" fmla="*/ 0 w 3963922"/>
              <a:gd name="connsiteY10" fmla="*/ 0 h 32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3922" h="3209262">
                <a:moveTo>
                  <a:pt x="0" y="0"/>
                </a:moveTo>
                <a:lnTo>
                  <a:pt x="3963922" y="0"/>
                </a:lnTo>
                <a:lnTo>
                  <a:pt x="3963922" y="3190700"/>
                </a:lnTo>
                <a:lnTo>
                  <a:pt x="3853268" y="3190778"/>
                </a:lnTo>
                <a:cubicBezTo>
                  <a:pt x="3028187" y="3190636"/>
                  <a:pt x="1806877" y="3183941"/>
                  <a:pt x="1279504" y="3208454"/>
                </a:cubicBezTo>
                <a:cubicBezTo>
                  <a:pt x="1090702" y="3217699"/>
                  <a:pt x="1000262" y="3149027"/>
                  <a:pt x="963954" y="2930465"/>
                </a:cubicBezTo>
                <a:cubicBezTo>
                  <a:pt x="919725" y="2662380"/>
                  <a:pt x="841828" y="2402219"/>
                  <a:pt x="812121" y="2129512"/>
                </a:cubicBezTo>
                <a:cubicBezTo>
                  <a:pt x="791656" y="1942645"/>
                  <a:pt x="703197" y="1840958"/>
                  <a:pt x="544102" y="1799359"/>
                </a:cubicBezTo>
                <a:cubicBezTo>
                  <a:pt x="359922" y="1751321"/>
                  <a:pt x="180568" y="1788711"/>
                  <a:pt x="1308" y="1820716"/>
                </a:cubicBezTo>
                <a:lnTo>
                  <a:pt x="0" y="18209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67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Freeform 202">
            <a:extLst>
              <a:ext uri="{FF2B5EF4-FFF2-40B4-BE49-F238E27FC236}">
                <a16:creationId xmlns:a16="http://schemas.microsoft.com/office/drawing/2014/main" id="{41B3E882-1F73-3243-8529-F5B34FFF2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2857" y="2387508"/>
            <a:ext cx="410813" cy="396566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675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Freeform 980">
            <a:extLst>
              <a:ext uri="{FF2B5EF4-FFF2-40B4-BE49-F238E27FC236}">
                <a16:creationId xmlns:a16="http://schemas.microsoft.com/office/drawing/2014/main" id="{55CD4960-70DF-FB44-A93C-657DF1FD7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9571" y="4911570"/>
            <a:ext cx="357384" cy="396566"/>
          </a:xfrm>
          <a:custGeom>
            <a:avLst/>
            <a:gdLst>
              <a:gd name="T0" fmla="*/ 1962822 w 262678"/>
              <a:gd name="T1" fmla="*/ 5728482 h 291382"/>
              <a:gd name="T2" fmla="*/ 2145623 w 262678"/>
              <a:gd name="T3" fmla="*/ 5568567 h 291382"/>
              <a:gd name="T4" fmla="*/ 4017868 w 262678"/>
              <a:gd name="T5" fmla="*/ 5306841 h 291382"/>
              <a:gd name="T6" fmla="*/ 2084223 w 262678"/>
              <a:gd name="T7" fmla="*/ 3139452 h 291382"/>
              <a:gd name="T8" fmla="*/ 1987487 w 262678"/>
              <a:gd name="T9" fmla="*/ 4876200 h 291382"/>
              <a:gd name="T10" fmla="*/ 192899 w 262678"/>
              <a:gd name="T11" fmla="*/ 2806083 h 291382"/>
              <a:gd name="T12" fmla="*/ 5136830 w 262678"/>
              <a:gd name="T13" fmla="*/ 2806083 h 291382"/>
              <a:gd name="T14" fmla="*/ 2277232 w 262678"/>
              <a:gd name="T15" fmla="*/ 2624359 h 291382"/>
              <a:gd name="T16" fmla="*/ 2716046 w 262678"/>
              <a:gd name="T17" fmla="*/ 2209957 h 291382"/>
              <a:gd name="T18" fmla="*/ 2277232 w 262678"/>
              <a:gd name="T19" fmla="*/ 2166350 h 291382"/>
              <a:gd name="T20" fmla="*/ 968139 w 262678"/>
              <a:gd name="T21" fmla="*/ 2624359 h 291382"/>
              <a:gd name="T22" fmla="*/ 1326494 w 262678"/>
              <a:gd name="T23" fmla="*/ 1948253 h 291382"/>
              <a:gd name="T24" fmla="*/ 2277232 w 262678"/>
              <a:gd name="T25" fmla="*/ 1962816 h 291382"/>
              <a:gd name="T26" fmla="*/ 2818447 w 262678"/>
              <a:gd name="T27" fmla="*/ 1962816 h 291382"/>
              <a:gd name="T28" fmla="*/ 2555188 w 262678"/>
              <a:gd name="T29" fmla="*/ 1301271 h 291382"/>
              <a:gd name="T30" fmla="*/ 4142191 w 262678"/>
              <a:gd name="T31" fmla="*/ 1134051 h 291382"/>
              <a:gd name="T32" fmla="*/ 4500550 w 262678"/>
              <a:gd name="T33" fmla="*/ 1134051 h 291382"/>
              <a:gd name="T34" fmla="*/ 3608303 w 262678"/>
              <a:gd name="T35" fmla="*/ 2624359 h 291382"/>
              <a:gd name="T36" fmla="*/ 3608303 w 262678"/>
              <a:gd name="T37" fmla="*/ 1134051 h 291382"/>
              <a:gd name="T38" fmla="*/ 968139 w 262678"/>
              <a:gd name="T39" fmla="*/ 1831942 h 291382"/>
              <a:gd name="T40" fmla="*/ 1501981 w 262678"/>
              <a:gd name="T41" fmla="*/ 1831942 h 291382"/>
              <a:gd name="T42" fmla="*/ 1136338 w 262678"/>
              <a:gd name="T43" fmla="*/ 639714 h 291382"/>
              <a:gd name="T44" fmla="*/ 2460097 w 262678"/>
              <a:gd name="T45" fmla="*/ 1090431 h 291382"/>
              <a:gd name="T46" fmla="*/ 2555188 w 262678"/>
              <a:gd name="T47" fmla="*/ 348955 h 291382"/>
              <a:gd name="T48" fmla="*/ 4434703 w 262678"/>
              <a:gd name="T49" fmla="*/ 959585 h 291382"/>
              <a:gd name="T50" fmla="*/ 1129025 w 262678"/>
              <a:gd name="T51" fmla="*/ 203560 h 291382"/>
              <a:gd name="T52" fmla="*/ 1333785 w 262678"/>
              <a:gd name="T53" fmla="*/ 203560 h 291382"/>
              <a:gd name="T54" fmla="*/ 2555188 w 262678"/>
              <a:gd name="T55" fmla="*/ 0 h 291382"/>
              <a:gd name="T56" fmla="*/ 3001269 w 262678"/>
              <a:gd name="T57" fmla="*/ 1068628 h 291382"/>
              <a:gd name="T58" fmla="*/ 3425467 w 262678"/>
              <a:gd name="T59" fmla="*/ 1046802 h 291382"/>
              <a:gd name="T60" fmla="*/ 4054454 w 262678"/>
              <a:gd name="T61" fmla="*/ 0 h 291382"/>
              <a:gd name="T62" fmla="*/ 4683387 w 262678"/>
              <a:gd name="T63" fmla="*/ 1046802 h 291382"/>
              <a:gd name="T64" fmla="*/ 5319657 w 262678"/>
              <a:gd name="T65" fmla="*/ 2653429 h 291382"/>
              <a:gd name="T66" fmla="*/ 4763829 w 262678"/>
              <a:gd name="T67" fmla="*/ 5306841 h 291382"/>
              <a:gd name="T68" fmla="*/ 4112916 w 262678"/>
              <a:gd name="T69" fmla="*/ 5895691 h 291382"/>
              <a:gd name="T70" fmla="*/ 1136338 w 262678"/>
              <a:gd name="T71" fmla="*/ 5306841 h 291382"/>
              <a:gd name="T72" fmla="*/ 2690 w 262678"/>
              <a:gd name="T73" fmla="*/ 2733402 h 291382"/>
              <a:gd name="T74" fmla="*/ 785270 w 262678"/>
              <a:gd name="T75" fmla="*/ 2624359 h 291382"/>
              <a:gd name="T76" fmla="*/ 485429 w 262678"/>
              <a:gd name="T77" fmla="*/ 1831942 h 291382"/>
              <a:gd name="T78" fmla="*/ 302577 w 262678"/>
              <a:gd name="T79" fmla="*/ 1090431 h 291382"/>
              <a:gd name="T80" fmla="*/ 946200 w 262678"/>
              <a:gd name="T81" fmla="*/ 145424 h 291382"/>
              <a:gd name="T82" fmla="*/ 1392300 w 262678"/>
              <a:gd name="T83" fmla="*/ 43583 h 291382"/>
              <a:gd name="T84" fmla="*/ 1509318 w 262678"/>
              <a:gd name="T85" fmla="*/ 537962 h 291382"/>
              <a:gd name="T86" fmla="*/ 1684821 w 262678"/>
              <a:gd name="T87" fmla="*/ 2624359 h 291382"/>
              <a:gd name="T88" fmla="*/ 2109037 w 262678"/>
              <a:gd name="T89" fmla="*/ 1025021 h 2913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62678" h="291382">
                <a:moveTo>
                  <a:pt x="64936" y="262280"/>
                </a:moveTo>
                <a:lnTo>
                  <a:pt x="64936" y="283118"/>
                </a:lnTo>
                <a:lnTo>
                  <a:pt x="96617" y="283118"/>
                </a:lnTo>
                <a:lnTo>
                  <a:pt x="96617" y="275214"/>
                </a:lnTo>
                <a:cubicBezTo>
                  <a:pt x="96617" y="272699"/>
                  <a:pt x="98777" y="271262"/>
                  <a:pt x="101657" y="271262"/>
                </a:cubicBezTo>
                <a:cubicBezTo>
                  <a:pt x="104177" y="271262"/>
                  <a:pt x="105617" y="272699"/>
                  <a:pt x="105617" y="275214"/>
                </a:cubicBezTo>
                <a:lnTo>
                  <a:pt x="105617" y="283118"/>
                </a:lnTo>
                <a:lnTo>
                  <a:pt x="197779" y="283118"/>
                </a:lnTo>
                <a:lnTo>
                  <a:pt x="197779" y="262280"/>
                </a:lnTo>
                <a:lnTo>
                  <a:pt x="64936" y="262280"/>
                </a:lnTo>
                <a:close/>
                <a:moveTo>
                  <a:pt x="97834" y="151178"/>
                </a:moveTo>
                <a:cubicBezTo>
                  <a:pt x="100398" y="150454"/>
                  <a:pt x="102596" y="152627"/>
                  <a:pt x="102596" y="155162"/>
                </a:cubicBezTo>
                <a:lnTo>
                  <a:pt x="106993" y="240634"/>
                </a:lnTo>
                <a:cubicBezTo>
                  <a:pt x="107359" y="242807"/>
                  <a:pt x="105527" y="245342"/>
                  <a:pt x="102963" y="245342"/>
                </a:cubicBezTo>
                <a:cubicBezTo>
                  <a:pt x="100398" y="245342"/>
                  <a:pt x="98566" y="243531"/>
                  <a:pt x="97834" y="240996"/>
                </a:cubicBezTo>
                <a:lnTo>
                  <a:pt x="93437" y="155524"/>
                </a:lnTo>
                <a:cubicBezTo>
                  <a:pt x="93437" y="152989"/>
                  <a:pt x="95635" y="151178"/>
                  <a:pt x="97834" y="151178"/>
                </a:cubicBezTo>
                <a:close/>
                <a:moveTo>
                  <a:pt x="9495" y="138685"/>
                </a:moveTo>
                <a:lnTo>
                  <a:pt x="31455" y="253297"/>
                </a:lnTo>
                <a:lnTo>
                  <a:pt x="231260" y="253297"/>
                </a:lnTo>
                <a:lnTo>
                  <a:pt x="252860" y="138685"/>
                </a:lnTo>
                <a:lnTo>
                  <a:pt x="9495" y="138685"/>
                </a:lnTo>
                <a:close/>
                <a:moveTo>
                  <a:pt x="112097" y="107068"/>
                </a:moveTo>
                <a:lnTo>
                  <a:pt x="112097" y="129703"/>
                </a:lnTo>
                <a:lnTo>
                  <a:pt x="138738" y="129703"/>
                </a:lnTo>
                <a:lnTo>
                  <a:pt x="138738" y="107068"/>
                </a:lnTo>
                <a:lnTo>
                  <a:pt x="133698" y="109223"/>
                </a:lnTo>
                <a:cubicBezTo>
                  <a:pt x="131538" y="110660"/>
                  <a:pt x="128658" y="111379"/>
                  <a:pt x="125778" y="111379"/>
                </a:cubicBezTo>
                <a:cubicBezTo>
                  <a:pt x="122538" y="111379"/>
                  <a:pt x="119658" y="110660"/>
                  <a:pt x="117137" y="109223"/>
                </a:cubicBezTo>
                <a:lnTo>
                  <a:pt x="112097" y="107068"/>
                </a:lnTo>
                <a:close/>
                <a:moveTo>
                  <a:pt x="55936" y="96289"/>
                </a:moveTo>
                <a:lnTo>
                  <a:pt x="47656" y="100960"/>
                </a:lnTo>
                <a:lnTo>
                  <a:pt x="47656" y="129703"/>
                </a:lnTo>
                <a:lnTo>
                  <a:pt x="73936" y="129703"/>
                </a:lnTo>
                <a:lnTo>
                  <a:pt x="73936" y="100960"/>
                </a:lnTo>
                <a:lnTo>
                  <a:pt x="65296" y="96289"/>
                </a:lnTo>
                <a:cubicBezTo>
                  <a:pt x="62056" y="94852"/>
                  <a:pt x="58816" y="94852"/>
                  <a:pt x="55936" y="96289"/>
                </a:cubicBezTo>
                <a:close/>
                <a:moveTo>
                  <a:pt x="112097" y="59642"/>
                </a:moveTo>
                <a:lnTo>
                  <a:pt x="112097" y="97008"/>
                </a:lnTo>
                <a:lnTo>
                  <a:pt x="121098" y="101678"/>
                </a:lnTo>
                <a:cubicBezTo>
                  <a:pt x="123978" y="102756"/>
                  <a:pt x="127218" y="102756"/>
                  <a:pt x="130098" y="101678"/>
                </a:cubicBezTo>
                <a:lnTo>
                  <a:pt x="138738" y="97008"/>
                </a:lnTo>
                <a:lnTo>
                  <a:pt x="138738" y="59642"/>
                </a:lnTo>
                <a:lnTo>
                  <a:pt x="133698" y="62157"/>
                </a:lnTo>
                <a:cubicBezTo>
                  <a:pt x="131538" y="63594"/>
                  <a:pt x="128658" y="64313"/>
                  <a:pt x="125778" y="64313"/>
                </a:cubicBezTo>
                <a:cubicBezTo>
                  <a:pt x="122538" y="64313"/>
                  <a:pt x="119658" y="63594"/>
                  <a:pt x="117137" y="62157"/>
                </a:cubicBezTo>
                <a:lnTo>
                  <a:pt x="112097" y="59642"/>
                </a:lnTo>
                <a:close/>
                <a:moveTo>
                  <a:pt x="203899" y="56049"/>
                </a:moveTo>
                <a:lnTo>
                  <a:pt x="203899" y="129703"/>
                </a:lnTo>
                <a:lnTo>
                  <a:pt x="221899" y="129703"/>
                </a:lnTo>
                <a:lnTo>
                  <a:pt x="221539" y="56049"/>
                </a:lnTo>
                <a:lnTo>
                  <a:pt x="203899" y="56049"/>
                </a:lnTo>
                <a:close/>
                <a:moveTo>
                  <a:pt x="177619" y="56049"/>
                </a:moveTo>
                <a:lnTo>
                  <a:pt x="177619" y="129703"/>
                </a:lnTo>
                <a:lnTo>
                  <a:pt x="194899" y="129703"/>
                </a:lnTo>
                <a:lnTo>
                  <a:pt x="194899" y="56049"/>
                </a:lnTo>
                <a:lnTo>
                  <a:pt x="177619" y="56049"/>
                </a:lnTo>
                <a:close/>
                <a:moveTo>
                  <a:pt x="55936" y="31617"/>
                </a:moveTo>
                <a:lnTo>
                  <a:pt x="47656" y="36288"/>
                </a:lnTo>
                <a:lnTo>
                  <a:pt x="47656" y="90540"/>
                </a:lnTo>
                <a:lnTo>
                  <a:pt x="51976" y="88744"/>
                </a:lnTo>
                <a:cubicBezTo>
                  <a:pt x="57736" y="85870"/>
                  <a:pt x="63856" y="85870"/>
                  <a:pt x="69256" y="88744"/>
                </a:cubicBezTo>
                <a:lnTo>
                  <a:pt x="73936" y="90540"/>
                </a:lnTo>
                <a:lnTo>
                  <a:pt x="73936" y="36288"/>
                </a:lnTo>
                <a:lnTo>
                  <a:pt x="65296" y="31617"/>
                </a:lnTo>
                <a:cubicBezTo>
                  <a:pt x="62056" y="30180"/>
                  <a:pt x="58816" y="30180"/>
                  <a:pt x="55936" y="31617"/>
                </a:cubicBezTo>
                <a:close/>
                <a:moveTo>
                  <a:pt x="125778" y="17246"/>
                </a:moveTo>
                <a:lnTo>
                  <a:pt x="113537" y="50300"/>
                </a:lnTo>
                <a:lnTo>
                  <a:pt x="121098" y="53893"/>
                </a:lnTo>
                <a:cubicBezTo>
                  <a:pt x="123978" y="56049"/>
                  <a:pt x="127218" y="56049"/>
                  <a:pt x="130098" y="53893"/>
                </a:cubicBezTo>
                <a:lnTo>
                  <a:pt x="138018" y="50300"/>
                </a:lnTo>
                <a:lnTo>
                  <a:pt x="125778" y="17246"/>
                </a:lnTo>
                <a:close/>
                <a:moveTo>
                  <a:pt x="199579" y="13653"/>
                </a:moveTo>
                <a:lnTo>
                  <a:pt x="180859" y="47426"/>
                </a:lnTo>
                <a:lnTo>
                  <a:pt x="218299" y="47426"/>
                </a:lnTo>
                <a:lnTo>
                  <a:pt x="199579" y="13653"/>
                </a:lnTo>
                <a:close/>
                <a:moveTo>
                  <a:pt x="56296" y="9701"/>
                </a:moveTo>
                <a:lnTo>
                  <a:pt x="55576" y="10060"/>
                </a:lnTo>
                <a:lnTo>
                  <a:pt x="55576" y="22276"/>
                </a:lnTo>
                <a:cubicBezTo>
                  <a:pt x="58816" y="21557"/>
                  <a:pt x="62056" y="21557"/>
                  <a:pt x="65656" y="22276"/>
                </a:cubicBezTo>
                <a:lnTo>
                  <a:pt x="65656" y="10060"/>
                </a:lnTo>
                <a:lnTo>
                  <a:pt x="64936" y="9701"/>
                </a:lnTo>
                <a:cubicBezTo>
                  <a:pt x="62056" y="8623"/>
                  <a:pt x="58816" y="8623"/>
                  <a:pt x="56296" y="9701"/>
                </a:cubicBezTo>
                <a:close/>
                <a:moveTo>
                  <a:pt x="125778" y="0"/>
                </a:moveTo>
                <a:cubicBezTo>
                  <a:pt x="127218" y="0"/>
                  <a:pt x="129018" y="1078"/>
                  <a:pt x="129738" y="2875"/>
                </a:cubicBezTo>
                <a:lnTo>
                  <a:pt x="147738" y="50660"/>
                </a:lnTo>
                <a:cubicBezTo>
                  <a:pt x="147738" y="51378"/>
                  <a:pt x="147738" y="52097"/>
                  <a:pt x="147738" y="52815"/>
                </a:cubicBezTo>
                <a:lnTo>
                  <a:pt x="147738" y="129703"/>
                </a:lnTo>
                <a:lnTo>
                  <a:pt x="168618" y="129703"/>
                </a:lnTo>
                <a:lnTo>
                  <a:pt x="168618" y="51737"/>
                </a:lnTo>
                <a:cubicBezTo>
                  <a:pt x="168618" y="50660"/>
                  <a:pt x="168978" y="49941"/>
                  <a:pt x="168978" y="49582"/>
                </a:cubicBezTo>
                <a:lnTo>
                  <a:pt x="195259" y="2515"/>
                </a:lnTo>
                <a:cubicBezTo>
                  <a:pt x="196339" y="719"/>
                  <a:pt x="197779" y="0"/>
                  <a:pt x="199579" y="0"/>
                </a:cubicBezTo>
                <a:cubicBezTo>
                  <a:pt x="200659" y="0"/>
                  <a:pt x="202819" y="719"/>
                  <a:pt x="203179" y="2515"/>
                </a:cubicBezTo>
                <a:lnTo>
                  <a:pt x="229820" y="49582"/>
                </a:lnTo>
                <a:cubicBezTo>
                  <a:pt x="229820" y="49941"/>
                  <a:pt x="230540" y="50660"/>
                  <a:pt x="230540" y="51737"/>
                </a:cubicBezTo>
                <a:lnTo>
                  <a:pt x="230540" y="129703"/>
                </a:lnTo>
                <a:lnTo>
                  <a:pt x="258260" y="129703"/>
                </a:lnTo>
                <a:cubicBezTo>
                  <a:pt x="259340" y="129703"/>
                  <a:pt x="260420" y="130062"/>
                  <a:pt x="261860" y="131140"/>
                </a:cubicBezTo>
                <a:cubicBezTo>
                  <a:pt x="262220" y="132577"/>
                  <a:pt x="262940" y="133655"/>
                  <a:pt x="262580" y="135092"/>
                </a:cubicBezTo>
                <a:lnTo>
                  <a:pt x="238820" y="258687"/>
                </a:lnTo>
                <a:cubicBezTo>
                  <a:pt x="238460" y="260483"/>
                  <a:pt x="236660" y="262280"/>
                  <a:pt x="234500" y="262280"/>
                </a:cubicBezTo>
                <a:lnTo>
                  <a:pt x="206779" y="262280"/>
                </a:lnTo>
                <a:lnTo>
                  <a:pt x="206779" y="287430"/>
                </a:lnTo>
                <a:cubicBezTo>
                  <a:pt x="206779" y="289945"/>
                  <a:pt x="204259" y="291382"/>
                  <a:pt x="202459" y="291382"/>
                </a:cubicBezTo>
                <a:lnTo>
                  <a:pt x="60616" y="291382"/>
                </a:lnTo>
                <a:cubicBezTo>
                  <a:pt x="58096" y="291382"/>
                  <a:pt x="55936" y="289945"/>
                  <a:pt x="55936" y="287430"/>
                </a:cubicBezTo>
                <a:lnTo>
                  <a:pt x="55936" y="262280"/>
                </a:lnTo>
                <a:lnTo>
                  <a:pt x="27855" y="262280"/>
                </a:lnTo>
                <a:cubicBezTo>
                  <a:pt x="26055" y="262280"/>
                  <a:pt x="24255" y="260483"/>
                  <a:pt x="23535" y="258687"/>
                </a:cubicBezTo>
                <a:lnTo>
                  <a:pt x="135" y="135092"/>
                </a:lnTo>
                <a:cubicBezTo>
                  <a:pt x="-225" y="133655"/>
                  <a:pt x="135" y="132577"/>
                  <a:pt x="1215" y="131140"/>
                </a:cubicBezTo>
                <a:cubicBezTo>
                  <a:pt x="1935" y="130062"/>
                  <a:pt x="3015" y="129703"/>
                  <a:pt x="4455" y="129703"/>
                </a:cubicBezTo>
                <a:lnTo>
                  <a:pt x="38655" y="129703"/>
                </a:lnTo>
                <a:lnTo>
                  <a:pt x="38655" y="38444"/>
                </a:lnTo>
                <a:cubicBezTo>
                  <a:pt x="30015" y="40240"/>
                  <a:pt x="23895" y="46348"/>
                  <a:pt x="23895" y="53893"/>
                </a:cubicBezTo>
                <a:lnTo>
                  <a:pt x="23895" y="90540"/>
                </a:lnTo>
                <a:cubicBezTo>
                  <a:pt x="23895" y="93055"/>
                  <a:pt x="21735" y="95211"/>
                  <a:pt x="19215" y="95211"/>
                </a:cubicBezTo>
                <a:cubicBezTo>
                  <a:pt x="17055" y="95211"/>
                  <a:pt x="14895" y="93055"/>
                  <a:pt x="14895" y="90540"/>
                </a:cubicBezTo>
                <a:lnTo>
                  <a:pt x="14895" y="53893"/>
                </a:lnTo>
                <a:cubicBezTo>
                  <a:pt x="14895" y="40600"/>
                  <a:pt x="26775" y="29821"/>
                  <a:pt x="41896" y="29102"/>
                </a:cubicBezTo>
                <a:lnTo>
                  <a:pt x="46576" y="26587"/>
                </a:lnTo>
                <a:lnTo>
                  <a:pt x="46576" y="7186"/>
                </a:lnTo>
                <a:cubicBezTo>
                  <a:pt x="46576" y="5749"/>
                  <a:pt x="48016" y="4312"/>
                  <a:pt x="49456" y="3593"/>
                </a:cubicBezTo>
                <a:lnTo>
                  <a:pt x="52336" y="2156"/>
                </a:lnTo>
                <a:cubicBezTo>
                  <a:pt x="57736" y="-359"/>
                  <a:pt x="63856" y="-359"/>
                  <a:pt x="68536" y="2156"/>
                </a:cubicBezTo>
                <a:lnTo>
                  <a:pt x="71776" y="3593"/>
                </a:lnTo>
                <a:cubicBezTo>
                  <a:pt x="73576" y="4312"/>
                  <a:pt x="74296" y="5749"/>
                  <a:pt x="74296" y="7186"/>
                </a:cubicBezTo>
                <a:lnTo>
                  <a:pt x="74296" y="26587"/>
                </a:lnTo>
                <a:lnTo>
                  <a:pt x="80416" y="29821"/>
                </a:lnTo>
                <a:cubicBezTo>
                  <a:pt x="82216" y="30540"/>
                  <a:pt x="82936" y="31617"/>
                  <a:pt x="82936" y="33414"/>
                </a:cubicBezTo>
                <a:lnTo>
                  <a:pt x="82936" y="129703"/>
                </a:lnTo>
                <a:lnTo>
                  <a:pt x="103457" y="129703"/>
                </a:lnTo>
                <a:lnTo>
                  <a:pt x="103457" y="52815"/>
                </a:lnTo>
                <a:cubicBezTo>
                  <a:pt x="103457" y="52097"/>
                  <a:pt x="103457" y="51378"/>
                  <a:pt x="103817" y="50660"/>
                </a:cubicBezTo>
                <a:lnTo>
                  <a:pt x="121098" y="2875"/>
                </a:lnTo>
                <a:cubicBezTo>
                  <a:pt x="122178" y="1078"/>
                  <a:pt x="123618" y="0"/>
                  <a:pt x="125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>
              <a:defRPr/>
            </a:pPr>
            <a:endParaRPr lang="en-US" sz="675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Freeform 995">
            <a:extLst>
              <a:ext uri="{FF2B5EF4-FFF2-40B4-BE49-F238E27FC236}">
                <a16:creationId xmlns:a16="http://schemas.microsoft.com/office/drawing/2014/main" id="{B360C764-2723-914C-9699-86EAFD585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9980" y="3651858"/>
            <a:ext cx="396566" cy="395378"/>
          </a:xfrm>
          <a:custGeom>
            <a:avLst/>
            <a:gdLst>
              <a:gd name="T0" fmla="*/ 870300 w 291739"/>
              <a:gd name="T1" fmla="*/ 5583938 h 291741"/>
              <a:gd name="T2" fmla="*/ 1172429 w 291739"/>
              <a:gd name="T3" fmla="*/ 3605616 h 291741"/>
              <a:gd name="T4" fmla="*/ 1481711 w 291739"/>
              <a:gd name="T5" fmla="*/ 5583938 h 291741"/>
              <a:gd name="T6" fmla="*/ 654579 w 291739"/>
              <a:gd name="T7" fmla="*/ 3385794 h 291741"/>
              <a:gd name="T8" fmla="*/ 4524677 w 291739"/>
              <a:gd name="T9" fmla="*/ 3350280 h 291741"/>
              <a:gd name="T10" fmla="*/ 3644465 w 291739"/>
              <a:gd name="T11" fmla="*/ 3350280 h 291741"/>
              <a:gd name="T12" fmla="*/ 1260313 w 291739"/>
              <a:gd name="T13" fmla="*/ 2788517 h 291741"/>
              <a:gd name="T14" fmla="*/ 1077489 w 291739"/>
              <a:gd name="T15" fmla="*/ 2840092 h 291741"/>
              <a:gd name="T16" fmla="*/ 1172568 w 291739"/>
              <a:gd name="T17" fmla="*/ 2160457 h 291741"/>
              <a:gd name="T18" fmla="*/ 1172568 w 291739"/>
              <a:gd name="T19" fmla="*/ 2466455 h 291741"/>
              <a:gd name="T20" fmla="*/ 1172568 w 291739"/>
              <a:gd name="T21" fmla="*/ 2160457 h 291741"/>
              <a:gd name="T22" fmla="*/ 1260313 w 291739"/>
              <a:gd name="T23" fmla="*/ 1877940 h 291741"/>
              <a:gd name="T24" fmla="*/ 1077489 w 291739"/>
              <a:gd name="T25" fmla="*/ 1746873 h 291741"/>
              <a:gd name="T26" fmla="*/ 4904520 w 291739"/>
              <a:gd name="T27" fmla="*/ 1612185 h 291741"/>
              <a:gd name="T28" fmla="*/ 4721979 w 291739"/>
              <a:gd name="T29" fmla="*/ 3007716 h 291741"/>
              <a:gd name="T30" fmla="*/ 3390905 w 291739"/>
              <a:gd name="T31" fmla="*/ 1534241 h 291741"/>
              <a:gd name="T32" fmla="*/ 3390905 w 291739"/>
              <a:gd name="T33" fmla="*/ 3092708 h 291741"/>
              <a:gd name="T34" fmla="*/ 3390905 w 291739"/>
              <a:gd name="T35" fmla="*/ 1534241 h 291741"/>
              <a:gd name="T36" fmla="*/ 4524677 w 291739"/>
              <a:gd name="T37" fmla="*/ 1245223 h 291741"/>
              <a:gd name="T38" fmla="*/ 3644465 w 291739"/>
              <a:gd name="T39" fmla="*/ 1245223 h 291741"/>
              <a:gd name="T40" fmla="*/ 5744731 w 291739"/>
              <a:gd name="T41" fmla="*/ 469626 h 291741"/>
              <a:gd name="T42" fmla="*/ 5593469 w 291739"/>
              <a:gd name="T43" fmla="*/ 646752 h 291741"/>
              <a:gd name="T44" fmla="*/ 5823931 w 291739"/>
              <a:gd name="T45" fmla="*/ 4046937 h 291741"/>
              <a:gd name="T46" fmla="*/ 5226144 w 291739"/>
              <a:gd name="T47" fmla="*/ 5640797 h 291741"/>
              <a:gd name="T48" fmla="*/ 5067690 w 291739"/>
              <a:gd name="T49" fmla="*/ 5697462 h 291741"/>
              <a:gd name="T50" fmla="*/ 4174565 w 291739"/>
              <a:gd name="T51" fmla="*/ 5669129 h 291741"/>
              <a:gd name="T52" fmla="*/ 4001715 w 291739"/>
              <a:gd name="T53" fmla="*/ 4139058 h 291741"/>
              <a:gd name="T54" fmla="*/ 3022160 w 291739"/>
              <a:gd name="T55" fmla="*/ 5754125 h 291741"/>
              <a:gd name="T56" fmla="*/ 3483103 w 291739"/>
              <a:gd name="T57" fmla="*/ 4139058 h 291741"/>
              <a:gd name="T58" fmla="*/ 2431548 w 291739"/>
              <a:gd name="T59" fmla="*/ 3961930 h 291741"/>
              <a:gd name="T60" fmla="*/ 2662044 w 291739"/>
              <a:gd name="T61" fmla="*/ 1525155 h 291741"/>
              <a:gd name="T62" fmla="*/ 5413413 w 291739"/>
              <a:gd name="T63" fmla="*/ 3961930 h 291741"/>
              <a:gd name="T64" fmla="*/ 3403904 w 291739"/>
              <a:gd name="T65" fmla="*/ 561742 h 291741"/>
              <a:gd name="T66" fmla="*/ 1985214 w 291739"/>
              <a:gd name="T67" fmla="*/ 1208969 h 291741"/>
              <a:gd name="T68" fmla="*/ 1172429 w 291739"/>
              <a:gd name="T69" fmla="*/ 1428733 h 291741"/>
              <a:gd name="T70" fmla="*/ 179802 w 291739"/>
              <a:gd name="T71" fmla="*/ 1761996 h 291741"/>
              <a:gd name="T72" fmla="*/ 474712 w 291739"/>
              <a:gd name="T73" fmla="*/ 3322004 h 291741"/>
              <a:gd name="T74" fmla="*/ 654579 w 291739"/>
              <a:gd name="T75" fmla="*/ 1840021 h 291741"/>
              <a:gd name="T76" fmla="*/ 1690303 w 291739"/>
              <a:gd name="T77" fmla="*/ 2130737 h 291741"/>
              <a:gd name="T78" fmla="*/ 3020957 w 291739"/>
              <a:gd name="T79" fmla="*/ 542406 h 291741"/>
              <a:gd name="T80" fmla="*/ 2866338 w 291739"/>
              <a:gd name="T81" fmla="*/ 218050 h 291741"/>
              <a:gd name="T82" fmla="*/ 3100078 w 291739"/>
              <a:gd name="T83" fmla="*/ 769293 h 291741"/>
              <a:gd name="T84" fmla="*/ 1870105 w 291739"/>
              <a:gd name="T85" fmla="*/ 5378336 h 291741"/>
              <a:gd name="T86" fmla="*/ 870300 w 291739"/>
              <a:gd name="T87" fmla="*/ 5754125 h 291741"/>
              <a:gd name="T88" fmla="*/ 323661 w 291739"/>
              <a:gd name="T89" fmla="*/ 3648162 h 291741"/>
              <a:gd name="T90" fmla="*/ 561055 w 291739"/>
              <a:gd name="T91" fmla="*/ 1194797 h 291741"/>
              <a:gd name="T92" fmla="*/ 2632563 w 291739"/>
              <a:gd name="T93" fmla="*/ 308383 h 291741"/>
              <a:gd name="T94" fmla="*/ 830979 w 291739"/>
              <a:gd name="T95" fmla="*/ 500932 h 291741"/>
              <a:gd name="T96" fmla="*/ 1169000 w 291739"/>
              <a:gd name="T97" fmla="*/ 176403 h 291741"/>
              <a:gd name="T98" fmla="*/ 1169000 w 291739"/>
              <a:gd name="T99" fmla="*/ 994856 h 2917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39" h="291741">
                <a:moveTo>
                  <a:pt x="32788" y="171664"/>
                </a:moveTo>
                <a:lnTo>
                  <a:pt x="32788" y="272687"/>
                </a:lnTo>
                <a:cubicBezTo>
                  <a:pt x="32788" y="278439"/>
                  <a:pt x="37472" y="283112"/>
                  <a:pt x="43597" y="283112"/>
                </a:cubicBezTo>
                <a:cubicBezTo>
                  <a:pt x="49723" y="283112"/>
                  <a:pt x="54046" y="278439"/>
                  <a:pt x="54046" y="272687"/>
                </a:cubicBezTo>
                <a:lnTo>
                  <a:pt x="54046" y="187123"/>
                </a:lnTo>
                <a:cubicBezTo>
                  <a:pt x="54046" y="184966"/>
                  <a:pt x="56208" y="182809"/>
                  <a:pt x="58730" y="182809"/>
                </a:cubicBezTo>
                <a:cubicBezTo>
                  <a:pt x="60892" y="182809"/>
                  <a:pt x="63054" y="184966"/>
                  <a:pt x="63054" y="187123"/>
                </a:cubicBezTo>
                <a:lnTo>
                  <a:pt x="63054" y="272687"/>
                </a:lnTo>
                <a:cubicBezTo>
                  <a:pt x="63054" y="278439"/>
                  <a:pt x="68098" y="283112"/>
                  <a:pt x="74224" y="283112"/>
                </a:cubicBezTo>
                <a:cubicBezTo>
                  <a:pt x="79989" y="283112"/>
                  <a:pt x="84673" y="278439"/>
                  <a:pt x="84673" y="272687"/>
                </a:cubicBezTo>
                <a:lnTo>
                  <a:pt x="84673" y="171664"/>
                </a:lnTo>
                <a:lnTo>
                  <a:pt x="32788" y="171664"/>
                </a:lnTo>
                <a:close/>
                <a:moveTo>
                  <a:pt x="186865" y="165100"/>
                </a:moveTo>
                <a:lnTo>
                  <a:pt x="222353" y="165100"/>
                </a:lnTo>
                <a:cubicBezTo>
                  <a:pt x="224504" y="165100"/>
                  <a:pt x="226655" y="167298"/>
                  <a:pt x="226655" y="169863"/>
                </a:cubicBezTo>
                <a:cubicBezTo>
                  <a:pt x="226655" y="172061"/>
                  <a:pt x="224504" y="174259"/>
                  <a:pt x="222353" y="174259"/>
                </a:cubicBezTo>
                <a:lnTo>
                  <a:pt x="186865" y="174259"/>
                </a:lnTo>
                <a:cubicBezTo>
                  <a:pt x="184356" y="174259"/>
                  <a:pt x="182563" y="172061"/>
                  <a:pt x="182563" y="169863"/>
                </a:cubicBezTo>
                <a:cubicBezTo>
                  <a:pt x="182563" y="167298"/>
                  <a:pt x="184356" y="165100"/>
                  <a:pt x="186865" y="165100"/>
                </a:cubicBezTo>
                <a:close/>
                <a:moveTo>
                  <a:pt x="58737" y="136525"/>
                </a:moveTo>
                <a:cubicBezTo>
                  <a:pt x="60935" y="136525"/>
                  <a:pt x="63133" y="138766"/>
                  <a:pt x="63133" y="141381"/>
                </a:cubicBezTo>
                <a:lnTo>
                  <a:pt x="63133" y="143996"/>
                </a:lnTo>
                <a:cubicBezTo>
                  <a:pt x="63133" y="146610"/>
                  <a:pt x="60935" y="148852"/>
                  <a:pt x="58737" y="148852"/>
                </a:cubicBezTo>
                <a:cubicBezTo>
                  <a:pt x="56173" y="148852"/>
                  <a:pt x="53975" y="146610"/>
                  <a:pt x="53975" y="143996"/>
                </a:cubicBezTo>
                <a:lnTo>
                  <a:pt x="53975" y="141381"/>
                </a:lnTo>
                <a:cubicBezTo>
                  <a:pt x="53975" y="138766"/>
                  <a:pt x="56173" y="136525"/>
                  <a:pt x="58737" y="136525"/>
                </a:cubicBezTo>
                <a:close/>
                <a:moveTo>
                  <a:pt x="58737" y="109538"/>
                </a:moveTo>
                <a:cubicBezTo>
                  <a:pt x="60935" y="109538"/>
                  <a:pt x="63133" y="111703"/>
                  <a:pt x="63133" y="114228"/>
                </a:cubicBezTo>
                <a:lnTo>
                  <a:pt x="63133" y="121084"/>
                </a:lnTo>
                <a:cubicBezTo>
                  <a:pt x="63133" y="123248"/>
                  <a:pt x="60935" y="125052"/>
                  <a:pt x="58737" y="125052"/>
                </a:cubicBezTo>
                <a:cubicBezTo>
                  <a:pt x="56173" y="125052"/>
                  <a:pt x="53975" y="123248"/>
                  <a:pt x="53975" y="121084"/>
                </a:cubicBezTo>
                <a:lnTo>
                  <a:pt x="53975" y="114228"/>
                </a:lnTo>
                <a:cubicBezTo>
                  <a:pt x="53975" y="111703"/>
                  <a:pt x="56173" y="109538"/>
                  <a:pt x="58737" y="109538"/>
                </a:cubicBezTo>
                <a:close/>
                <a:moveTo>
                  <a:pt x="58737" y="84138"/>
                </a:moveTo>
                <a:cubicBezTo>
                  <a:pt x="60935" y="84138"/>
                  <a:pt x="63133" y="86353"/>
                  <a:pt x="63133" y="88568"/>
                </a:cubicBezTo>
                <a:lnTo>
                  <a:pt x="63133" y="95214"/>
                </a:lnTo>
                <a:cubicBezTo>
                  <a:pt x="63133" y="97798"/>
                  <a:pt x="60935" y="99644"/>
                  <a:pt x="58737" y="99644"/>
                </a:cubicBezTo>
                <a:cubicBezTo>
                  <a:pt x="56173" y="99644"/>
                  <a:pt x="53975" y="97798"/>
                  <a:pt x="53975" y="95214"/>
                </a:cubicBezTo>
                <a:lnTo>
                  <a:pt x="53975" y="88568"/>
                </a:lnTo>
                <a:cubicBezTo>
                  <a:pt x="53975" y="86353"/>
                  <a:pt x="56173" y="84138"/>
                  <a:pt x="58737" y="84138"/>
                </a:cubicBezTo>
                <a:close/>
                <a:moveTo>
                  <a:pt x="240729" y="77788"/>
                </a:moveTo>
                <a:cubicBezTo>
                  <a:pt x="243396" y="77788"/>
                  <a:pt x="245682" y="79225"/>
                  <a:pt x="245682" y="81739"/>
                </a:cubicBezTo>
                <a:lnTo>
                  <a:pt x="245682" y="152494"/>
                </a:lnTo>
                <a:cubicBezTo>
                  <a:pt x="245682" y="155008"/>
                  <a:pt x="243396" y="156804"/>
                  <a:pt x="240729" y="156804"/>
                </a:cubicBezTo>
                <a:cubicBezTo>
                  <a:pt x="238824" y="156804"/>
                  <a:pt x="236538" y="155008"/>
                  <a:pt x="236538" y="152494"/>
                </a:cubicBezTo>
                <a:lnTo>
                  <a:pt x="236538" y="81739"/>
                </a:lnTo>
                <a:cubicBezTo>
                  <a:pt x="236538" y="79225"/>
                  <a:pt x="238824" y="77788"/>
                  <a:pt x="240729" y="77788"/>
                </a:cubicBezTo>
                <a:close/>
                <a:moveTo>
                  <a:pt x="169862" y="77788"/>
                </a:moveTo>
                <a:cubicBezTo>
                  <a:pt x="171694" y="77788"/>
                  <a:pt x="174258" y="79225"/>
                  <a:pt x="174258" y="81739"/>
                </a:cubicBezTo>
                <a:lnTo>
                  <a:pt x="174258" y="152494"/>
                </a:lnTo>
                <a:cubicBezTo>
                  <a:pt x="174258" y="155008"/>
                  <a:pt x="171694" y="156804"/>
                  <a:pt x="169862" y="156804"/>
                </a:cubicBezTo>
                <a:cubicBezTo>
                  <a:pt x="167298" y="156804"/>
                  <a:pt x="165100" y="155008"/>
                  <a:pt x="165100" y="152494"/>
                </a:cubicBezTo>
                <a:lnTo>
                  <a:pt x="165100" y="81739"/>
                </a:lnTo>
                <a:cubicBezTo>
                  <a:pt x="165100" y="79225"/>
                  <a:pt x="167298" y="77788"/>
                  <a:pt x="169862" y="77788"/>
                </a:cubicBezTo>
                <a:close/>
                <a:moveTo>
                  <a:pt x="186865" y="58738"/>
                </a:moveTo>
                <a:lnTo>
                  <a:pt x="222353" y="58738"/>
                </a:lnTo>
                <a:cubicBezTo>
                  <a:pt x="224504" y="58738"/>
                  <a:pt x="226655" y="60936"/>
                  <a:pt x="226655" y="63134"/>
                </a:cubicBezTo>
                <a:cubicBezTo>
                  <a:pt x="226655" y="65699"/>
                  <a:pt x="224504" y="67897"/>
                  <a:pt x="222353" y="67897"/>
                </a:cubicBezTo>
                <a:lnTo>
                  <a:pt x="186865" y="67897"/>
                </a:lnTo>
                <a:cubicBezTo>
                  <a:pt x="184356" y="67897"/>
                  <a:pt x="182563" y="65699"/>
                  <a:pt x="182563" y="63134"/>
                </a:cubicBezTo>
                <a:cubicBezTo>
                  <a:pt x="182563" y="60936"/>
                  <a:pt x="184356" y="58738"/>
                  <a:pt x="186865" y="58738"/>
                </a:cubicBezTo>
                <a:close/>
                <a:moveTo>
                  <a:pt x="174841" y="23813"/>
                </a:moveTo>
                <a:lnTo>
                  <a:pt x="287771" y="23813"/>
                </a:lnTo>
                <a:cubicBezTo>
                  <a:pt x="289575" y="23813"/>
                  <a:pt x="291739" y="25968"/>
                  <a:pt x="291739" y="28482"/>
                </a:cubicBezTo>
                <a:cubicBezTo>
                  <a:pt x="291739" y="30996"/>
                  <a:pt x="289575" y="32792"/>
                  <a:pt x="287771" y="32792"/>
                </a:cubicBezTo>
                <a:lnTo>
                  <a:pt x="280194" y="32792"/>
                </a:lnTo>
                <a:lnTo>
                  <a:pt x="280194" y="200875"/>
                </a:lnTo>
                <a:lnTo>
                  <a:pt x="287771" y="200875"/>
                </a:lnTo>
                <a:cubicBezTo>
                  <a:pt x="289575" y="200875"/>
                  <a:pt x="291739" y="202671"/>
                  <a:pt x="291739" y="205185"/>
                </a:cubicBezTo>
                <a:cubicBezTo>
                  <a:pt x="291739" y="207699"/>
                  <a:pt x="289575" y="209854"/>
                  <a:pt x="287771" y="209854"/>
                </a:cubicBezTo>
                <a:lnTo>
                  <a:pt x="234734" y="209854"/>
                </a:lnTo>
                <a:lnTo>
                  <a:pt x="261793" y="285995"/>
                </a:lnTo>
                <a:cubicBezTo>
                  <a:pt x="262876" y="288149"/>
                  <a:pt x="261433" y="291023"/>
                  <a:pt x="259268" y="291741"/>
                </a:cubicBezTo>
                <a:cubicBezTo>
                  <a:pt x="258546" y="291741"/>
                  <a:pt x="258185" y="291741"/>
                  <a:pt x="257825" y="291741"/>
                </a:cubicBezTo>
                <a:cubicBezTo>
                  <a:pt x="256381" y="291741"/>
                  <a:pt x="254578" y="291023"/>
                  <a:pt x="253856" y="288868"/>
                </a:cubicBezTo>
                <a:lnTo>
                  <a:pt x="225353" y="209854"/>
                </a:lnTo>
                <a:lnTo>
                  <a:pt x="209117" y="209854"/>
                </a:lnTo>
                <a:lnTo>
                  <a:pt x="209117" y="287431"/>
                </a:lnTo>
                <a:cubicBezTo>
                  <a:pt x="209117" y="290304"/>
                  <a:pt x="206953" y="291741"/>
                  <a:pt x="204427" y="291741"/>
                </a:cubicBezTo>
                <a:cubicBezTo>
                  <a:pt x="202262" y="291741"/>
                  <a:pt x="200458" y="290304"/>
                  <a:pt x="200458" y="287431"/>
                </a:cubicBezTo>
                <a:lnTo>
                  <a:pt x="200458" y="209854"/>
                </a:lnTo>
                <a:lnTo>
                  <a:pt x="184222" y="209854"/>
                </a:lnTo>
                <a:lnTo>
                  <a:pt x="155719" y="288868"/>
                </a:lnTo>
                <a:cubicBezTo>
                  <a:pt x="154997" y="291023"/>
                  <a:pt x="153194" y="291741"/>
                  <a:pt x="151390" y="291741"/>
                </a:cubicBezTo>
                <a:cubicBezTo>
                  <a:pt x="151029" y="291741"/>
                  <a:pt x="150668" y="291741"/>
                  <a:pt x="149586" y="291741"/>
                </a:cubicBezTo>
                <a:cubicBezTo>
                  <a:pt x="147782" y="291023"/>
                  <a:pt x="146338" y="288149"/>
                  <a:pt x="147060" y="285995"/>
                </a:cubicBezTo>
                <a:lnTo>
                  <a:pt x="174480" y="209854"/>
                </a:lnTo>
                <a:lnTo>
                  <a:pt x="121804" y="209854"/>
                </a:lnTo>
                <a:cubicBezTo>
                  <a:pt x="119640" y="209854"/>
                  <a:pt x="117475" y="207699"/>
                  <a:pt x="117475" y="205185"/>
                </a:cubicBezTo>
                <a:cubicBezTo>
                  <a:pt x="117475" y="202671"/>
                  <a:pt x="119640" y="200875"/>
                  <a:pt x="121804" y="200875"/>
                </a:cubicBezTo>
                <a:lnTo>
                  <a:pt x="129381" y="200875"/>
                </a:lnTo>
                <a:lnTo>
                  <a:pt x="129381" y="81278"/>
                </a:lnTo>
                <a:cubicBezTo>
                  <a:pt x="129381" y="78763"/>
                  <a:pt x="131185" y="77327"/>
                  <a:pt x="133350" y="77327"/>
                </a:cubicBezTo>
                <a:cubicBezTo>
                  <a:pt x="135875" y="77327"/>
                  <a:pt x="138401" y="78763"/>
                  <a:pt x="138401" y="81278"/>
                </a:cubicBezTo>
                <a:lnTo>
                  <a:pt x="138401" y="200875"/>
                </a:lnTo>
                <a:lnTo>
                  <a:pt x="271174" y="200875"/>
                </a:lnTo>
                <a:lnTo>
                  <a:pt x="271174" y="32792"/>
                </a:lnTo>
                <a:lnTo>
                  <a:pt x="174841" y="32792"/>
                </a:lnTo>
                <a:cubicBezTo>
                  <a:pt x="172676" y="32792"/>
                  <a:pt x="170512" y="30996"/>
                  <a:pt x="170512" y="28482"/>
                </a:cubicBezTo>
                <a:cubicBezTo>
                  <a:pt x="170512" y="25968"/>
                  <a:pt x="172676" y="23813"/>
                  <a:pt x="174841" y="23813"/>
                </a:cubicBezTo>
                <a:close/>
                <a:moveTo>
                  <a:pt x="138359" y="22108"/>
                </a:moveTo>
                <a:lnTo>
                  <a:pt x="99445" y="61295"/>
                </a:lnTo>
                <a:cubicBezTo>
                  <a:pt x="93680" y="66687"/>
                  <a:pt x="86834" y="69563"/>
                  <a:pt x="78547" y="69563"/>
                </a:cubicBezTo>
                <a:lnTo>
                  <a:pt x="62694" y="69563"/>
                </a:lnTo>
                <a:cubicBezTo>
                  <a:pt x="62333" y="71361"/>
                  <a:pt x="60532" y="72439"/>
                  <a:pt x="58730" y="72439"/>
                </a:cubicBezTo>
                <a:cubicBezTo>
                  <a:pt x="56568" y="72439"/>
                  <a:pt x="54767" y="71361"/>
                  <a:pt x="54407" y="69563"/>
                </a:cubicBezTo>
                <a:lnTo>
                  <a:pt x="28104" y="69563"/>
                </a:lnTo>
                <a:cubicBezTo>
                  <a:pt x="17295" y="69563"/>
                  <a:pt x="9008" y="78192"/>
                  <a:pt x="9008" y="89336"/>
                </a:cubicBezTo>
                <a:lnTo>
                  <a:pt x="9008" y="168429"/>
                </a:lnTo>
                <a:cubicBezTo>
                  <a:pt x="9008" y="172743"/>
                  <a:pt x="12250" y="176338"/>
                  <a:pt x="16214" y="176338"/>
                </a:cubicBezTo>
                <a:cubicBezTo>
                  <a:pt x="20537" y="176338"/>
                  <a:pt x="23780" y="172743"/>
                  <a:pt x="23780" y="168429"/>
                </a:cubicBezTo>
                <a:lnTo>
                  <a:pt x="23780" y="93291"/>
                </a:lnTo>
                <a:cubicBezTo>
                  <a:pt x="23780" y="90774"/>
                  <a:pt x="25582" y="88617"/>
                  <a:pt x="28104" y="88617"/>
                </a:cubicBezTo>
                <a:cubicBezTo>
                  <a:pt x="30626" y="88617"/>
                  <a:pt x="32788" y="90774"/>
                  <a:pt x="32788" y="93291"/>
                </a:cubicBezTo>
                <a:lnTo>
                  <a:pt x="32788" y="162676"/>
                </a:lnTo>
                <a:lnTo>
                  <a:pt x="84673" y="162676"/>
                </a:lnTo>
                <a:lnTo>
                  <a:pt x="84673" y="108031"/>
                </a:lnTo>
                <a:cubicBezTo>
                  <a:pt x="84673" y="100841"/>
                  <a:pt x="87195" y="94729"/>
                  <a:pt x="91879" y="90055"/>
                </a:cubicBezTo>
                <a:lnTo>
                  <a:pt x="149168" y="32534"/>
                </a:lnTo>
                <a:cubicBezTo>
                  <a:pt x="150249" y="31455"/>
                  <a:pt x="151330" y="29298"/>
                  <a:pt x="151330" y="27500"/>
                </a:cubicBezTo>
                <a:cubicBezTo>
                  <a:pt x="151330" y="25343"/>
                  <a:pt x="150249" y="23186"/>
                  <a:pt x="149168" y="22108"/>
                </a:cubicBezTo>
                <a:cubicBezTo>
                  <a:pt x="146286" y="19232"/>
                  <a:pt x="141241" y="19232"/>
                  <a:pt x="138359" y="22108"/>
                </a:cubicBezTo>
                <a:close/>
                <a:moveTo>
                  <a:pt x="143583" y="11053"/>
                </a:moveTo>
                <a:cubicBezTo>
                  <a:pt x="147907" y="11053"/>
                  <a:pt x="152231" y="12581"/>
                  <a:pt x="155293" y="15637"/>
                </a:cubicBezTo>
                <a:cubicBezTo>
                  <a:pt x="158536" y="18872"/>
                  <a:pt x="159977" y="22827"/>
                  <a:pt x="159977" y="27500"/>
                </a:cubicBezTo>
                <a:cubicBezTo>
                  <a:pt x="159977" y="31815"/>
                  <a:pt x="158536" y="35769"/>
                  <a:pt x="155293" y="39005"/>
                </a:cubicBezTo>
                <a:lnTo>
                  <a:pt x="98004" y="96167"/>
                </a:lnTo>
                <a:cubicBezTo>
                  <a:pt x="95482" y="99403"/>
                  <a:pt x="93680" y="103357"/>
                  <a:pt x="93680" y="108031"/>
                </a:cubicBezTo>
                <a:lnTo>
                  <a:pt x="93680" y="272687"/>
                </a:lnTo>
                <a:cubicBezTo>
                  <a:pt x="93680" y="283112"/>
                  <a:pt x="84673" y="291741"/>
                  <a:pt x="74224" y="291741"/>
                </a:cubicBezTo>
                <a:cubicBezTo>
                  <a:pt x="67738" y="291741"/>
                  <a:pt x="62333" y="288865"/>
                  <a:pt x="58730" y="284910"/>
                </a:cubicBezTo>
                <a:cubicBezTo>
                  <a:pt x="54767" y="288865"/>
                  <a:pt x="49723" y="291741"/>
                  <a:pt x="43597" y="291741"/>
                </a:cubicBezTo>
                <a:cubicBezTo>
                  <a:pt x="32788" y="291741"/>
                  <a:pt x="23780" y="283112"/>
                  <a:pt x="23780" y="272687"/>
                </a:cubicBezTo>
                <a:lnTo>
                  <a:pt x="23780" y="183169"/>
                </a:lnTo>
                <a:cubicBezTo>
                  <a:pt x="21618" y="184247"/>
                  <a:pt x="19096" y="184966"/>
                  <a:pt x="16214" y="184966"/>
                </a:cubicBezTo>
                <a:cubicBezTo>
                  <a:pt x="7206" y="184966"/>
                  <a:pt x="0" y="177416"/>
                  <a:pt x="0" y="168429"/>
                </a:cubicBezTo>
                <a:lnTo>
                  <a:pt x="0" y="89336"/>
                </a:lnTo>
                <a:cubicBezTo>
                  <a:pt x="0" y="73158"/>
                  <a:pt x="12611" y="60576"/>
                  <a:pt x="28104" y="60576"/>
                </a:cubicBezTo>
                <a:lnTo>
                  <a:pt x="78547" y="60576"/>
                </a:lnTo>
                <a:cubicBezTo>
                  <a:pt x="84312" y="60576"/>
                  <a:pt x="89357" y="58778"/>
                  <a:pt x="92960" y="54464"/>
                </a:cubicBezTo>
                <a:lnTo>
                  <a:pt x="131873" y="15637"/>
                </a:lnTo>
                <a:cubicBezTo>
                  <a:pt x="134936" y="12581"/>
                  <a:pt x="139260" y="11053"/>
                  <a:pt x="143583" y="11053"/>
                </a:cubicBezTo>
                <a:close/>
                <a:moveTo>
                  <a:pt x="58558" y="8944"/>
                </a:moveTo>
                <a:cubicBezTo>
                  <a:pt x="49551" y="8944"/>
                  <a:pt x="41624" y="16098"/>
                  <a:pt x="41624" y="25400"/>
                </a:cubicBezTo>
                <a:cubicBezTo>
                  <a:pt x="41624" y="34344"/>
                  <a:pt x="49551" y="41498"/>
                  <a:pt x="58558" y="41498"/>
                </a:cubicBezTo>
                <a:cubicBezTo>
                  <a:pt x="67565" y="41498"/>
                  <a:pt x="74770" y="34344"/>
                  <a:pt x="74770" y="25400"/>
                </a:cubicBezTo>
                <a:cubicBezTo>
                  <a:pt x="74770" y="16098"/>
                  <a:pt x="67565" y="8944"/>
                  <a:pt x="58558" y="8944"/>
                </a:cubicBezTo>
                <a:close/>
                <a:moveTo>
                  <a:pt x="58558" y="0"/>
                </a:moveTo>
                <a:cubicBezTo>
                  <a:pt x="72609" y="0"/>
                  <a:pt x="83777" y="11090"/>
                  <a:pt x="83777" y="25400"/>
                </a:cubicBezTo>
                <a:cubicBezTo>
                  <a:pt x="83777" y="39352"/>
                  <a:pt x="72609" y="50442"/>
                  <a:pt x="58558" y="50442"/>
                </a:cubicBezTo>
                <a:cubicBezTo>
                  <a:pt x="44507" y="50442"/>
                  <a:pt x="33338" y="39352"/>
                  <a:pt x="33338" y="25400"/>
                </a:cubicBezTo>
                <a:cubicBezTo>
                  <a:pt x="33338" y="11090"/>
                  <a:pt x="44507" y="0"/>
                  <a:pt x="585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>
              <a:defRPr/>
            </a:pPr>
            <a:endParaRPr lang="en-US" sz="675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794C77-6622-B049-B911-D37E94A17EBA}"/>
              </a:ext>
            </a:extLst>
          </p:cNvPr>
          <p:cNvSpPr txBox="1"/>
          <p:nvPr/>
        </p:nvSpPr>
        <p:spPr>
          <a:xfrm>
            <a:off x="552319" y="1821020"/>
            <a:ext cx="670376" cy="12407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 defTabSz="685800">
              <a:defRPr/>
            </a:pPr>
            <a:r>
              <a:rPr lang="en-US" sz="7463" b="1" dirty="0">
                <a:solidFill>
                  <a:srgbClr val="33996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E7BDFA-45A3-7847-92A4-3064AE6E45ED}"/>
              </a:ext>
            </a:extLst>
          </p:cNvPr>
          <p:cNvSpPr txBox="1"/>
          <p:nvPr/>
        </p:nvSpPr>
        <p:spPr>
          <a:xfrm>
            <a:off x="1505415" y="2016921"/>
            <a:ext cx="126451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339966"/>
                </a:solidFill>
                <a:latin typeface="Calibri"/>
                <a:ea typeface="League Spartan" charset="0"/>
                <a:cs typeface="Poppins" pitchFamily="2" charset="77"/>
              </a:rPr>
              <a:t>Natural Behavior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00044927-D0DA-9343-940F-CCED569D7AFE}"/>
              </a:ext>
            </a:extLst>
          </p:cNvPr>
          <p:cNvSpPr txBox="1">
            <a:spLocks/>
          </p:cNvSpPr>
          <p:nvPr/>
        </p:nvSpPr>
        <p:spPr>
          <a:xfrm>
            <a:off x="1505415" y="2331064"/>
            <a:ext cx="3097855" cy="35682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727">
              <a:lnSpc>
                <a:spcPts val="1313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Natural hard-wired behavior, talents, strengths, stress behaviors, motivating needs, behavioral drivers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053D1E-E1FF-DE4F-9071-E57A8ECCBFE0}"/>
              </a:ext>
            </a:extLst>
          </p:cNvPr>
          <p:cNvSpPr txBox="1"/>
          <p:nvPr/>
        </p:nvSpPr>
        <p:spPr>
          <a:xfrm>
            <a:off x="552319" y="3160353"/>
            <a:ext cx="670376" cy="12407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 defTabSz="685800">
              <a:defRPr/>
            </a:pPr>
            <a:r>
              <a:rPr lang="en-US" sz="7463" b="1" dirty="0">
                <a:solidFill>
                  <a:srgbClr val="EFAC3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3B3A25-1DFB-A54F-80DE-D08E26A7104D}"/>
              </a:ext>
            </a:extLst>
          </p:cNvPr>
          <p:cNvSpPr txBox="1"/>
          <p:nvPr/>
        </p:nvSpPr>
        <p:spPr>
          <a:xfrm>
            <a:off x="1505414" y="3356254"/>
            <a:ext cx="130458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EFAC35"/>
                </a:solidFill>
                <a:latin typeface="Calibri"/>
                <a:ea typeface="League Spartan" charset="0"/>
                <a:cs typeface="Poppins" pitchFamily="2" charset="77"/>
              </a:rPr>
              <a:t>Learned Behavior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B67079D7-A9CD-A547-AB4E-C9C1199E2D69}"/>
              </a:ext>
            </a:extLst>
          </p:cNvPr>
          <p:cNvSpPr txBox="1">
            <a:spLocks/>
          </p:cNvSpPr>
          <p:nvPr/>
        </p:nvSpPr>
        <p:spPr>
          <a:xfrm>
            <a:off x="1505415" y="3670397"/>
            <a:ext cx="3097855" cy="35682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727">
              <a:lnSpc>
                <a:spcPts val="1313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Values, passions, experience, beliefs, education and training, attitudes,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947E0A-E83C-624B-900B-65D492059291}"/>
              </a:ext>
            </a:extLst>
          </p:cNvPr>
          <p:cNvSpPr txBox="1"/>
          <p:nvPr/>
        </p:nvSpPr>
        <p:spPr>
          <a:xfrm>
            <a:off x="552319" y="4499687"/>
            <a:ext cx="670376" cy="12407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r" defTabSz="685800">
              <a:defRPr/>
            </a:pPr>
            <a:r>
              <a:rPr lang="en-US" sz="7463" b="1" dirty="0">
                <a:solidFill>
                  <a:srgbClr val="A6A5A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103856-D4FF-BE49-A5EE-5AC4DD1301AA}"/>
              </a:ext>
            </a:extLst>
          </p:cNvPr>
          <p:cNvSpPr txBox="1"/>
          <p:nvPr/>
        </p:nvSpPr>
        <p:spPr>
          <a:xfrm>
            <a:off x="1505415" y="4695588"/>
            <a:ext cx="1388137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A6A5A5"/>
                </a:solidFill>
                <a:latin typeface="Calibri"/>
                <a:ea typeface="League Spartan" charset="0"/>
                <a:cs typeface="Poppins" pitchFamily="2" charset="77"/>
              </a:rPr>
              <a:t>Cognitive Behavior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934D5C82-8051-7A41-8D0F-B9DE96262ECF}"/>
              </a:ext>
            </a:extLst>
          </p:cNvPr>
          <p:cNvSpPr txBox="1">
            <a:spLocks/>
          </p:cNvSpPr>
          <p:nvPr/>
        </p:nvSpPr>
        <p:spPr>
          <a:xfrm>
            <a:off x="1505415" y="5009731"/>
            <a:ext cx="3097855" cy="523541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727">
              <a:lnSpc>
                <a:spcPts val="1313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Calibri"/>
                <a:ea typeface="Lato Light" panose="020F0502020204030203" pitchFamily="34" charset="0"/>
                <a:cs typeface="Mukta ExtraLight" panose="020B0000000000000000" pitchFamily="34" charset="77"/>
              </a:rPr>
              <a:t>Not measured by DNA Discovery – includes IQ, aptitude, ability to acquire and work with knowledge, literacy, language skills, physical and health habits.</a:t>
            </a:r>
          </a:p>
        </p:txBody>
      </p:sp>
    </p:spTree>
    <p:extLst>
      <p:ext uri="{BB962C8B-B14F-4D97-AF65-F5344CB8AC3E}">
        <p14:creationId xmlns:p14="http://schemas.microsoft.com/office/powerpoint/2010/main" val="19201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020762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Compatibility Matrix </a:t>
            </a:r>
            <a:br>
              <a:rPr lang="en-US" b="0" dirty="0">
                <a:solidFill>
                  <a:srgbClr val="6ED088"/>
                </a:solidFill>
              </a:rPr>
            </a:br>
            <a:r>
              <a:rPr lang="en-US" b="0" dirty="0">
                <a:solidFill>
                  <a:srgbClr val="6ED088"/>
                </a:solidFill>
              </a:rPr>
              <a:t>Identifying How Much Behavioral Modification Is Required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F0B87-2E9A-4EF8-BF82-635015C3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09089-095A-4B14-B165-AF3A28F8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8</a:t>
            </a:fld>
            <a:endParaRPr lang="en-P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A590DD-1C11-41EB-9394-F2C040A8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0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2F8902-E34E-4B0D-AAA1-C29C5DF9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7" y="1783239"/>
            <a:ext cx="5257143" cy="5171429"/>
          </a:xfrm>
          <a:prstGeom prst="rect">
            <a:avLst/>
          </a:prstGeom>
        </p:spPr>
      </p:pic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05445"/>
            <a:ext cx="8991600" cy="437555"/>
          </a:xfrm>
        </p:spPr>
        <p:txBody>
          <a:bodyPr>
            <a:noAutofit/>
          </a:bodyPr>
          <a:lstStyle/>
          <a:p>
            <a:r>
              <a:rPr lang="en-US" b="0" dirty="0">
                <a:cs typeface="Arial" pitchFamily="34" charset="0"/>
              </a:rPr>
              <a:t>Comparison Graph </a:t>
            </a:r>
            <a:br>
              <a:rPr lang="en-US" b="0" dirty="0">
                <a:cs typeface="Arial" pitchFamily="34" charset="0"/>
              </a:rPr>
            </a:br>
            <a:r>
              <a:rPr lang="en-US" b="0" dirty="0">
                <a:solidFill>
                  <a:srgbClr val="6ED088"/>
                </a:solidFill>
                <a:cs typeface="Arial" pitchFamily="34" charset="0"/>
              </a:rPr>
              <a:t>Chris Coddington &amp; John Smith</a:t>
            </a:r>
            <a:endParaRPr lang="en-AU" b="0" dirty="0">
              <a:solidFill>
                <a:srgbClr val="6ED088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228" y="1563921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Strategist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2748" y="1563920"/>
            <a:ext cx="2342520" cy="245259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Stylish Thinker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7900" y="2286000"/>
            <a:ext cx="3086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Many Behavioral Differences to Navigate:</a:t>
            </a:r>
          </a:p>
          <a:p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Chris may not provide John with the personal engagement he needs</a:t>
            </a:r>
          </a:p>
          <a:p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John could be far more content and cautious than Chris’s pushy goal driven style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2476828" y="2950970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3276600" y="5689661"/>
            <a:ext cx="685800" cy="251459"/>
          </a:xfrm>
          <a:prstGeom prst="leftRight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11154" y="3250034"/>
            <a:ext cx="2508646" cy="578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95800" y="4971490"/>
            <a:ext cx="1524000" cy="688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C6E43-5528-4487-9D66-B0A4CC9E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dirty="0"/>
              <a:t>Copyright ® 2001-2019 DNA Behavior International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DC03C3A-2F7A-486A-9964-5CBB1000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41CF-3DB1-4997-AF9B-B41EE0F94143}" type="slidenum">
              <a:rPr lang="en-PH" smtClean="0"/>
              <a:pPr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197833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bdna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na2018" id="{33C60EC3-8B64-4A5F-84F5-C8C1E0B7094E}" vid="{39DABFBE-4C29-44D6-A458-B76BFC88CC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42453</TotalTime>
  <Words>715</Words>
  <Application>Microsoft Office PowerPoint</Application>
  <PresentationFormat>On-screen Show (4:3)</PresentationFormat>
  <Paragraphs>122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Poppins</vt:lpstr>
      <vt:lpstr>Times New Roman</vt:lpstr>
      <vt:lpstr>2_bdna2018</vt:lpstr>
      <vt:lpstr>Behaviorally Smart Mentor and Mentee Matching Process Optimizing Know, Engage and Grow in the Mentoring Relationship</vt:lpstr>
      <vt:lpstr>The Mission</vt:lpstr>
      <vt:lpstr>The Outcome of a Poor Mentor-Mentee Relationship</vt:lpstr>
      <vt:lpstr>Who Are You Best Suited To? Not Everyone Is a Good Fit For You</vt:lpstr>
      <vt:lpstr>Getting Started in the Selection Process The Process Must be Mutual</vt:lpstr>
      <vt:lpstr>PowerPoint Presentation</vt:lpstr>
      <vt:lpstr>PowerPoint Presentation</vt:lpstr>
      <vt:lpstr>Compatibility Matrix  Identifying How Much Behavioral Modification Is Required</vt:lpstr>
      <vt:lpstr>Comparison Graph  Chris Coddington &amp; John Smith</vt:lpstr>
      <vt:lpstr> The DNA Performance Mentoring Coaching Model Empowerment Through a Guided Self-Discovery Process</vt:lpstr>
      <vt:lpstr>DNA Ultimate Performance Guide  The Behavioral Keys for Building the Relationship</vt:lpstr>
      <vt:lpstr>Contact Us</vt:lpstr>
    </vt:vector>
  </TitlesOfParts>
  <Company>FDNA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Rischa Trent</dc:creator>
  <cp:lastModifiedBy>Hugh Massie</cp:lastModifiedBy>
  <cp:revision>1395</cp:revision>
  <cp:lastPrinted>2017-09-11T13:07:36Z</cp:lastPrinted>
  <dcterms:created xsi:type="dcterms:W3CDTF">2011-06-02T13:53:34Z</dcterms:created>
  <dcterms:modified xsi:type="dcterms:W3CDTF">2023-05-31T18:27:23Z</dcterms:modified>
</cp:coreProperties>
</file>