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006" r:id="rId2"/>
    <p:sldId id="1126" r:id="rId3"/>
    <p:sldId id="735" r:id="rId4"/>
    <p:sldId id="1072" r:id="rId5"/>
    <p:sldId id="1073" r:id="rId6"/>
    <p:sldId id="271" r:id="rId7"/>
    <p:sldId id="1100" r:id="rId8"/>
    <p:sldId id="1075" r:id="rId9"/>
    <p:sldId id="1076" r:id="rId10"/>
    <p:sldId id="486" r:id="rId11"/>
    <p:sldId id="291" r:id="rId12"/>
    <p:sldId id="1077" r:id="rId13"/>
    <p:sldId id="1078" r:id="rId14"/>
    <p:sldId id="529" r:id="rId15"/>
    <p:sldId id="1079" r:id="rId16"/>
    <p:sldId id="1080" r:id="rId17"/>
    <p:sldId id="1159" r:id="rId18"/>
    <p:sldId id="1082" r:id="rId19"/>
    <p:sldId id="1081" r:id="rId20"/>
    <p:sldId id="1083" r:id="rId21"/>
    <p:sldId id="1141" r:id="rId22"/>
    <p:sldId id="1084" r:id="rId23"/>
    <p:sldId id="1101" r:id="rId24"/>
    <p:sldId id="1160" r:id="rId25"/>
    <p:sldId id="1034" r:id="rId26"/>
    <p:sldId id="1089" r:id="rId27"/>
    <p:sldId id="1090" r:id="rId28"/>
    <p:sldId id="1091" r:id="rId29"/>
    <p:sldId id="1092" r:id="rId30"/>
    <p:sldId id="952" r:id="rId31"/>
    <p:sldId id="464" r:id="rId32"/>
    <p:sldId id="808" r:id="rId33"/>
    <p:sldId id="1095" r:id="rId34"/>
    <p:sldId id="1098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Roboto Regular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8B4B"/>
    <a:srgbClr val="565656"/>
    <a:srgbClr val="333333"/>
    <a:srgbClr val="FF3300"/>
    <a:srgbClr val="000000"/>
    <a:srgbClr val="978246"/>
    <a:srgbClr val="E6E6E6"/>
    <a:srgbClr val="FFFFFF"/>
    <a:srgbClr val="F2F2F2"/>
    <a:srgbClr val="313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72733604851777"/>
          <c:y val="9.1769708006696732E-2"/>
          <c:w val="0.54376025711985732"/>
          <c:h val="0.821338886659935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E1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C4F-4A43-822C-D20E0C6FE0A6}"/>
              </c:ext>
            </c:extLst>
          </c:dPt>
          <c:dPt>
            <c:idx val="1"/>
            <c:bubble3D val="0"/>
            <c:spPr>
              <a:solidFill>
                <a:srgbClr val="000336"/>
              </a:solidFill>
            </c:spPr>
            <c:extLst>
              <c:ext xmlns:c16="http://schemas.microsoft.com/office/drawing/2014/chart" uri="{C3380CC4-5D6E-409C-BE32-E72D297353CC}">
                <c16:uniqueId val="{00000002-AC4F-4A43-822C-D20E0C6FE0A6}"/>
              </c:ext>
            </c:extLst>
          </c:dPt>
          <c:dLbls>
            <c:dLbl>
              <c:idx val="0"/>
              <c:layout>
                <c:manualLayout>
                  <c:x val="0.1343755068840905"/>
                  <c:y val="-1.1134989341801939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rgbClr val="000336"/>
                        </a:solidFill>
                        <a:latin typeface="+mj-lt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1800" b="1" dirty="0">
                        <a:solidFill>
                          <a:srgbClr val="000336"/>
                        </a:solidFill>
                        <a:latin typeface="+mj-lt"/>
                        <a:ea typeface="Verdana" pitchFamily="34" charset="0"/>
                        <a:cs typeface="Calibri" panose="020F0502020204030204" pitchFamily="34" charset="0"/>
                      </a:rPr>
                      <a:t>93.6%</a:t>
                    </a:r>
                    <a:endParaRPr lang="en-US" sz="1800" dirty="0">
                      <a:solidFill>
                        <a:srgbClr val="000336"/>
                      </a:solidFill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4F-4A43-822C-D20E0C6FE0A6}"/>
                </c:ext>
              </c:extLst>
            </c:dLbl>
            <c:dLbl>
              <c:idx val="1"/>
              <c:layout>
                <c:manualLayout>
                  <c:x val="-0.136255611560958"/>
                  <c:y val="-5.0087005698873296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+mj-lt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en-US" sz="1800" b="1" dirty="0">
                        <a:solidFill>
                          <a:schemeClr val="bg1"/>
                        </a:solidFill>
                        <a:latin typeface="+mj-lt"/>
                        <a:ea typeface="Verdana" pitchFamily="34" charset="0"/>
                        <a:cs typeface="Calibri" panose="020F0502020204030204" pitchFamily="34" charset="0"/>
                      </a:rPr>
                      <a:t>6.4%</a:t>
                    </a:r>
                    <a:endParaRPr lang="en-US" sz="1800" dirty="0">
                      <a:solidFill>
                        <a:schemeClr val="bg1"/>
                      </a:solidFill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4F-4A43-822C-D20E0C6FE0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Verdana" pitchFamily="34" charset="0"/>
                    <a:cs typeface="Verdana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93.6</c:v>
                </c:pt>
                <c:pt idx="1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4F-4A43-822C-D20E0C6FE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2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8C4-448A-A94C-7E9AB8E8E86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8C4-448A-A94C-7E9AB8E8E86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68C4-448A-A94C-7E9AB8E8E86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68C4-448A-A94C-7E9AB8E8E86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68C4-448A-A94C-7E9AB8E8E86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68C4-448A-A94C-7E9AB8E8E86F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68C4-448A-A94C-7E9AB8E8E86F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68C4-448A-A94C-7E9AB8E8E86F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68C4-448A-A94C-7E9AB8E8E86F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68C4-448A-A94C-7E9AB8E8E86F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C4-448A-A94C-7E9AB8E8E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22/02/2020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Title Page</a:t>
            </a:r>
          </a:p>
          <a:p>
            <a:r>
              <a:rPr lang="en-US" dirty="0"/>
              <a:t>The presenter can change the images but must stick to brand guidelines: Images must encompass people, technology and behavior. </a:t>
            </a:r>
          </a:p>
          <a:p>
            <a:r>
              <a:rPr lang="en-US" dirty="0"/>
              <a:t>NOTE: Blank template is available in the master slides where the images can be swapped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9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Prob we solve: </a:t>
            </a:r>
            <a:br>
              <a:rPr lang="en-US" dirty="0"/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Intensified behaviors caused by unmanaged human differences, money attitudes, pressure and emotions derail performance. </a:t>
            </a:r>
          </a:p>
          <a:p>
            <a:r>
              <a:rPr lang="en-US" dirty="0"/>
              <a:t>Harvard: </a:t>
            </a:r>
            <a:br>
              <a:rPr lang="en-US" dirty="0"/>
            </a:br>
            <a:r>
              <a:rPr lang="en-US" dirty="0"/>
              <a:t>87% issues caused by human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6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*Ryan*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7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Market Mood </a:t>
            </a:r>
          </a:p>
          <a:p>
            <a:r>
              <a:rPr lang="en-US" dirty="0"/>
              <a:t>S&amp;P 500 or with our API, client portfolios</a:t>
            </a:r>
          </a:p>
          <a:p>
            <a:r>
              <a:rPr lang="en-US" dirty="0"/>
              <a:t>Risk, Behavioral Biases, CDNA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8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*Ryan*</a:t>
            </a:r>
          </a:p>
          <a:p>
            <a:r>
              <a:rPr lang="en-PH" dirty="0"/>
              <a:t>FDNA integration with Salesforce:</a:t>
            </a:r>
          </a:p>
          <a:p>
            <a:pPr marL="228600" indent="-228600">
              <a:buAutoNum type="arabicPeriod"/>
            </a:pPr>
            <a:r>
              <a:rPr lang="en-PH" dirty="0"/>
              <a:t>Client details on advisor screen</a:t>
            </a:r>
          </a:p>
          <a:p>
            <a:pPr marL="228600" indent="-228600">
              <a:buAutoNum type="arabicPeriod"/>
            </a:pPr>
            <a:r>
              <a:rPr lang="en-PH" dirty="0"/>
              <a:t>Calendar integration</a:t>
            </a:r>
          </a:p>
          <a:p>
            <a:pPr marL="228600" indent="-228600">
              <a:buAutoNum type="arabicPeriod"/>
            </a:pPr>
            <a:r>
              <a:rPr lang="en-PH" dirty="0"/>
              <a:t>Suitability user report (clients risk / advisor risk)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8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 Advice 1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622367" y="4589310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012" y="4809255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85755-06E9-4D72-90F3-701827E44691}"/>
              </a:ext>
            </a:extLst>
          </p:cNvPr>
          <p:cNvSpPr txBox="1"/>
          <p:nvPr userDrawn="1"/>
        </p:nvSpPr>
        <p:spPr>
          <a:xfrm>
            <a:off x="3820160" y="1097721"/>
            <a:ext cx="4551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 err="1">
                <a:solidFill>
                  <a:schemeClr val="bg1"/>
                </a:solidFill>
              </a:rPr>
              <a:t>Behaviorally</a:t>
            </a:r>
            <a:r>
              <a:rPr lang="en-AU" sz="4800" b="1" dirty="0">
                <a:solidFill>
                  <a:schemeClr val="bg1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</a:rPr>
              <a:t>SMART™</a:t>
            </a:r>
            <a:r>
              <a:rPr lang="en-AU" sz="4800" b="1" dirty="0">
                <a:solidFill>
                  <a:schemeClr val="bg1"/>
                </a:solidFill>
              </a:rPr>
              <a:t> </a:t>
            </a:r>
            <a:r>
              <a:rPr lang="en-AU" sz="4800" b="1" dirty="0">
                <a:solidFill>
                  <a:schemeClr val="bg1"/>
                </a:solidFill>
                <a:cs typeface="Calibri" panose="020F0502020204030204" pitchFamily="34" charset="0"/>
              </a:rPr>
              <a:t>Financial Advice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with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EF61D57-BA8E-48A0-B8EF-B76A617DA179}"/>
              </a:ext>
            </a:extLst>
          </p:cNvPr>
          <p:cNvSpPr/>
          <p:nvPr userDrawn="1"/>
        </p:nvSpPr>
        <p:spPr>
          <a:xfrm rot="5400000">
            <a:off x="4140200" y="2047240"/>
            <a:ext cx="6858000" cy="276352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17367-54C8-4891-B562-2CD44B4B0FF1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88397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3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31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EF61D57-BA8E-48A0-B8EF-B76A617DA179}"/>
              </a:ext>
            </a:extLst>
          </p:cNvPr>
          <p:cNvSpPr/>
          <p:nvPr userDrawn="1"/>
        </p:nvSpPr>
        <p:spPr>
          <a:xfrm rot="5400000">
            <a:off x="4140200" y="2047240"/>
            <a:ext cx="6858000" cy="276352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17367-54C8-4891-B562-2CD44B4B0FF1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9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0082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1069E-696D-42CD-AC94-611BFE2BB0D5}" type="datetimeFigureOut">
              <a:rPr lang="en-US" smtClean="0"/>
              <a:t>2/22/2020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F944-4867-4ACB-B753-123D078EF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05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B4239-6C53-454D-83AF-1093214C84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7745" y="2077157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83831E-DE77-46E8-80FB-4EBA0350F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634" y="2077156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F5672-2805-4ACD-974A-6C25406C3D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7746" y="5086554"/>
            <a:ext cx="4680334" cy="1345598"/>
          </a:xfrm>
          <a:custGeom>
            <a:avLst/>
            <a:gdLst>
              <a:gd name="connsiteX0" fmla="*/ 0 w 4680334"/>
              <a:gd name="connsiteY0" fmla="*/ 0 h 1345598"/>
              <a:gd name="connsiteX1" fmla="*/ 4680334 w 4680334"/>
              <a:gd name="connsiteY1" fmla="*/ 0 h 1345598"/>
              <a:gd name="connsiteX2" fmla="*/ 4680334 w 4680334"/>
              <a:gd name="connsiteY2" fmla="*/ 1345598 h 1345598"/>
              <a:gd name="connsiteX3" fmla="*/ 0 w 4680334"/>
              <a:gd name="connsiteY3" fmla="*/ 1345598 h 134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0334" h="1345598">
                <a:moveTo>
                  <a:pt x="0" y="0"/>
                </a:moveTo>
                <a:lnTo>
                  <a:pt x="4680334" y="0"/>
                </a:lnTo>
                <a:lnTo>
                  <a:pt x="4680334" y="1345598"/>
                </a:lnTo>
                <a:lnTo>
                  <a:pt x="0" y="13455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6805A7-8676-46A0-AB5C-15C6D2F7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546" y="2077155"/>
            <a:ext cx="1824626" cy="2404533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0E3BB08-3895-45D7-9509-CB4207816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1771" y="2077155"/>
            <a:ext cx="1824626" cy="2404533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2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3B4239-6C53-454D-83AF-1093214C84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7745" y="2954500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283831E-DE77-46E8-80FB-4EBA0350F4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634" y="2954499"/>
            <a:ext cx="2027445" cy="2404533"/>
          </a:xfrm>
          <a:custGeom>
            <a:avLst/>
            <a:gdLst>
              <a:gd name="connsiteX0" fmla="*/ 0 w 2027445"/>
              <a:gd name="connsiteY0" fmla="*/ 0 h 2404533"/>
              <a:gd name="connsiteX1" fmla="*/ 2027445 w 2027445"/>
              <a:gd name="connsiteY1" fmla="*/ 0 h 2404533"/>
              <a:gd name="connsiteX2" fmla="*/ 2027445 w 2027445"/>
              <a:gd name="connsiteY2" fmla="*/ 2404533 h 2404533"/>
              <a:gd name="connsiteX3" fmla="*/ 0 w 2027445"/>
              <a:gd name="connsiteY3" fmla="*/ 2404533 h 240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445" h="2404533">
                <a:moveTo>
                  <a:pt x="0" y="0"/>
                </a:moveTo>
                <a:lnTo>
                  <a:pt x="2027445" y="0"/>
                </a:lnTo>
                <a:lnTo>
                  <a:pt x="2027445" y="2404533"/>
                </a:lnTo>
                <a:lnTo>
                  <a:pt x="0" y="24045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E6805A7-8676-46A0-AB5C-15C6D2F78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545" y="2077155"/>
            <a:ext cx="4052711" cy="4354996"/>
          </a:xfrm>
          <a:custGeom>
            <a:avLst/>
            <a:gdLst>
              <a:gd name="connsiteX0" fmla="*/ 0 w 4052711"/>
              <a:gd name="connsiteY0" fmla="*/ 0 h 4354996"/>
              <a:gd name="connsiteX1" fmla="*/ 4052711 w 4052711"/>
              <a:gd name="connsiteY1" fmla="*/ 0 h 4354996"/>
              <a:gd name="connsiteX2" fmla="*/ 4052711 w 4052711"/>
              <a:gd name="connsiteY2" fmla="*/ 4354996 h 4354996"/>
              <a:gd name="connsiteX3" fmla="*/ 0 w 4052711"/>
              <a:gd name="connsiteY3" fmla="*/ 4354996 h 435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2711" h="4354996">
                <a:moveTo>
                  <a:pt x="0" y="0"/>
                </a:moveTo>
                <a:lnTo>
                  <a:pt x="4052711" y="0"/>
                </a:lnTo>
                <a:lnTo>
                  <a:pt x="4052711" y="4354996"/>
                </a:lnTo>
                <a:lnTo>
                  <a:pt x="0" y="4354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08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28" hasCustomPrompt="1"/>
          </p:nvPr>
        </p:nvSpPr>
        <p:spPr>
          <a:xfrm>
            <a:off x="2" y="2"/>
            <a:ext cx="12191998" cy="6857999"/>
          </a:xfrm>
          <a:custGeom>
            <a:avLst/>
            <a:gdLst>
              <a:gd name="connsiteX0" fmla="*/ 1395973 w 12191998"/>
              <a:gd name="connsiteY0" fmla="*/ 5726098 h 6857999"/>
              <a:gd name="connsiteX1" fmla="*/ 2527874 w 12191998"/>
              <a:gd name="connsiteY1" fmla="*/ 6857999 h 6857999"/>
              <a:gd name="connsiteX2" fmla="*/ 264073 w 12191998"/>
              <a:gd name="connsiteY2" fmla="*/ 6857999 h 6857999"/>
              <a:gd name="connsiteX3" fmla="*/ 0 w 12191998"/>
              <a:gd name="connsiteY3" fmla="*/ 4309549 h 6857999"/>
              <a:gd name="connsiteX4" fmla="*/ 1359403 w 12191998"/>
              <a:gd name="connsiteY4" fmla="*/ 5668953 h 6857999"/>
              <a:gd name="connsiteX5" fmla="*/ 170359 w 12191998"/>
              <a:gd name="connsiteY5" fmla="*/ 6857999 h 6857999"/>
              <a:gd name="connsiteX6" fmla="*/ 0 w 12191998"/>
              <a:gd name="connsiteY6" fmla="*/ 6857999 h 6857999"/>
              <a:gd name="connsiteX7" fmla="*/ 2793314 w 12191998"/>
              <a:gd name="connsiteY7" fmla="*/ 4308861 h 6857999"/>
              <a:gd name="connsiteX8" fmla="*/ 4153404 w 12191998"/>
              <a:gd name="connsiteY8" fmla="*/ 5668952 h 6857999"/>
              <a:gd name="connsiteX9" fmla="*/ 2964359 w 12191998"/>
              <a:gd name="connsiteY9" fmla="*/ 6857999 h 6857999"/>
              <a:gd name="connsiteX10" fmla="*/ 2622270 w 12191998"/>
              <a:gd name="connsiteY10" fmla="*/ 6857999 h 6857999"/>
              <a:gd name="connsiteX11" fmla="*/ 1433223 w 12191998"/>
              <a:gd name="connsiteY11" fmla="*/ 5668952 h 6857999"/>
              <a:gd name="connsiteX12" fmla="*/ 4190658 w 12191998"/>
              <a:gd name="connsiteY12" fmla="*/ 2891624 h 6857999"/>
              <a:gd name="connsiteX13" fmla="*/ 5550749 w 12191998"/>
              <a:gd name="connsiteY13" fmla="*/ 4251715 h 6857999"/>
              <a:gd name="connsiteX14" fmla="*/ 4190658 w 12191998"/>
              <a:gd name="connsiteY14" fmla="*/ 5611806 h 6857999"/>
              <a:gd name="connsiteX15" fmla="*/ 2830567 w 12191998"/>
              <a:gd name="connsiteY15" fmla="*/ 4251715 h 6857999"/>
              <a:gd name="connsiteX16" fmla="*/ 1396657 w 12191998"/>
              <a:gd name="connsiteY16" fmla="*/ 2891624 h 6857999"/>
              <a:gd name="connsiteX17" fmla="*/ 2756747 w 12191998"/>
              <a:gd name="connsiteY17" fmla="*/ 4251715 h 6857999"/>
              <a:gd name="connsiteX18" fmla="*/ 1396657 w 12191998"/>
              <a:gd name="connsiteY18" fmla="*/ 5611806 h 6857999"/>
              <a:gd name="connsiteX19" fmla="*/ 36566 w 12191998"/>
              <a:gd name="connsiteY19" fmla="*/ 4251715 h 6857999"/>
              <a:gd name="connsiteX20" fmla="*/ 5588001 w 12191998"/>
              <a:gd name="connsiteY20" fmla="*/ 1474386 h 6857999"/>
              <a:gd name="connsiteX21" fmla="*/ 6948090 w 12191998"/>
              <a:gd name="connsiteY21" fmla="*/ 2834478 h 6857999"/>
              <a:gd name="connsiteX22" fmla="*/ 5588001 w 12191998"/>
              <a:gd name="connsiteY22" fmla="*/ 4194567 h 6857999"/>
              <a:gd name="connsiteX23" fmla="*/ 4227911 w 12191998"/>
              <a:gd name="connsiteY23" fmla="*/ 2834478 h 6857999"/>
              <a:gd name="connsiteX24" fmla="*/ 0 w 12191998"/>
              <a:gd name="connsiteY24" fmla="*/ 1474386 h 6857999"/>
              <a:gd name="connsiteX25" fmla="*/ 1360090 w 12191998"/>
              <a:gd name="connsiteY25" fmla="*/ 2834478 h 6857999"/>
              <a:gd name="connsiteX26" fmla="*/ 0 w 12191998"/>
              <a:gd name="connsiteY26" fmla="*/ 4194567 h 6857999"/>
              <a:gd name="connsiteX27" fmla="*/ 0 w 12191998"/>
              <a:gd name="connsiteY27" fmla="*/ 4194567 h 6857999"/>
              <a:gd name="connsiteX28" fmla="*/ 0 w 12191998"/>
              <a:gd name="connsiteY28" fmla="*/ 1474387 h 6857999"/>
              <a:gd name="connsiteX29" fmla="*/ 8382001 w 12191998"/>
              <a:gd name="connsiteY29" fmla="*/ 1474385 h 6857999"/>
              <a:gd name="connsiteX30" fmla="*/ 9742091 w 12191998"/>
              <a:gd name="connsiteY30" fmla="*/ 2834476 h 6857999"/>
              <a:gd name="connsiteX31" fmla="*/ 8382001 w 12191998"/>
              <a:gd name="connsiteY31" fmla="*/ 4194566 h 6857999"/>
              <a:gd name="connsiteX32" fmla="*/ 7021910 w 12191998"/>
              <a:gd name="connsiteY32" fmla="*/ 2834476 h 6857999"/>
              <a:gd name="connsiteX33" fmla="*/ 6984658 w 12191998"/>
              <a:gd name="connsiteY33" fmla="*/ 57148 h 6857999"/>
              <a:gd name="connsiteX34" fmla="*/ 8344748 w 12191998"/>
              <a:gd name="connsiteY34" fmla="*/ 1417239 h 6857999"/>
              <a:gd name="connsiteX35" fmla="*/ 6984658 w 12191998"/>
              <a:gd name="connsiteY35" fmla="*/ 2777331 h 6857999"/>
              <a:gd name="connsiteX36" fmla="*/ 5624568 w 12191998"/>
              <a:gd name="connsiteY36" fmla="*/ 1417239 h 6857999"/>
              <a:gd name="connsiteX37" fmla="*/ 9778659 w 12191998"/>
              <a:gd name="connsiteY37" fmla="*/ 57145 h 6857999"/>
              <a:gd name="connsiteX38" fmla="*/ 11138749 w 12191998"/>
              <a:gd name="connsiteY38" fmla="*/ 1417236 h 6857999"/>
              <a:gd name="connsiteX39" fmla="*/ 9778659 w 12191998"/>
              <a:gd name="connsiteY39" fmla="*/ 2777327 h 6857999"/>
              <a:gd name="connsiteX40" fmla="*/ 8418568 w 12191998"/>
              <a:gd name="connsiteY40" fmla="*/ 1417236 h 6857999"/>
              <a:gd name="connsiteX41" fmla="*/ 9816598 w 12191998"/>
              <a:gd name="connsiteY41" fmla="*/ 0 h 6857999"/>
              <a:gd name="connsiteX42" fmla="*/ 12191998 w 12191998"/>
              <a:gd name="connsiteY42" fmla="*/ 0 h 6857999"/>
              <a:gd name="connsiteX43" fmla="*/ 12191998 w 12191998"/>
              <a:gd name="connsiteY43" fmla="*/ 344777 h 6857999"/>
              <a:gd name="connsiteX44" fmla="*/ 11176687 w 12191998"/>
              <a:gd name="connsiteY44" fmla="*/ 1360088 h 6857999"/>
              <a:gd name="connsiteX45" fmla="*/ 7021911 w 12191998"/>
              <a:gd name="connsiteY45" fmla="*/ 0 h 6857999"/>
              <a:gd name="connsiteX46" fmla="*/ 9742091 w 12191998"/>
              <a:gd name="connsiteY46" fmla="*/ 0 h 6857999"/>
              <a:gd name="connsiteX47" fmla="*/ 8382001 w 12191998"/>
              <a:gd name="connsiteY47" fmla="*/ 1360089 h 6857999"/>
              <a:gd name="connsiteX48" fmla="*/ 4227912 w 12191998"/>
              <a:gd name="connsiteY48" fmla="*/ 0 h 6857999"/>
              <a:gd name="connsiteX49" fmla="*/ 6948090 w 12191998"/>
              <a:gd name="connsiteY49" fmla="*/ 0 h 6857999"/>
              <a:gd name="connsiteX50" fmla="*/ 6948090 w 12191998"/>
              <a:gd name="connsiteY50" fmla="*/ 0 h 6857999"/>
              <a:gd name="connsiteX51" fmla="*/ 5588001 w 12191998"/>
              <a:gd name="connsiteY51" fmla="*/ 1360090 h 6857999"/>
              <a:gd name="connsiteX52" fmla="*/ 4227912 w 12191998"/>
              <a:gd name="connsiteY52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1998" h="6857999">
                <a:moveTo>
                  <a:pt x="1395973" y="5726098"/>
                </a:moveTo>
                <a:lnTo>
                  <a:pt x="2527874" y="6857999"/>
                </a:lnTo>
                <a:lnTo>
                  <a:pt x="264073" y="6857999"/>
                </a:lnTo>
                <a:close/>
                <a:moveTo>
                  <a:pt x="0" y="4309549"/>
                </a:moveTo>
                <a:lnTo>
                  <a:pt x="1359403" y="5668953"/>
                </a:lnTo>
                <a:lnTo>
                  <a:pt x="170359" y="6857999"/>
                </a:lnTo>
                <a:lnTo>
                  <a:pt x="0" y="6857999"/>
                </a:lnTo>
                <a:close/>
                <a:moveTo>
                  <a:pt x="2793314" y="4308861"/>
                </a:moveTo>
                <a:lnTo>
                  <a:pt x="4153404" y="5668952"/>
                </a:lnTo>
                <a:lnTo>
                  <a:pt x="2964359" y="6857999"/>
                </a:lnTo>
                <a:lnTo>
                  <a:pt x="2622270" y="6857999"/>
                </a:lnTo>
                <a:lnTo>
                  <a:pt x="1433223" y="5668952"/>
                </a:lnTo>
                <a:close/>
                <a:moveTo>
                  <a:pt x="4190658" y="2891624"/>
                </a:moveTo>
                <a:lnTo>
                  <a:pt x="5550749" y="4251715"/>
                </a:lnTo>
                <a:lnTo>
                  <a:pt x="4190658" y="5611806"/>
                </a:lnTo>
                <a:lnTo>
                  <a:pt x="2830567" y="4251715"/>
                </a:lnTo>
                <a:close/>
                <a:moveTo>
                  <a:pt x="1396657" y="2891624"/>
                </a:moveTo>
                <a:lnTo>
                  <a:pt x="2756747" y="4251715"/>
                </a:lnTo>
                <a:lnTo>
                  <a:pt x="1396657" y="5611806"/>
                </a:lnTo>
                <a:lnTo>
                  <a:pt x="36566" y="4251715"/>
                </a:lnTo>
                <a:close/>
                <a:moveTo>
                  <a:pt x="5588001" y="1474386"/>
                </a:moveTo>
                <a:lnTo>
                  <a:pt x="6948090" y="2834478"/>
                </a:lnTo>
                <a:lnTo>
                  <a:pt x="5588001" y="4194567"/>
                </a:lnTo>
                <a:lnTo>
                  <a:pt x="4227911" y="2834478"/>
                </a:lnTo>
                <a:close/>
                <a:moveTo>
                  <a:pt x="0" y="1474386"/>
                </a:moveTo>
                <a:lnTo>
                  <a:pt x="1360090" y="2834478"/>
                </a:lnTo>
                <a:lnTo>
                  <a:pt x="0" y="4194567"/>
                </a:lnTo>
                <a:lnTo>
                  <a:pt x="0" y="4194567"/>
                </a:lnTo>
                <a:lnTo>
                  <a:pt x="0" y="1474387"/>
                </a:lnTo>
                <a:close/>
                <a:moveTo>
                  <a:pt x="8382001" y="1474385"/>
                </a:moveTo>
                <a:lnTo>
                  <a:pt x="9742091" y="2834476"/>
                </a:lnTo>
                <a:lnTo>
                  <a:pt x="8382001" y="4194566"/>
                </a:lnTo>
                <a:lnTo>
                  <a:pt x="7021910" y="2834476"/>
                </a:lnTo>
                <a:close/>
                <a:moveTo>
                  <a:pt x="6984658" y="57148"/>
                </a:moveTo>
                <a:lnTo>
                  <a:pt x="8344748" y="1417239"/>
                </a:lnTo>
                <a:lnTo>
                  <a:pt x="6984658" y="2777331"/>
                </a:lnTo>
                <a:lnTo>
                  <a:pt x="5624568" y="1417239"/>
                </a:lnTo>
                <a:close/>
                <a:moveTo>
                  <a:pt x="9778659" y="57145"/>
                </a:moveTo>
                <a:lnTo>
                  <a:pt x="11138749" y="1417236"/>
                </a:lnTo>
                <a:lnTo>
                  <a:pt x="9778659" y="2777327"/>
                </a:lnTo>
                <a:lnTo>
                  <a:pt x="8418568" y="1417236"/>
                </a:lnTo>
                <a:close/>
                <a:moveTo>
                  <a:pt x="9816598" y="0"/>
                </a:moveTo>
                <a:lnTo>
                  <a:pt x="12191998" y="0"/>
                </a:lnTo>
                <a:lnTo>
                  <a:pt x="12191998" y="344777"/>
                </a:lnTo>
                <a:lnTo>
                  <a:pt x="11176687" y="1360088"/>
                </a:lnTo>
                <a:close/>
                <a:moveTo>
                  <a:pt x="7021911" y="0"/>
                </a:moveTo>
                <a:lnTo>
                  <a:pt x="9742091" y="0"/>
                </a:lnTo>
                <a:lnTo>
                  <a:pt x="8382001" y="1360089"/>
                </a:lnTo>
                <a:close/>
                <a:moveTo>
                  <a:pt x="4227912" y="0"/>
                </a:moveTo>
                <a:lnTo>
                  <a:pt x="6948090" y="0"/>
                </a:lnTo>
                <a:lnTo>
                  <a:pt x="6948090" y="0"/>
                </a:lnTo>
                <a:lnTo>
                  <a:pt x="5588001" y="1360090"/>
                </a:lnTo>
                <a:lnTo>
                  <a:pt x="4227912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Freeform: Shape 38"/>
          <p:cNvSpPr/>
          <p:nvPr userDrawn="1"/>
        </p:nvSpPr>
        <p:spPr>
          <a:xfrm rot="2700000">
            <a:off x="-41885" y="-897571"/>
            <a:ext cx="4948137" cy="3928507"/>
          </a:xfrm>
          <a:custGeom>
            <a:avLst/>
            <a:gdLst>
              <a:gd name="connsiteX0" fmla="*/ 0 w 4948137"/>
              <a:gd name="connsiteY0" fmla="*/ 2929809 h 3928507"/>
              <a:gd name="connsiteX1" fmla="*/ 2929810 w 4948137"/>
              <a:gd name="connsiteY1" fmla="*/ 0 h 3928507"/>
              <a:gd name="connsiteX2" fmla="*/ 4948137 w 4948137"/>
              <a:gd name="connsiteY2" fmla="*/ 0 h 3928507"/>
              <a:gd name="connsiteX3" fmla="*/ 4948137 w 4948137"/>
              <a:gd name="connsiteY3" fmla="*/ 3928507 h 3928507"/>
              <a:gd name="connsiteX4" fmla="*/ 998698 w 4948137"/>
              <a:gd name="connsiteY4" fmla="*/ 3928507 h 392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8137" h="3928507">
                <a:moveTo>
                  <a:pt x="0" y="2929809"/>
                </a:moveTo>
                <a:lnTo>
                  <a:pt x="2929810" y="0"/>
                </a:lnTo>
                <a:lnTo>
                  <a:pt x="4948137" y="0"/>
                </a:lnTo>
                <a:lnTo>
                  <a:pt x="4948137" y="3928507"/>
                </a:lnTo>
                <a:lnTo>
                  <a:pt x="998698" y="3928507"/>
                </a:lnTo>
                <a:close/>
              </a:path>
            </a:pathLst>
          </a:custGeom>
          <a:solidFill>
            <a:srgbClr val="000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336371" cy="6858000"/>
          </a:xfrm>
          <a:custGeom>
            <a:avLst/>
            <a:gdLst>
              <a:gd name="connsiteX0" fmla="*/ 0 w 7734300"/>
              <a:gd name="connsiteY0" fmla="*/ 0 h 6362700"/>
              <a:gd name="connsiteX1" fmla="*/ 4622749 w 7734300"/>
              <a:gd name="connsiteY1" fmla="*/ 0 h 6362700"/>
              <a:gd name="connsiteX2" fmla="*/ 7734300 w 7734300"/>
              <a:gd name="connsiteY2" fmla="*/ 3181350 h 6362700"/>
              <a:gd name="connsiteX3" fmla="*/ 4622749 w 7734300"/>
              <a:gd name="connsiteY3" fmla="*/ 6362700 h 6362700"/>
              <a:gd name="connsiteX4" fmla="*/ 0 w 7734300"/>
              <a:gd name="connsiteY4" fmla="*/ 6362700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62700">
                <a:moveTo>
                  <a:pt x="0" y="0"/>
                </a:moveTo>
                <a:lnTo>
                  <a:pt x="4622749" y="0"/>
                </a:lnTo>
                <a:lnTo>
                  <a:pt x="7734300" y="3181350"/>
                </a:lnTo>
                <a:lnTo>
                  <a:pt x="4622749" y="6362700"/>
                </a:lnTo>
                <a:lnTo>
                  <a:pt x="0" y="6362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365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C1E8B1B4-24E9-4439-A511-A50015688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8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18D8F9-5682-4C69-95B9-DA96A408260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928100" y="0"/>
            <a:ext cx="3263900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2336800" y="2730501"/>
            <a:ext cx="8233098" cy="4127501"/>
          </a:xfrm>
          <a:custGeom>
            <a:avLst/>
            <a:gdLst>
              <a:gd name="connsiteX0" fmla="*/ 4116549 w 8233098"/>
              <a:gd name="connsiteY0" fmla="*/ 0 h 4127501"/>
              <a:gd name="connsiteX1" fmla="*/ 8233098 w 8233098"/>
              <a:gd name="connsiteY1" fmla="*/ 4127501 h 4127501"/>
              <a:gd name="connsiteX2" fmla="*/ 0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4116549" y="0"/>
                </a:moveTo>
                <a:lnTo>
                  <a:pt x="8233098" y="4127501"/>
                </a:lnTo>
                <a:lnTo>
                  <a:pt x="0" y="41275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958902" y="1"/>
            <a:ext cx="8233098" cy="4127501"/>
          </a:xfrm>
          <a:custGeom>
            <a:avLst/>
            <a:gdLst>
              <a:gd name="connsiteX0" fmla="*/ 0 w 8233098"/>
              <a:gd name="connsiteY0" fmla="*/ 0 h 4127501"/>
              <a:gd name="connsiteX1" fmla="*/ 8233098 w 8233098"/>
              <a:gd name="connsiteY1" fmla="*/ 0 h 4127501"/>
              <a:gd name="connsiteX2" fmla="*/ 4116549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0" y="0"/>
                </a:moveTo>
                <a:lnTo>
                  <a:pt x="8233098" y="0"/>
                </a:lnTo>
                <a:lnTo>
                  <a:pt x="4116549" y="41275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558684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16C40AD-EFC8-4292-B0BE-9CD56ECEED78}" type="datetimeFigureOut">
              <a:rPr lang="en-PH" smtClean="0"/>
              <a:t>22/02/2020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AABD4647-916A-4C9D-B493-B18B45A00261}" type="slidenum">
              <a:rPr lang="en-PH" smtClean="0"/>
              <a:pPr algn="l"/>
              <a:t>‹#›</a:t>
            </a:fld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78964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67" r:id="rId24"/>
    <p:sldLayoutId id="2147483694" r:id="rId25"/>
    <p:sldLayoutId id="2147483696" r:id="rId26"/>
    <p:sldLayoutId id="2147483702" r:id="rId27"/>
    <p:sldLayoutId id="2147483704" r:id="rId28"/>
    <p:sldLayoutId id="2147483712" r:id="rId29"/>
    <p:sldLayoutId id="2147483684" r:id="rId30"/>
    <p:sldLayoutId id="2147483690" r:id="rId31"/>
    <p:sldLayoutId id="2147483710" r:id="rId32"/>
    <p:sldLayoutId id="2147483709" r:id="rId33"/>
    <p:sldLayoutId id="2147483713" r:id="rId34"/>
    <p:sldLayoutId id="2147483714" r:id="rId35"/>
    <p:sldLayoutId id="2147483717" r:id="rId36"/>
    <p:sldLayoutId id="2147483721" r:id="rId37"/>
    <p:sldLayoutId id="2147483722" r:id="rId38"/>
    <p:sldLayoutId id="2147483723" r:id="rId39"/>
    <p:sldLayoutId id="2147483724" r:id="rId40"/>
    <p:sldLayoutId id="2147483726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tiff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65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3.jpe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0CAE24-312F-4AD3-990E-1D551C6EAD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Leverage Financial Personality Insights for Advisor Client Win-Win</a:t>
            </a:r>
          </a:p>
          <a:p>
            <a:endParaRPr lang="en-US" dirty="0"/>
          </a:p>
        </p:txBody>
      </p:sp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C69D56A-0EF0-4755-AE68-DB0F5B42E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3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645EA4A9-0C32-4125-A20B-D3CDAA95E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F05062D1-C4C2-4E30-8F39-373AAA29FC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5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40978B1-778D-4697-8159-5A70ECF1F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E7825CBD-7AA5-4097-B349-6600B9F127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7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852640A2-F634-4F56-8D17-EF2CB0183E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295227"/>
            <a:ext cx="1718669" cy="1515845"/>
          </a:xfrm>
          <a:prstGeom prst="hexagon">
            <a:avLst/>
          </a:prstGeom>
        </p:spPr>
      </p:pic>
      <p:pic>
        <p:nvPicPr>
          <p:cNvPr id="18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9AA1527C-0EF4-4912-B85D-E3F3E4B407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19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598AE3-4D7D-49BD-9167-36C8A07EE32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412287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DF964AA-4738-4EA7-AB87-FD69E395A5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232" r="222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C023C1D-3D75-4458-9440-D8CB7F9BE8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887" r="188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BCF2CFB-6F2C-49E3-A16F-FE9EEF6C0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0325" r="20325"/>
          <a:stretch/>
        </p:blipFill>
        <p:spPr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43C215-A7EC-4C4E-B629-41AFBF97C0E7}"/>
              </a:ext>
            </a:extLst>
          </p:cNvPr>
          <p:cNvSpPr/>
          <p:nvPr/>
        </p:nvSpPr>
        <p:spPr>
          <a:xfrm>
            <a:off x="1012224" y="425849"/>
            <a:ext cx="10167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The Next Gen Business Model Based on  Financial Personality Discovery</a:t>
            </a: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69B092F9-DC1D-405D-B6BD-4DB9B32F37C7}"/>
              </a:ext>
            </a:extLst>
          </p:cNvPr>
          <p:cNvSpPr/>
          <p:nvPr/>
        </p:nvSpPr>
        <p:spPr>
          <a:xfrm>
            <a:off x="3507479" y="3832771"/>
            <a:ext cx="462845" cy="564445"/>
          </a:xfrm>
          <a:prstGeom prst="mathPlus">
            <a:avLst>
              <a:gd name="adj1" fmla="val 10938"/>
            </a:avLst>
          </a:pr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4225B706-001D-402D-8A88-A7CBE86B0FA2}"/>
              </a:ext>
            </a:extLst>
          </p:cNvPr>
          <p:cNvSpPr/>
          <p:nvPr/>
        </p:nvSpPr>
        <p:spPr>
          <a:xfrm>
            <a:off x="6174907" y="3680552"/>
            <a:ext cx="510897" cy="868881"/>
          </a:xfrm>
          <a:prstGeom prst="mathEqual">
            <a:avLst>
              <a:gd name="adj1" fmla="val 6585"/>
              <a:gd name="adj2" fmla="val 1176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6D83F-BDCB-4E08-9B89-221C0356EB2F}"/>
              </a:ext>
            </a:extLst>
          </p:cNvPr>
          <p:cNvSpPr/>
          <p:nvPr/>
        </p:nvSpPr>
        <p:spPr>
          <a:xfrm>
            <a:off x="6731545" y="5937955"/>
            <a:ext cx="4052711" cy="494195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AFD3A-62BD-4A7B-AE4A-F8F5A2DAFA4D}"/>
              </a:ext>
            </a:extLst>
          </p:cNvPr>
          <p:cNvSpPr/>
          <p:nvPr/>
        </p:nvSpPr>
        <p:spPr>
          <a:xfrm>
            <a:off x="6917321" y="6031163"/>
            <a:ext cx="3648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336"/>
                </a:solidFill>
              </a:rPr>
              <a:t>Customized and Compliant Service Experience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F99B55-0942-4B91-BD3F-4A9ED910A132}"/>
              </a:ext>
            </a:extLst>
          </p:cNvPr>
          <p:cNvSpPr/>
          <p:nvPr/>
        </p:nvSpPr>
        <p:spPr>
          <a:xfrm>
            <a:off x="1407744" y="4952633"/>
            <a:ext cx="2052160" cy="985322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FC6D09-ADD2-4DF0-B438-6CA672339DAF}"/>
              </a:ext>
            </a:extLst>
          </p:cNvPr>
          <p:cNvSpPr/>
          <p:nvPr/>
        </p:nvSpPr>
        <p:spPr>
          <a:xfrm>
            <a:off x="4060634" y="4952633"/>
            <a:ext cx="2039802" cy="985322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127416-E3C8-4289-B0EA-F1F78BF9E3E3}"/>
              </a:ext>
            </a:extLst>
          </p:cNvPr>
          <p:cNvSpPr/>
          <p:nvPr/>
        </p:nvSpPr>
        <p:spPr>
          <a:xfrm>
            <a:off x="1557701" y="5075962"/>
            <a:ext cx="1729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Active Client Participation to Boost Engagement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B97A9A-D00B-4576-8935-33EBF4FD6097}"/>
              </a:ext>
            </a:extLst>
          </p:cNvPr>
          <p:cNvSpPr/>
          <p:nvPr/>
        </p:nvSpPr>
        <p:spPr>
          <a:xfrm>
            <a:off x="4256025" y="5075962"/>
            <a:ext cx="18320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Active Behavioral Management by Advisor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0BDA88-76B9-4634-8533-FBA61A80B0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371" y="655865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863248" y="4417406"/>
            <a:ext cx="63287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" panose="020B0502040204020203" pitchFamily="34" charset="0"/>
              </a:rPr>
              <a:t>How to Build </a:t>
            </a:r>
          </a:p>
          <a:p>
            <a:pPr algn="ctr"/>
            <a:r>
              <a:rPr lang="en-US" sz="3600" b="1" dirty="0">
                <a:cs typeface="Segoe UI" panose="020B0502040204020203" pitchFamily="34" charset="0"/>
              </a:rPr>
              <a:t>a Behaviorally Smart </a:t>
            </a:r>
          </a:p>
          <a:p>
            <a:pPr algn="ctr"/>
            <a:r>
              <a:rPr lang="en-US" sz="3600" b="1" dirty="0">
                <a:cs typeface="Segoe UI" panose="020B0502040204020203" pitchFamily="34" charset="0"/>
              </a:rPr>
              <a:t>Financial Planning Process</a:t>
            </a:r>
            <a:br>
              <a:rPr lang="en-US" sz="3600" b="1" dirty="0">
                <a:cs typeface="Segoe UI" panose="020B0502040204020203" pitchFamily="34" charset="0"/>
              </a:rPr>
            </a:br>
            <a:br>
              <a:rPr lang="en-US" sz="3600" b="1" dirty="0">
                <a:cs typeface="Segoe UI" panose="020B0502040204020203" pitchFamily="34" charset="0"/>
              </a:rPr>
            </a:br>
            <a:endParaRPr lang="en-US" sz="3600" b="1" dirty="0"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8530" y="3410465"/>
            <a:ext cx="1291504" cy="976922"/>
            <a:chOff x="10421525" y="3547751"/>
            <a:chExt cx="1291504" cy="976922"/>
          </a:xfrm>
        </p:grpSpPr>
        <p:grpSp>
          <p:nvGrpSpPr>
            <p:cNvPr id="39" name="Group 38"/>
            <p:cNvGrpSpPr/>
            <p:nvPr/>
          </p:nvGrpSpPr>
          <p:grpSpPr>
            <a:xfrm>
              <a:off x="10744356" y="3556000"/>
              <a:ext cx="968673" cy="968673"/>
              <a:chOff x="8216107" y="2577307"/>
              <a:chExt cx="464344" cy="464344"/>
            </a:xfrm>
            <a:solidFill>
              <a:schemeClr val="accent1"/>
            </a:solidFill>
          </p:grpSpPr>
          <p:sp>
            <p:nvSpPr>
              <p:cNvPr id="40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solidFill>
                <a:srgbClr val="0004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1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2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3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0421525" y="3547751"/>
              <a:ext cx="473512" cy="473512"/>
              <a:chOff x="8216107" y="2577307"/>
              <a:chExt cx="464344" cy="464344"/>
            </a:xfrm>
            <a:solidFill>
              <a:schemeClr val="bg1">
                <a:lumMod val="85000"/>
              </a:schemeClr>
            </a:solidFill>
          </p:grpSpPr>
          <p:sp>
            <p:nvSpPr>
              <p:cNvPr id="45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6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7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8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</p:grp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CC390DD-848B-464C-B4CE-12607A63E2F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4CE772-2B35-401C-BFD7-40CABAB1FAF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338067" y="1433384"/>
            <a:ext cx="2903816" cy="4666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F1F882-E9D8-4DB3-BA72-6E5B76BB13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114" y="6506503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099B7-996F-412F-9DEA-C41E851509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Large Firm Know Your Client Process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C2B5-4CEA-4A86-B2B6-F3AC5505DCEA}"/>
              </a:ext>
            </a:extLst>
          </p:cNvPr>
          <p:cNvCxnSpPr/>
          <p:nvPr/>
        </p:nvCxnSpPr>
        <p:spPr>
          <a:xfrm>
            <a:off x="0" y="2366212"/>
            <a:ext cx="12192000" cy="0"/>
          </a:xfrm>
          <a:prstGeom prst="line">
            <a:avLst/>
          </a:prstGeom>
          <a:ln w="76200">
            <a:solidFill>
              <a:srgbClr val="5959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C3D3B02-E714-4714-AD1E-F91ECD002343}"/>
              </a:ext>
            </a:extLst>
          </p:cNvPr>
          <p:cNvGrpSpPr/>
          <p:nvPr/>
        </p:nvGrpSpPr>
        <p:grpSpPr>
          <a:xfrm>
            <a:off x="8289486" y="1198524"/>
            <a:ext cx="1588168" cy="4755899"/>
            <a:chOff x="8289486" y="1198524"/>
            <a:chExt cx="1588168" cy="4755899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A07389F9-DD53-4541-BE51-9902E24718AB}"/>
                </a:ext>
              </a:extLst>
            </p:cNvPr>
            <p:cNvSpPr/>
            <p:nvPr/>
          </p:nvSpPr>
          <p:spPr>
            <a:xfrm rot="8197283">
              <a:off x="8594285" y="1198524"/>
              <a:ext cx="914400" cy="914400"/>
            </a:xfrm>
            <a:prstGeom prst="teardrop">
              <a:avLst/>
            </a:prstGeom>
            <a:solidFill>
              <a:srgbClr val="00336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57E2BF-6980-4DB9-9697-E56667AD14F8}"/>
                </a:ext>
              </a:extLst>
            </p:cNvPr>
            <p:cNvSpPr txBox="1"/>
            <p:nvPr/>
          </p:nvSpPr>
          <p:spPr>
            <a:xfrm>
              <a:off x="8289486" y="2430381"/>
              <a:ext cx="1588168" cy="352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Real-time:</a:t>
              </a:r>
            </a:p>
            <a:p>
              <a:pPr algn="ctr"/>
              <a:br>
                <a:rPr lang="en-US" dirty="0"/>
              </a:br>
              <a:r>
                <a:rPr lang="en-US" dirty="0"/>
                <a:t>Advisor receives a Market Mood alert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Advisor reaches out to client in right way, at right time</a:t>
              </a:r>
            </a:p>
          </p:txBody>
        </p:sp>
        <p:pic>
          <p:nvPicPr>
            <p:cNvPr id="11" name="Graphic 10" descr="Ringer">
              <a:extLst>
                <a:ext uri="{FF2B5EF4-FFF2-40B4-BE49-F238E27FC236}">
                  <a16:creationId xmlns:a16="http://schemas.microsoft.com/office/drawing/2014/main" id="{20E22DD9-78ED-4EDE-A8B9-5A3556F7E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63038" y="1395663"/>
              <a:ext cx="573508" cy="5735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63BE5-55DB-44C7-827B-3AA045BD7B80}"/>
              </a:ext>
            </a:extLst>
          </p:cNvPr>
          <p:cNvGrpSpPr/>
          <p:nvPr/>
        </p:nvGrpSpPr>
        <p:grpSpPr>
          <a:xfrm>
            <a:off x="9786785" y="1198524"/>
            <a:ext cx="1588168" cy="4755899"/>
            <a:chOff x="9786785" y="1198524"/>
            <a:chExt cx="1588168" cy="4755899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FD6ECBD5-BCB2-4679-AEAA-E3E8F4BA15DE}"/>
                </a:ext>
              </a:extLst>
            </p:cNvPr>
            <p:cNvSpPr/>
            <p:nvPr/>
          </p:nvSpPr>
          <p:spPr>
            <a:xfrm rot="8197283">
              <a:off x="10091584" y="1198524"/>
              <a:ext cx="914400" cy="914400"/>
            </a:xfrm>
            <a:prstGeom prst="teardrop">
              <a:avLst/>
            </a:prstGeom>
            <a:solidFill>
              <a:srgbClr val="003366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21E458-0CAE-4466-926E-81837F462E1B}"/>
                </a:ext>
              </a:extLst>
            </p:cNvPr>
            <p:cNvSpPr txBox="1"/>
            <p:nvPr/>
          </p:nvSpPr>
          <p:spPr>
            <a:xfrm>
              <a:off x="9786785" y="2430381"/>
              <a:ext cx="1588168" cy="352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Periodic: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Review takes place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DNA is used to conduct meeting in right way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Goals are reviewed</a:t>
              </a:r>
            </a:p>
          </p:txBody>
        </p:sp>
        <p:pic>
          <p:nvPicPr>
            <p:cNvPr id="15" name="Graphic 14" descr="Line arrow: Rotate right">
              <a:extLst>
                <a:ext uri="{FF2B5EF4-FFF2-40B4-BE49-F238E27FC236}">
                  <a16:creationId xmlns:a16="http://schemas.microsoft.com/office/drawing/2014/main" id="{035E6DCB-8FF7-48AD-A642-11073A3D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0294115" y="1368970"/>
              <a:ext cx="573508" cy="5735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A63028-49F4-4D01-B1DA-FC883C3F5C68}"/>
              </a:ext>
            </a:extLst>
          </p:cNvPr>
          <p:cNvGrpSpPr/>
          <p:nvPr/>
        </p:nvGrpSpPr>
        <p:grpSpPr>
          <a:xfrm>
            <a:off x="6708592" y="1186492"/>
            <a:ext cx="1588168" cy="4755899"/>
            <a:chOff x="6708592" y="1186492"/>
            <a:chExt cx="1588168" cy="4755899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53317C84-C4DF-4F23-88E1-E9DE2023E18C}"/>
                </a:ext>
              </a:extLst>
            </p:cNvPr>
            <p:cNvSpPr/>
            <p:nvPr/>
          </p:nvSpPr>
          <p:spPr>
            <a:xfrm rot="8197283">
              <a:off x="7013391" y="1186492"/>
              <a:ext cx="914400" cy="914400"/>
            </a:xfrm>
            <a:prstGeom prst="teardrop">
              <a:avLst/>
            </a:prstGeom>
            <a:solidFill>
              <a:srgbClr val="003366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457E74-FE8B-4EFC-9686-DCFB7A853FBD}"/>
                </a:ext>
              </a:extLst>
            </p:cNvPr>
            <p:cNvSpPr txBox="1"/>
            <p:nvPr/>
          </p:nvSpPr>
          <p:spPr>
            <a:xfrm>
              <a:off x="6708592" y="2418349"/>
              <a:ext cx="1588168" cy="352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Day 30:</a:t>
              </a:r>
            </a:p>
            <a:p>
              <a:pPr algn="ctr"/>
              <a:br>
                <a:rPr lang="en-US" dirty="0"/>
              </a:br>
              <a:r>
                <a:rPr lang="en-US" dirty="0"/>
                <a:t>Compliance conducts a suitability analysis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Reviews client’s portfolio, risk, and KYC suitability</a:t>
              </a:r>
            </a:p>
          </p:txBody>
        </p:sp>
        <p:pic>
          <p:nvPicPr>
            <p:cNvPr id="19" name="Graphic 18" descr="Braille">
              <a:extLst>
                <a:ext uri="{FF2B5EF4-FFF2-40B4-BE49-F238E27FC236}">
                  <a16:creationId xmlns:a16="http://schemas.microsoft.com/office/drawing/2014/main" id="{D6728B66-AB00-43AA-8D9E-8B2C8936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183836" y="1351549"/>
              <a:ext cx="573508" cy="5735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9B5ED0-24F2-430D-B96A-A4653A3FACE2}"/>
              </a:ext>
            </a:extLst>
          </p:cNvPr>
          <p:cNvGrpSpPr/>
          <p:nvPr/>
        </p:nvGrpSpPr>
        <p:grpSpPr>
          <a:xfrm>
            <a:off x="5127696" y="1186492"/>
            <a:ext cx="1588168" cy="4755899"/>
            <a:chOff x="5127696" y="1186492"/>
            <a:chExt cx="1588168" cy="4755899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4388B38C-82AA-4BC2-B386-F1359A24A0BD}"/>
                </a:ext>
              </a:extLst>
            </p:cNvPr>
            <p:cNvSpPr/>
            <p:nvPr/>
          </p:nvSpPr>
          <p:spPr>
            <a:xfrm rot="8197283">
              <a:off x="5432495" y="1186492"/>
              <a:ext cx="914400" cy="914400"/>
            </a:xfrm>
            <a:prstGeom prst="teardrop">
              <a:avLst/>
            </a:prstGeom>
            <a:solidFill>
              <a:srgbClr val="00336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2DD56E-6580-42C8-AC14-3A2E7A772884}"/>
                </a:ext>
              </a:extLst>
            </p:cNvPr>
            <p:cNvSpPr txBox="1"/>
            <p:nvPr/>
          </p:nvSpPr>
          <p:spPr>
            <a:xfrm>
              <a:off x="5127696" y="2418349"/>
              <a:ext cx="1588168" cy="352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Day 10:</a:t>
              </a:r>
            </a:p>
            <a:p>
              <a:pPr algn="ctr"/>
              <a:br>
                <a:rPr lang="en-US" dirty="0"/>
              </a:br>
              <a:r>
                <a:rPr lang="en-US" dirty="0"/>
                <a:t>Advisor presents client with portfolio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Comparison Reports and Dashboards are used to include all parties</a:t>
              </a:r>
            </a:p>
          </p:txBody>
        </p:sp>
        <p:pic>
          <p:nvPicPr>
            <p:cNvPr id="23" name="Graphic 22" descr="Pie chart">
              <a:extLst>
                <a:ext uri="{FF2B5EF4-FFF2-40B4-BE49-F238E27FC236}">
                  <a16:creationId xmlns:a16="http://schemas.microsoft.com/office/drawing/2014/main" id="{E189A567-6606-4A88-801A-8F7FF8494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602941" y="1327488"/>
              <a:ext cx="573508" cy="5735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9DB940-0FD4-401C-90B9-730AD55D4FFC}"/>
              </a:ext>
            </a:extLst>
          </p:cNvPr>
          <p:cNvGrpSpPr/>
          <p:nvPr/>
        </p:nvGrpSpPr>
        <p:grpSpPr>
          <a:xfrm>
            <a:off x="3546800" y="1198524"/>
            <a:ext cx="1588168" cy="5032898"/>
            <a:chOff x="3546800" y="1198524"/>
            <a:chExt cx="1588168" cy="5032898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0ECC1D11-218D-4F6A-B270-9F9AD59F59D9}"/>
                </a:ext>
              </a:extLst>
            </p:cNvPr>
            <p:cNvSpPr/>
            <p:nvPr/>
          </p:nvSpPr>
          <p:spPr>
            <a:xfrm rot="8197283">
              <a:off x="3851599" y="1198524"/>
              <a:ext cx="914400" cy="914400"/>
            </a:xfrm>
            <a:prstGeom prst="teardrop">
              <a:avLst/>
            </a:prstGeom>
            <a:solidFill>
              <a:srgbClr val="00336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653C1F-CCDC-4003-AF41-AE4D510FC869}"/>
                </a:ext>
              </a:extLst>
            </p:cNvPr>
            <p:cNvSpPr txBox="1"/>
            <p:nvPr/>
          </p:nvSpPr>
          <p:spPr>
            <a:xfrm>
              <a:off x="3546800" y="2430381"/>
              <a:ext cx="1588168" cy="380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Day 5:</a:t>
              </a:r>
            </a:p>
            <a:p>
              <a:pPr algn="ctr"/>
              <a:br>
                <a:rPr lang="en-US" dirty="0"/>
              </a:br>
              <a:r>
                <a:rPr lang="en-US" dirty="0"/>
                <a:t>Advisor meets with client face to face 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Advisor walks client through Goals 360 process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Client is charged $350</a:t>
              </a:r>
            </a:p>
          </p:txBody>
        </p:sp>
        <p:pic>
          <p:nvPicPr>
            <p:cNvPr id="27" name="Graphic 26" descr="Boardroom">
              <a:extLst>
                <a:ext uri="{FF2B5EF4-FFF2-40B4-BE49-F238E27FC236}">
                  <a16:creationId xmlns:a16="http://schemas.microsoft.com/office/drawing/2014/main" id="{3CF90075-8341-4645-857B-E83B60BDA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012329" y="1395663"/>
              <a:ext cx="573508" cy="57350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CFFD83-2A30-4361-A133-5EFBA5F55ABF}"/>
              </a:ext>
            </a:extLst>
          </p:cNvPr>
          <p:cNvGrpSpPr/>
          <p:nvPr/>
        </p:nvGrpSpPr>
        <p:grpSpPr>
          <a:xfrm>
            <a:off x="1965904" y="1186492"/>
            <a:ext cx="1588168" cy="3924902"/>
            <a:chOff x="1965904" y="1186492"/>
            <a:chExt cx="1588168" cy="3924902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79F6202A-2877-416F-94EC-BD0682E6D8E5}"/>
                </a:ext>
              </a:extLst>
            </p:cNvPr>
            <p:cNvSpPr/>
            <p:nvPr/>
          </p:nvSpPr>
          <p:spPr>
            <a:xfrm rot="8197283">
              <a:off x="2270703" y="1186492"/>
              <a:ext cx="914400" cy="914400"/>
            </a:xfrm>
            <a:prstGeom prst="teardrop">
              <a:avLst/>
            </a:prstGeom>
            <a:solidFill>
              <a:srgbClr val="00336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B6411-D97F-48DA-9DCA-7C428551E834}"/>
                </a:ext>
              </a:extLst>
            </p:cNvPr>
            <p:cNvSpPr txBox="1"/>
            <p:nvPr/>
          </p:nvSpPr>
          <p:spPr>
            <a:xfrm>
              <a:off x="1965904" y="2418349"/>
              <a:ext cx="1588168" cy="269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Day 2:</a:t>
              </a:r>
            </a:p>
            <a:p>
              <a:pPr algn="ctr"/>
              <a:br>
                <a:rPr lang="en-US" dirty="0"/>
              </a:br>
              <a:r>
                <a:rPr lang="en-US" dirty="0"/>
                <a:t>Client matched to advisor 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Advisor reaches out using DNA insights</a:t>
              </a:r>
            </a:p>
          </p:txBody>
        </p:sp>
        <p:pic>
          <p:nvPicPr>
            <p:cNvPr id="31" name="Graphic 30" descr="Target">
              <a:extLst>
                <a:ext uri="{FF2B5EF4-FFF2-40B4-BE49-F238E27FC236}">
                  <a16:creationId xmlns:a16="http://schemas.microsoft.com/office/drawing/2014/main" id="{4A9DD543-F603-42E0-B46C-E6A3D16D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2441149" y="1351549"/>
              <a:ext cx="573508" cy="5735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E83B92-6CA3-4402-82A9-6F326E7FEA4B}"/>
              </a:ext>
            </a:extLst>
          </p:cNvPr>
          <p:cNvGrpSpPr/>
          <p:nvPr/>
        </p:nvGrpSpPr>
        <p:grpSpPr>
          <a:xfrm>
            <a:off x="385008" y="1198524"/>
            <a:ext cx="1588168" cy="3924902"/>
            <a:chOff x="385008" y="1198524"/>
            <a:chExt cx="1588168" cy="3924902"/>
          </a:xfrm>
        </p:grpSpPr>
        <p:sp>
          <p:nvSpPr>
            <p:cNvPr id="33" name="Teardrop 32">
              <a:extLst>
                <a:ext uri="{FF2B5EF4-FFF2-40B4-BE49-F238E27FC236}">
                  <a16:creationId xmlns:a16="http://schemas.microsoft.com/office/drawing/2014/main" id="{07166BEB-9431-4146-9F43-6CB9EEA0563B}"/>
                </a:ext>
              </a:extLst>
            </p:cNvPr>
            <p:cNvSpPr/>
            <p:nvPr/>
          </p:nvSpPr>
          <p:spPr>
            <a:xfrm rot="8197283">
              <a:off x="689807" y="1198524"/>
              <a:ext cx="914400" cy="914400"/>
            </a:xfrm>
            <a:prstGeom prst="teardrop">
              <a:avLst/>
            </a:prstGeom>
            <a:solidFill>
              <a:srgbClr val="A18B4B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1040D4-80A5-4D75-8685-3438372D3E71}"/>
                </a:ext>
              </a:extLst>
            </p:cNvPr>
            <p:cNvSpPr txBox="1"/>
            <p:nvPr/>
          </p:nvSpPr>
          <p:spPr>
            <a:xfrm>
              <a:off x="385008" y="2430381"/>
              <a:ext cx="1588168" cy="269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/>
                <a:t>Day 1:</a:t>
              </a:r>
            </a:p>
            <a:p>
              <a:pPr algn="ctr"/>
              <a:br>
                <a:rPr lang="en-US" dirty="0"/>
              </a:br>
              <a:r>
                <a:rPr lang="en-US" dirty="0"/>
                <a:t>Client meets with Concierge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Invited to client portal &amp; completes DNA</a:t>
              </a:r>
            </a:p>
          </p:txBody>
        </p:sp>
        <p:pic>
          <p:nvPicPr>
            <p:cNvPr id="35" name="Graphic 34" descr="Hierarchy">
              <a:extLst>
                <a:ext uri="{FF2B5EF4-FFF2-40B4-BE49-F238E27FC236}">
                  <a16:creationId xmlns:a16="http://schemas.microsoft.com/office/drawing/2014/main" id="{3C3B2F57-F768-43BB-ADF6-0BD035ED8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860746" y="1351553"/>
              <a:ext cx="573508" cy="573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3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891E69D3-B015-4E36-9374-496DB786F09B}"/>
              </a:ext>
            </a:extLst>
          </p:cNvPr>
          <p:cNvSpPr/>
          <p:nvPr/>
        </p:nvSpPr>
        <p:spPr>
          <a:xfrm>
            <a:off x="3483227" y="1684491"/>
            <a:ext cx="5225546" cy="5086423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4834C9-03BB-40E4-8740-795757D75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183" y="2178091"/>
            <a:ext cx="249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Advisor Client Communication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998BA-D20D-4B08-9695-5112D0ED4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7360" y="5131268"/>
            <a:ext cx="249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Goals &amp; </a:t>
            </a:r>
          </a:p>
          <a:p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Spending Patterns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2DE7AF-D47C-43CC-8D03-A80359D8E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32" y="5131268"/>
            <a:ext cx="2495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Risk Profile &amp; Behavioral Biases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Multi-Dimensional Behavioral Discovery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Financial DNA® = Financial Personality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E5AD0AC-F8FD-404C-862B-3F01033956D8}"/>
              </a:ext>
            </a:extLst>
          </p:cNvPr>
          <p:cNvSpPr>
            <a:spLocks/>
          </p:cNvSpPr>
          <p:nvPr/>
        </p:nvSpPr>
        <p:spPr bwMode="auto">
          <a:xfrm>
            <a:off x="3435946" y="3391736"/>
            <a:ext cx="2514600" cy="3122612"/>
          </a:xfrm>
          <a:custGeom>
            <a:avLst/>
            <a:gdLst>
              <a:gd name="T0" fmla="*/ 283 w 415"/>
              <a:gd name="T1" fmla="*/ 241 h 515"/>
              <a:gd name="T2" fmla="*/ 283 w 415"/>
              <a:gd name="T3" fmla="*/ 235 h 515"/>
              <a:gd name="T4" fmla="*/ 144 w 415"/>
              <a:gd name="T5" fmla="*/ 0 h 515"/>
              <a:gd name="T6" fmla="*/ 0 w 415"/>
              <a:gd name="T7" fmla="*/ 241 h 515"/>
              <a:gd name="T8" fmla="*/ 274 w 415"/>
              <a:gd name="T9" fmla="*/ 515 h 515"/>
              <a:gd name="T10" fmla="*/ 415 w 415"/>
              <a:gd name="T11" fmla="*/ 476 h 515"/>
              <a:gd name="T12" fmla="*/ 283 w 415"/>
              <a:gd name="T13" fmla="*/ 241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5" h="515">
                <a:moveTo>
                  <a:pt x="283" y="241"/>
                </a:moveTo>
                <a:cubicBezTo>
                  <a:pt x="283" y="239"/>
                  <a:pt x="283" y="237"/>
                  <a:pt x="283" y="235"/>
                </a:cubicBezTo>
                <a:cubicBezTo>
                  <a:pt x="201" y="189"/>
                  <a:pt x="145" y="101"/>
                  <a:pt x="144" y="0"/>
                </a:cubicBezTo>
                <a:cubicBezTo>
                  <a:pt x="59" y="46"/>
                  <a:pt x="0" y="137"/>
                  <a:pt x="0" y="241"/>
                </a:cubicBezTo>
                <a:cubicBezTo>
                  <a:pt x="0" y="392"/>
                  <a:pt x="123" y="515"/>
                  <a:pt x="274" y="515"/>
                </a:cubicBezTo>
                <a:cubicBezTo>
                  <a:pt x="325" y="515"/>
                  <a:pt x="374" y="500"/>
                  <a:pt x="415" y="476"/>
                </a:cubicBezTo>
                <a:cubicBezTo>
                  <a:pt x="336" y="428"/>
                  <a:pt x="283" y="341"/>
                  <a:pt x="283" y="241"/>
                </a:cubicBezTo>
                <a:close/>
              </a:path>
            </a:pathLst>
          </a:custGeom>
          <a:solidFill>
            <a:srgbClr val="000336">
              <a:alpha val="91000"/>
            </a:srgbClr>
          </a:solidFill>
          <a:ln>
            <a:noFill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Roboto Regular" charset="0"/>
              </a:rPr>
              <a:t>03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4FD71EFF-C343-44EB-99CD-ACBB7C62E39B}"/>
              </a:ext>
            </a:extLst>
          </p:cNvPr>
          <p:cNvSpPr>
            <a:spLocks/>
          </p:cNvSpPr>
          <p:nvPr/>
        </p:nvSpPr>
        <p:spPr bwMode="auto">
          <a:xfrm>
            <a:off x="5942608" y="3409198"/>
            <a:ext cx="2516188" cy="3105150"/>
          </a:xfrm>
          <a:custGeom>
            <a:avLst/>
            <a:gdLst>
              <a:gd name="T0" fmla="*/ 1679480 w 415"/>
              <a:gd name="T1" fmla="*/ 0 h 512"/>
              <a:gd name="T2" fmla="*/ 800330 w 415"/>
              <a:gd name="T3" fmla="*/ 1425215 h 512"/>
              <a:gd name="T4" fmla="*/ 800330 w 415"/>
              <a:gd name="T5" fmla="*/ 1443410 h 512"/>
              <a:gd name="T6" fmla="*/ 0 w 415"/>
              <a:gd name="T7" fmla="*/ 2868625 h 512"/>
              <a:gd name="T8" fmla="*/ 854898 w 415"/>
              <a:gd name="T9" fmla="*/ 3105150 h 512"/>
              <a:gd name="T10" fmla="*/ 2516188 w 415"/>
              <a:gd name="T11" fmla="*/ 1443410 h 512"/>
              <a:gd name="T12" fmla="*/ 1679480 w 415"/>
              <a:gd name="T13" fmla="*/ 0 h 5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5"/>
              <a:gd name="T22" fmla="*/ 0 h 512"/>
              <a:gd name="T23" fmla="*/ 415 w 415"/>
              <a:gd name="T24" fmla="*/ 512 h 5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5" h="512">
                <a:moveTo>
                  <a:pt x="277" y="0"/>
                </a:moveTo>
                <a:cubicBezTo>
                  <a:pt x="274" y="102"/>
                  <a:pt x="217" y="190"/>
                  <a:pt x="132" y="235"/>
                </a:cubicBezTo>
                <a:cubicBezTo>
                  <a:pt x="132" y="236"/>
                  <a:pt x="132" y="237"/>
                  <a:pt x="132" y="238"/>
                </a:cubicBezTo>
                <a:cubicBezTo>
                  <a:pt x="132" y="338"/>
                  <a:pt x="79" y="425"/>
                  <a:pt x="0" y="473"/>
                </a:cubicBezTo>
                <a:cubicBezTo>
                  <a:pt x="41" y="497"/>
                  <a:pt x="90" y="512"/>
                  <a:pt x="141" y="512"/>
                </a:cubicBezTo>
                <a:cubicBezTo>
                  <a:pt x="292" y="512"/>
                  <a:pt x="415" y="389"/>
                  <a:pt x="415" y="238"/>
                </a:cubicBezTo>
                <a:cubicBezTo>
                  <a:pt x="415" y="136"/>
                  <a:pt x="359" y="47"/>
                  <a:pt x="277" y="0"/>
                </a:cubicBezTo>
                <a:close/>
              </a:path>
            </a:pathLst>
          </a:custGeom>
          <a:solidFill>
            <a:srgbClr val="000336">
              <a:alpha val="90000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FF"/>
                </a:solidFill>
                <a:latin typeface="Roboto Regular" panose="02000000000000000000" pitchFamily="2" charset="0"/>
              </a:rPr>
              <a:t>02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6AF4A9F-1BD6-4C95-AE9A-487183839FFB}"/>
              </a:ext>
            </a:extLst>
          </p:cNvPr>
          <p:cNvSpPr>
            <a:spLocks/>
          </p:cNvSpPr>
          <p:nvPr/>
        </p:nvSpPr>
        <p:spPr bwMode="auto">
          <a:xfrm>
            <a:off x="5142508" y="4815723"/>
            <a:ext cx="1600200" cy="1462088"/>
          </a:xfrm>
          <a:custGeom>
            <a:avLst/>
            <a:gdLst>
              <a:gd name="T0" fmla="*/ 264 w 264"/>
              <a:gd name="T1" fmla="*/ 6 h 241"/>
              <a:gd name="T2" fmla="*/ 264 w 264"/>
              <a:gd name="T3" fmla="*/ 3 h 241"/>
              <a:gd name="T4" fmla="*/ 135 w 264"/>
              <a:gd name="T5" fmla="*/ 36 h 241"/>
              <a:gd name="T6" fmla="*/ 0 w 264"/>
              <a:gd name="T7" fmla="*/ 0 h 241"/>
              <a:gd name="T8" fmla="*/ 0 w 264"/>
              <a:gd name="T9" fmla="*/ 6 h 241"/>
              <a:gd name="T10" fmla="*/ 132 w 264"/>
              <a:gd name="T11" fmla="*/ 241 h 241"/>
              <a:gd name="T12" fmla="*/ 264 w 264"/>
              <a:gd name="T13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4" h="241">
                <a:moveTo>
                  <a:pt x="264" y="6"/>
                </a:moveTo>
                <a:cubicBezTo>
                  <a:pt x="264" y="5"/>
                  <a:pt x="264" y="4"/>
                  <a:pt x="264" y="3"/>
                </a:cubicBezTo>
                <a:cubicBezTo>
                  <a:pt x="226" y="24"/>
                  <a:pt x="182" y="36"/>
                  <a:pt x="135" y="36"/>
                </a:cubicBezTo>
                <a:cubicBezTo>
                  <a:pt x="86" y="36"/>
                  <a:pt x="40" y="23"/>
                  <a:pt x="0" y="0"/>
                </a:cubicBezTo>
                <a:cubicBezTo>
                  <a:pt x="0" y="2"/>
                  <a:pt x="0" y="4"/>
                  <a:pt x="0" y="6"/>
                </a:cubicBezTo>
                <a:cubicBezTo>
                  <a:pt x="0" y="106"/>
                  <a:pt x="53" y="193"/>
                  <a:pt x="132" y="241"/>
                </a:cubicBezTo>
                <a:cubicBezTo>
                  <a:pt x="211" y="193"/>
                  <a:pt x="264" y="106"/>
                  <a:pt x="264" y="6"/>
                </a:cubicBezTo>
                <a:close/>
              </a:path>
            </a:pathLst>
          </a:custGeom>
          <a:solidFill>
            <a:srgbClr val="00033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 Regular" charset="0"/>
            </a:endParaRP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D75231BC-39DF-4DFB-9E67-1C4E9CC89E7F}"/>
              </a:ext>
            </a:extLst>
          </p:cNvPr>
          <p:cNvSpPr>
            <a:spLocks/>
          </p:cNvSpPr>
          <p:nvPr/>
        </p:nvSpPr>
        <p:spPr bwMode="auto">
          <a:xfrm>
            <a:off x="4301133" y="1718511"/>
            <a:ext cx="3321050" cy="1716087"/>
          </a:xfrm>
          <a:custGeom>
            <a:avLst/>
            <a:gdLst>
              <a:gd name="T0" fmla="*/ 1642344 w 548"/>
              <a:gd name="T1" fmla="*/ 1716088 h 283"/>
              <a:gd name="T2" fmla="*/ 2496848 w 548"/>
              <a:gd name="T3" fmla="*/ 1479595 h 283"/>
              <a:gd name="T4" fmla="*/ 3321050 w 548"/>
              <a:gd name="T5" fmla="*/ 1691832 h 283"/>
              <a:gd name="T6" fmla="*/ 3321050 w 548"/>
              <a:gd name="T7" fmla="*/ 1655449 h 283"/>
              <a:gd name="T8" fmla="*/ 1660525 w 548"/>
              <a:gd name="T9" fmla="*/ 0 h 283"/>
              <a:gd name="T10" fmla="*/ 0 w 548"/>
              <a:gd name="T11" fmla="*/ 1655449 h 283"/>
              <a:gd name="T12" fmla="*/ 0 w 548"/>
              <a:gd name="T13" fmla="*/ 1673641 h 283"/>
              <a:gd name="T14" fmla="*/ 787840 w 548"/>
              <a:gd name="T15" fmla="*/ 1479595 h 283"/>
              <a:gd name="T16" fmla="*/ 1642344 w 548"/>
              <a:gd name="T17" fmla="*/ 1716088 h 2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8"/>
              <a:gd name="T28" fmla="*/ 0 h 283"/>
              <a:gd name="T29" fmla="*/ 548 w 548"/>
              <a:gd name="T30" fmla="*/ 283 h 2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8" h="283">
                <a:moveTo>
                  <a:pt x="271" y="283"/>
                </a:moveTo>
                <a:cubicBezTo>
                  <a:pt x="312" y="258"/>
                  <a:pt x="361" y="244"/>
                  <a:pt x="412" y="244"/>
                </a:cubicBezTo>
                <a:cubicBezTo>
                  <a:pt x="461" y="244"/>
                  <a:pt x="508" y="257"/>
                  <a:pt x="548" y="279"/>
                </a:cubicBezTo>
                <a:cubicBezTo>
                  <a:pt x="548" y="277"/>
                  <a:pt x="548" y="275"/>
                  <a:pt x="548" y="273"/>
                </a:cubicBezTo>
                <a:cubicBezTo>
                  <a:pt x="548" y="122"/>
                  <a:pt x="425" y="0"/>
                  <a:pt x="274" y="0"/>
                </a:cubicBezTo>
                <a:cubicBezTo>
                  <a:pt x="123" y="0"/>
                  <a:pt x="0" y="122"/>
                  <a:pt x="0" y="273"/>
                </a:cubicBezTo>
                <a:cubicBezTo>
                  <a:pt x="0" y="274"/>
                  <a:pt x="0" y="275"/>
                  <a:pt x="0" y="276"/>
                </a:cubicBezTo>
                <a:cubicBezTo>
                  <a:pt x="39" y="255"/>
                  <a:pt x="83" y="244"/>
                  <a:pt x="130" y="244"/>
                </a:cubicBezTo>
                <a:cubicBezTo>
                  <a:pt x="181" y="244"/>
                  <a:pt x="230" y="258"/>
                  <a:pt x="271" y="283"/>
                </a:cubicBezTo>
                <a:close/>
              </a:path>
            </a:pathLst>
          </a:custGeom>
          <a:solidFill>
            <a:srgbClr val="000336">
              <a:alpha val="88000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FF"/>
                </a:solidFill>
                <a:latin typeface="Roboto Regular" panose="02000000000000000000" pitchFamily="2" charset="0"/>
              </a:rPr>
              <a:t>01</a:t>
            </a: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1D91BBC2-C82A-472F-A6DD-19B3BC05E547}"/>
              </a:ext>
            </a:extLst>
          </p:cNvPr>
          <p:cNvSpPr>
            <a:spLocks/>
          </p:cNvSpPr>
          <p:nvPr/>
        </p:nvSpPr>
        <p:spPr bwMode="auto">
          <a:xfrm>
            <a:off x="4301133" y="3198061"/>
            <a:ext cx="1641475" cy="1617662"/>
          </a:xfrm>
          <a:custGeom>
            <a:avLst/>
            <a:gdLst>
              <a:gd name="T0" fmla="*/ 139 w 271"/>
              <a:gd name="T1" fmla="*/ 267 h 267"/>
              <a:gd name="T2" fmla="*/ 271 w 271"/>
              <a:gd name="T3" fmla="*/ 39 h 267"/>
              <a:gd name="T4" fmla="*/ 130 w 271"/>
              <a:gd name="T5" fmla="*/ 0 h 267"/>
              <a:gd name="T6" fmla="*/ 0 w 271"/>
              <a:gd name="T7" fmla="*/ 32 h 267"/>
              <a:gd name="T8" fmla="*/ 139 w 271"/>
              <a:gd name="T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267">
                <a:moveTo>
                  <a:pt x="139" y="267"/>
                </a:moveTo>
                <a:cubicBezTo>
                  <a:pt x="141" y="170"/>
                  <a:pt x="193" y="86"/>
                  <a:pt x="271" y="39"/>
                </a:cubicBezTo>
                <a:cubicBezTo>
                  <a:pt x="230" y="14"/>
                  <a:pt x="181" y="0"/>
                  <a:pt x="130" y="0"/>
                </a:cubicBezTo>
                <a:cubicBezTo>
                  <a:pt x="83" y="0"/>
                  <a:pt x="39" y="11"/>
                  <a:pt x="0" y="32"/>
                </a:cubicBezTo>
                <a:cubicBezTo>
                  <a:pt x="1" y="133"/>
                  <a:pt x="57" y="221"/>
                  <a:pt x="139" y="267"/>
                </a:cubicBezTo>
                <a:close/>
              </a:path>
            </a:pathLst>
          </a:custGeom>
          <a:solidFill>
            <a:srgbClr val="00033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 Regular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72774F92-8C5E-4FBF-9E9A-FA7E0ECF1E40}"/>
              </a:ext>
            </a:extLst>
          </p:cNvPr>
          <p:cNvSpPr>
            <a:spLocks/>
          </p:cNvSpPr>
          <p:nvPr/>
        </p:nvSpPr>
        <p:spPr bwMode="auto">
          <a:xfrm>
            <a:off x="5942608" y="3198061"/>
            <a:ext cx="1679575" cy="1636712"/>
          </a:xfrm>
          <a:custGeom>
            <a:avLst/>
            <a:gdLst>
              <a:gd name="T0" fmla="*/ 0 w 277"/>
              <a:gd name="T1" fmla="*/ 39 h 270"/>
              <a:gd name="T2" fmla="*/ 132 w 277"/>
              <a:gd name="T3" fmla="*/ 270 h 270"/>
              <a:gd name="T4" fmla="*/ 277 w 277"/>
              <a:gd name="T5" fmla="*/ 35 h 270"/>
              <a:gd name="T6" fmla="*/ 141 w 277"/>
              <a:gd name="T7" fmla="*/ 0 h 270"/>
              <a:gd name="T8" fmla="*/ 0 w 277"/>
              <a:gd name="T9" fmla="*/ 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" h="270">
                <a:moveTo>
                  <a:pt x="0" y="39"/>
                </a:moveTo>
                <a:cubicBezTo>
                  <a:pt x="79" y="86"/>
                  <a:pt x="131" y="172"/>
                  <a:pt x="132" y="270"/>
                </a:cubicBezTo>
                <a:cubicBezTo>
                  <a:pt x="217" y="225"/>
                  <a:pt x="274" y="137"/>
                  <a:pt x="277" y="35"/>
                </a:cubicBezTo>
                <a:cubicBezTo>
                  <a:pt x="237" y="13"/>
                  <a:pt x="190" y="0"/>
                  <a:pt x="141" y="0"/>
                </a:cubicBezTo>
                <a:cubicBezTo>
                  <a:pt x="90" y="0"/>
                  <a:pt x="41" y="14"/>
                  <a:pt x="0" y="39"/>
                </a:cubicBezTo>
                <a:close/>
              </a:path>
            </a:pathLst>
          </a:custGeom>
          <a:solidFill>
            <a:srgbClr val="000336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oboto Regular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C9EE04-45E9-4E6B-BAF5-763210EBB7F0}"/>
              </a:ext>
            </a:extLst>
          </p:cNvPr>
          <p:cNvSpPr/>
          <p:nvPr/>
        </p:nvSpPr>
        <p:spPr>
          <a:xfrm>
            <a:off x="4832265" y="3974099"/>
            <a:ext cx="2220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</a:t>
            </a:r>
          </a:p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3658953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78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78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8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Spending Patterns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Taking &amp; Loss Aversion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Goal Motivations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20587" y="640903"/>
            <a:ext cx="4785397" cy="88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cs typeface="Segoe UI Light" panose="020B0502040204020203" pitchFamily="34" charset="0"/>
              </a:rPr>
              <a:t>Financial DNA is Quicker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A18B4B"/>
                </a:solidFill>
                <a:cs typeface="Segoe UI Light" panose="020B0502040204020203" pitchFamily="34" charset="0"/>
              </a:rPr>
              <a:t>To Predict Reactions to Market / Life Events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80045713-45DF-4125-B903-06F0918DB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936" y="4151719"/>
            <a:ext cx="1935537" cy="2494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AA2DC296-EA2E-4FDC-8EEA-BAE39953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6039" y="1717953"/>
            <a:ext cx="1656783" cy="214407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family member and advisor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0">
            <a:extLst>
              <a:ext uri="{FF2B5EF4-FFF2-40B4-BE49-F238E27FC236}">
                <a16:creationId xmlns:a16="http://schemas.microsoft.com/office/drawing/2014/main" id="{0D65EF83-58DC-4159-99B6-68A3D445023F}"/>
              </a:ext>
            </a:extLst>
          </p:cNvPr>
          <p:cNvSpPr/>
          <p:nvPr/>
        </p:nvSpPr>
        <p:spPr>
          <a:xfrm rot="18813194">
            <a:off x="3143883" y="2853534"/>
            <a:ext cx="4826594" cy="5108492"/>
          </a:xfrm>
          <a:prstGeom prst="arc">
            <a:avLst/>
          </a:prstGeom>
          <a:ln w="19050">
            <a:solidFill>
              <a:srgbClr val="97824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BCD7DEB-2F59-4646-BCAB-B763FEDF50CB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3600" b="1" spc="-100" dirty="0"/>
              <a:t>Creating a DNA Experience in Your Service Model</a:t>
            </a:r>
            <a:endParaRPr lang="en-US" sz="3600" b="1" spc="-100" dirty="0">
              <a:cs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5B4CF3-3C34-436D-8DEC-8143E0A25FB1}"/>
              </a:ext>
            </a:extLst>
          </p:cNvPr>
          <p:cNvSpPr/>
          <p:nvPr/>
        </p:nvSpPr>
        <p:spPr>
          <a:xfrm>
            <a:off x="1290931" y="1071485"/>
            <a:ext cx="9799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dirty="0">
                <a:solidFill>
                  <a:srgbClr val="A18B4B"/>
                </a:solidFill>
              </a:rPr>
              <a:t>Scalable &amp; Customizable Employee &amp; Client Experiences Across the Business</a:t>
            </a:r>
            <a:endParaRPr lang="en-US" dirty="0">
              <a:solidFill>
                <a:srgbClr val="978246"/>
              </a:solidFill>
              <a:cs typeface="Segoe UI Light" panose="020B0502040204020203" pitchFamily="34" charset="0"/>
            </a:endParaRPr>
          </a:p>
        </p:txBody>
      </p:sp>
      <p:pic>
        <p:nvPicPr>
          <p:cNvPr id="109" name="Picture 108" descr="A close up of a sign&#10;&#10;Description generated with high confidence">
            <a:extLst>
              <a:ext uri="{FF2B5EF4-FFF2-40B4-BE49-F238E27FC236}">
                <a16:creationId xmlns:a16="http://schemas.microsoft.com/office/drawing/2014/main" id="{88E3D459-694D-40AB-ACE6-D0CFEC98A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25" y="3461974"/>
            <a:ext cx="1099323" cy="10993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4646B4-9E3F-456E-AB09-632709E90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00" y="2378915"/>
            <a:ext cx="1390264" cy="220146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B0CDC2C-BA86-40E3-A9EB-5D2745FFD842}"/>
              </a:ext>
            </a:extLst>
          </p:cNvPr>
          <p:cNvSpPr/>
          <p:nvPr/>
        </p:nvSpPr>
        <p:spPr>
          <a:xfrm>
            <a:off x="43511" y="4689754"/>
            <a:ext cx="2658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Employee/Client Logs into Firm’s Online Platform</a:t>
            </a:r>
          </a:p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Employee/Client completes the DNA Natural Behavior Questionnaire</a:t>
            </a:r>
          </a:p>
        </p:txBody>
      </p:sp>
      <p:pic>
        <p:nvPicPr>
          <p:cNvPr id="31" name="Picture 30" descr="A close up of a sign&#10;&#10;Description generated with high confidence">
            <a:extLst>
              <a:ext uri="{FF2B5EF4-FFF2-40B4-BE49-F238E27FC236}">
                <a16:creationId xmlns:a16="http://schemas.microsoft.com/office/drawing/2014/main" id="{0050485E-27DB-4999-BC53-C125C3ACD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39" y="3466550"/>
            <a:ext cx="1099323" cy="10993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A937915-36CF-4DF6-85B4-03E137CAAA13}"/>
              </a:ext>
            </a:extLst>
          </p:cNvPr>
          <p:cNvSpPr/>
          <p:nvPr/>
        </p:nvSpPr>
        <p:spPr>
          <a:xfrm>
            <a:off x="2939436" y="4689754"/>
            <a:ext cx="2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Answers are stored in Firm’s Databases</a:t>
            </a:r>
          </a:p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Firm Posts answers to DNA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CCF3794-B1C9-4199-A316-A936769C1F2F}"/>
              </a:ext>
            </a:extLst>
          </p:cNvPr>
          <p:cNvCxnSpPr>
            <a:cxnSpLocks/>
          </p:cNvCxnSpPr>
          <p:nvPr/>
        </p:nvCxnSpPr>
        <p:spPr>
          <a:xfrm flipV="1">
            <a:off x="0" y="4622025"/>
            <a:ext cx="12192000" cy="663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4324B0D-CDEA-4782-B514-7FE7BAFBEA71}"/>
              </a:ext>
            </a:extLst>
          </p:cNvPr>
          <p:cNvSpPr/>
          <p:nvPr/>
        </p:nvSpPr>
        <p:spPr>
          <a:xfrm>
            <a:off x="5857094" y="4689754"/>
            <a:ext cx="2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Firm receives DNA behavioral insights</a:t>
            </a:r>
          </a:p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Triggers  internal workflow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38648B6-E0FA-4633-9119-B6280193983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164">
            <a:off x="4417647" y="2954369"/>
            <a:ext cx="548702" cy="548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D14F2FC-CDDF-407A-B157-AEE9CE3610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8856">
            <a:off x="4121469" y="2537771"/>
            <a:ext cx="548702" cy="548702"/>
          </a:xfrm>
          <a:prstGeom prst="rect">
            <a:avLst/>
          </a:prstGeom>
        </p:spPr>
      </p:pic>
      <p:pic>
        <p:nvPicPr>
          <p:cNvPr id="112" name="Picture 111" descr="A close up of a sign&#10;&#10;Description automatically generated">
            <a:extLst>
              <a:ext uri="{FF2B5EF4-FFF2-40B4-BE49-F238E27FC236}">
                <a16:creationId xmlns:a16="http://schemas.microsoft.com/office/drawing/2014/main" id="{0CD8D129-AC57-4F84-A585-125A640711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00" y="2172258"/>
            <a:ext cx="828126" cy="82812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83CB82A-734E-47C2-A263-B0DE7AD3DF9D}"/>
              </a:ext>
            </a:extLst>
          </p:cNvPr>
          <p:cNvSpPr/>
          <p:nvPr/>
        </p:nvSpPr>
        <p:spPr>
          <a:xfrm>
            <a:off x="5468781" y="1978251"/>
            <a:ext cx="2766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DNA  analyzes the question answers</a:t>
            </a:r>
          </a:p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Sends behavioral insights to your firm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8E47F2-A793-4027-80D5-91FE99F348E0}"/>
              </a:ext>
            </a:extLst>
          </p:cNvPr>
          <p:cNvSpPr/>
          <p:nvPr/>
        </p:nvSpPr>
        <p:spPr>
          <a:xfrm>
            <a:off x="8769862" y="4689754"/>
            <a:ext cx="3286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37D8FF"/>
              </a:buClr>
            </a:pPr>
            <a:r>
              <a:rPr lang="en-US" sz="1200" dirty="0">
                <a:solidFill>
                  <a:srgbClr val="333333"/>
                </a:solidFill>
              </a:rPr>
              <a:t>Insights available immediately:</a:t>
            </a:r>
          </a:p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Financial Behavior insights revealed for clients</a:t>
            </a:r>
          </a:p>
          <a:p>
            <a:pPr marL="171450" lvl="1" indent="-171450">
              <a:buClr>
                <a:srgbClr val="37D8F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Work Talent insights revealed for employees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4681F76-842B-4C87-948E-A23BE56156F4}"/>
              </a:ext>
            </a:extLst>
          </p:cNvPr>
          <p:cNvGrpSpPr/>
          <p:nvPr/>
        </p:nvGrpSpPr>
        <p:grpSpPr>
          <a:xfrm>
            <a:off x="8235424" y="2387224"/>
            <a:ext cx="3831783" cy="2215356"/>
            <a:chOff x="8235424" y="2387224"/>
            <a:chExt cx="3831783" cy="221535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D503DB1-7440-4E14-9341-A8C5DAE7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5424" y="2387224"/>
              <a:ext cx="3775467" cy="221535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3CA83F-E5CB-4869-8721-B95A405BF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50435" y="2799939"/>
              <a:ext cx="1116772" cy="1773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6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181FE-3CF6-4276-A05D-631322889271}"/>
              </a:ext>
            </a:extLst>
          </p:cNvPr>
          <p:cNvSpPr/>
          <p:nvPr/>
        </p:nvSpPr>
        <p:spPr>
          <a:xfrm>
            <a:off x="5218637" y="2606142"/>
            <a:ext cx="3309257" cy="3972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575550" y="1617254"/>
            <a:ext cx="704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Immediate Online Feedback for Clients e.g. Helen Jones (Engager)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518984" y="425849"/>
            <a:ext cx="1332058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Financial Behavior Report and 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Online Dashboard Reporting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890987"/>
              </p:ext>
            </p:extLst>
          </p:nvPr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9430262-3D99-46B2-B0AC-837252E32BA2}"/>
              </a:ext>
            </a:extLst>
          </p:cNvPr>
          <p:cNvSpPr txBox="1"/>
          <p:nvPr/>
        </p:nvSpPr>
        <p:spPr>
          <a:xfrm>
            <a:off x="5288368" y="2738880"/>
            <a:ext cx="2119491" cy="91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Calibri"/>
              </a:rPr>
              <a:t>DNA Unique Style: Engager</a:t>
            </a:r>
          </a:p>
          <a:p>
            <a:endParaRPr lang="en-US" sz="400" dirty="0">
              <a:solidFill>
                <a:schemeClr val="bg1"/>
              </a:solidFill>
              <a:latin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</a:rPr>
              <a:t>Behavioral Biases: 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Herd Follower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Instinctive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D0E95-3937-4007-B692-E6068FA02CA7}"/>
              </a:ext>
            </a:extLst>
          </p:cNvPr>
          <p:cNvSpPr/>
          <p:nvPr/>
        </p:nvSpPr>
        <p:spPr>
          <a:xfrm>
            <a:off x="9116836" y="2606142"/>
            <a:ext cx="2099804" cy="25215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Population Scoring: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High Score is &gt;70%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Middle Range Score is between 30% and 70%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Low Score is &lt;30%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782F828-5407-4756-9D88-CF1BEA9899C1}"/>
              </a:ext>
            </a:extLst>
          </p:cNvPr>
          <p:cNvSpPr/>
          <p:nvPr/>
        </p:nvSpPr>
        <p:spPr>
          <a:xfrm rot="16200000">
            <a:off x="2852425" y="3996418"/>
            <a:ext cx="2617246" cy="2358919"/>
          </a:xfrm>
          <a:prstGeom prst="triangle">
            <a:avLst>
              <a:gd name="adj" fmla="val 38742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7E031CB-B8B2-4850-B7F3-3E88AE09B204}"/>
              </a:ext>
            </a:extLst>
          </p:cNvPr>
          <p:cNvSpPr/>
          <p:nvPr/>
        </p:nvSpPr>
        <p:spPr>
          <a:xfrm rot="16200000">
            <a:off x="4370943" y="2662375"/>
            <a:ext cx="471048" cy="1418746"/>
          </a:xfrm>
          <a:prstGeom prst="triangle">
            <a:avLst>
              <a:gd name="adj" fmla="val 474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A61932-C810-4E5B-A979-B50A6852C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6" y="2100712"/>
            <a:ext cx="3309257" cy="4383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41D67A-ACAA-428D-B21E-5EA851C41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14" y="3915130"/>
            <a:ext cx="475943" cy="2577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254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620859" y="1326857"/>
            <a:ext cx="704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Immediate Online Feedback for Clients e.g. Jack Sun (Initiator)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518984" y="340098"/>
            <a:ext cx="1332058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Financial Behavior Report and 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Online Dashboard Reporting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/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9430262-3D99-46B2-B0AC-837252E32BA2}"/>
              </a:ext>
            </a:extLst>
          </p:cNvPr>
          <p:cNvSpPr txBox="1"/>
          <p:nvPr/>
        </p:nvSpPr>
        <p:spPr>
          <a:xfrm>
            <a:off x="5288368" y="2738880"/>
            <a:ext cx="2119491" cy="91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Calibri"/>
              </a:rPr>
              <a:t>DNA Unique Style: Engager</a:t>
            </a:r>
          </a:p>
          <a:p>
            <a:endParaRPr lang="en-US" sz="400" dirty="0">
              <a:solidFill>
                <a:schemeClr val="bg1"/>
              </a:solidFill>
              <a:latin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</a:rPr>
              <a:t>Behavioral Biases: 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Herd Follower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Instinctive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D0E95-3937-4007-B692-E6068FA02CA7}"/>
              </a:ext>
            </a:extLst>
          </p:cNvPr>
          <p:cNvSpPr/>
          <p:nvPr/>
        </p:nvSpPr>
        <p:spPr>
          <a:xfrm>
            <a:off x="9109035" y="2645120"/>
            <a:ext cx="2107605" cy="2482557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Population Scoring: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High Score is &gt;70%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Middle Range Score is between 30% and 70%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Low Score is &lt;30%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782F828-5407-4756-9D88-CF1BEA9899C1}"/>
              </a:ext>
            </a:extLst>
          </p:cNvPr>
          <p:cNvSpPr/>
          <p:nvPr/>
        </p:nvSpPr>
        <p:spPr>
          <a:xfrm rot="16200000">
            <a:off x="2852425" y="3996418"/>
            <a:ext cx="2617246" cy="2358919"/>
          </a:xfrm>
          <a:prstGeom prst="triangle">
            <a:avLst>
              <a:gd name="adj" fmla="val 38742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7E031CB-B8B2-4850-B7F3-3E88AE09B204}"/>
              </a:ext>
            </a:extLst>
          </p:cNvPr>
          <p:cNvSpPr/>
          <p:nvPr/>
        </p:nvSpPr>
        <p:spPr>
          <a:xfrm rot="16200000">
            <a:off x="4370943" y="2662375"/>
            <a:ext cx="471048" cy="1418746"/>
          </a:xfrm>
          <a:prstGeom prst="triangle">
            <a:avLst>
              <a:gd name="adj" fmla="val 47444"/>
            </a:avLst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52E0D0-AF16-47C6-BBBF-102B63283623}"/>
              </a:ext>
            </a:extLst>
          </p:cNvPr>
          <p:cNvSpPr/>
          <p:nvPr/>
        </p:nvSpPr>
        <p:spPr>
          <a:xfrm>
            <a:off x="5225269" y="2353049"/>
            <a:ext cx="3309257" cy="39721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A0BD48-02A6-460C-92E0-87C51B1966D8}"/>
              </a:ext>
            </a:extLst>
          </p:cNvPr>
          <p:cNvGraphicFramePr>
            <a:graphicFrameLocks noGrp="1"/>
          </p:cNvGraphicFramePr>
          <p:nvPr/>
        </p:nvGraphicFramePr>
        <p:xfrm>
          <a:off x="5896329" y="3671771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05CC53D-621D-4452-BD1C-161B04C9C06E}"/>
              </a:ext>
            </a:extLst>
          </p:cNvPr>
          <p:cNvSpPr txBox="1"/>
          <p:nvPr/>
        </p:nvSpPr>
        <p:spPr>
          <a:xfrm>
            <a:off x="5293759" y="2645121"/>
            <a:ext cx="2130648" cy="91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Calibri"/>
              </a:rPr>
              <a:t>DNA Unique Style: Initiator</a:t>
            </a:r>
          </a:p>
          <a:p>
            <a:endParaRPr lang="en-US" sz="400" dirty="0">
              <a:solidFill>
                <a:schemeClr val="bg1"/>
              </a:solidFill>
              <a:latin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</a:rPr>
              <a:t>Behavioral Biases: 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Consolidated View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Over Confidence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90FCC6-129F-4CA9-BE43-FF51B12C4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0" y="1642366"/>
            <a:ext cx="3721142" cy="480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B01710-E762-42BC-A169-D5090C4D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10" y="3718650"/>
            <a:ext cx="503568" cy="246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646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A18B4B"/>
                </a:solidFill>
                <a:cs typeface="Segoe UI Light" panose="020B0502040204020203" pitchFamily="34" charset="0"/>
              </a:rPr>
              <a:t>High Spending Diminishes Financial Capability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394318"/>
            <a:ext cx="1046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Managing Risky “Molotov Cocktail” Clients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9C0E948-D804-4697-A70C-FA37A033AF63}"/>
              </a:ext>
            </a:extLst>
          </p:cNvPr>
          <p:cNvCxnSpPr/>
          <p:nvPr/>
        </p:nvCxnSpPr>
        <p:spPr>
          <a:xfrm flipV="1">
            <a:off x="3402228" y="2336345"/>
            <a:ext cx="0" cy="3429000"/>
          </a:xfrm>
          <a:prstGeom prst="straightConnector1">
            <a:avLst/>
          </a:prstGeom>
          <a:ln>
            <a:solidFill>
              <a:srgbClr val="0004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9CEF67F-5E02-49C7-8B4A-1AC8B9032EDD}"/>
              </a:ext>
            </a:extLst>
          </p:cNvPr>
          <p:cNvCxnSpPr/>
          <p:nvPr/>
        </p:nvCxnSpPr>
        <p:spPr>
          <a:xfrm>
            <a:off x="3402228" y="5765345"/>
            <a:ext cx="5029200" cy="0"/>
          </a:xfrm>
          <a:prstGeom prst="straightConnector1">
            <a:avLst/>
          </a:prstGeom>
          <a:ln>
            <a:solidFill>
              <a:srgbClr val="0004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4995013-8AFA-4570-B4E9-3C32068AE640}"/>
              </a:ext>
            </a:extLst>
          </p:cNvPr>
          <p:cNvCxnSpPr/>
          <p:nvPr/>
        </p:nvCxnSpPr>
        <p:spPr>
          <a:xfrm flipV="1">
            <a:off x="3402227" y="2564945"/>
            <a:ext cx="4572000" cy="3200400"/>
          </a:xfrm>
          <a:prstGeom prst="straightConnector1">
            <a:avLst/>
          </a:prstGeom>
          <a:ln>
            <a:solidFill>
              <a:srgbClr val="0004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45E22A7-965D-4EB4-8716-28C00977D0A8}"/>
              </a:ext>
            </a:extLst>
          </p:cNvPr>
          <p:cNvSpPr/>
          <p:nvPr/>
        </p:nvSpPr>
        <p:spPr>
          <a:xfrm>
            <a:off x="1180407" y="2399047"/>
            <a:ext cx="20174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High Capital Shortfall To Meet  Goal Requirement</a:t>
            </a:r>
          </a:p>
          <a:p>
            <a:r>
              <a:rPr lang="en-US" sz="1500" dirty="0">
                <a:solidFill>
                  <a:srgbClr val="A18B4B"/>
                </a:solidFill>
              </a:rPr>
              <a:t>(Low Investments/            High Debt)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D282022-FF8D-4DE2-9E72-735FB5421A47}"/>
              </a:ext>
            </a:extLst>
          </p:cNvPr>
          <p:cNvSpPr/>
          <p:nvPr/>
        </p:nvSpPr>
        <p:spPr>
          <a:xfrm>
            <a:off x="8431428" y="5339544"/>
            <a:ext cx="25729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High Spending Propensity </a:t>
            </a:r>
          </a:p>
          <a:p>
            <a:r>
              <a:rPr lang="en-US" sz="1500" dirty="0">
                <a:solidFill>
                  <a:srgbClr val="A18B4B"/>
                </a:solidFill>
              </a:rPr>
              <a:t>(Low Savings Rate)</a:t>
            </a:r>
          </a:p>
        </p:txBody>
      </p:sp>
      <p:sp>
        <p:nvSpPr>
          <p:cNvPr id="116" name="Hexagon 115">
            <a:extLst>
              <a:ext uri="{FF2B5EF4-FFF2-40B4-BE49-F238E27FC236}">
                <a16:creationId xmlns:a16="http://schemas.microsoft.com/office/drawing/2014/main" id="{D9899BC0-BBC2-42FB-B9B6-7F98A67364B2}"/>
              </a:ext>
            </a:extLst>
          </p:cNvPr>
          <p:cNvSpPr/>
          <p:nvPr/>
        </p:nvSpPr>
        <p:spPr>
          <a:xfrm>
            <a:off x="7571757" y="3195502"/>
            <a:ext cx="4042257" cy="1939287"/>
          </a:xfrm>
          <a:prstGeom prst="hexagon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665A37B-25F6-4ACD-8FD9-0DA34FB17E3C}"/>
              </a:ext>
            </a:extLst>
          </p:cNvPr>
          <p:cNvSpPr/>
          <p:nvPr/>
        </p:nvSpPr>
        <p:spPr>
          <a:xfrm>
            <a:off x="8366085" y="1545973"/>
            <a:ext cx="2029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High Portfolio Risk Required to Achieve Goals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A3EB785-ECF8-45AE-81C5-1C56D26207B1}"/>
              </a:ext>
            </a:extLst>
          </p:cNvPr>
          <p:cNvSpPr txBox="1"/>
          <p:nvPr/>
        </p:nvSpPr>
        <p:spPr>
          <a:xfrm>
            <a:off x="8366085" y="3428990"/>
            <a:ext cx="2843198" cy="1523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Financial Capability Problem if client has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r>
              <a:rPr lang="en-US" sz="1500" dirty="0">
                <a:solidFill>
                  <a:srgbClr val="A18B4B"/>
                </a:solidFill>
              </a:rPr>
              <a:t>Low Risk Tolerance</a:t>
            </a:r>
          </a:p>
          <a:p>
            <a:r>
              <a:rPr lang="en-US" sz="1500" dirty="0">
                <a:solidFill>
                  <a:srgbClr val="A18B4B"/>
                </a:solidFill>
              </a:rPr>
              <a:t>Low Goal Drive</a:t>
            </a:r>
          </a:p>
          <a:p>
            <a:r>
              <a:rPr lang="en-US" sz="1500" dirty="0">
                <a:solidFill>
                  <a:srgbClr val="A18B4B"/>
                </a:solidFill>
              </a:rPr>
              <a:t>High Spending Propensity</a:t>
            </a:r>
          </a:p>
        </p:txBody>
      </p:sp>
    </p:spTree>
    <p:extLst>
      <p:ext uri="{BB962C8B-B14F-4D97-AF65-F5344CB8AC3E}">
        <p14:creationId xmlns:p14="http://schemas.microsoft.com/office/powerpoint/2010/main" val="1608812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EBE16B1-01E8-4612-98AC-136E6D3E7446}"/>
              </a:ext>
            </a:extLst>
          </p:cNvPr>
          <p:cNvSpPr/>
          <p:nvPr/>
        </p:nvSpPr>
        <p:spPr>
          <a:xfrm>
            <a:off x="1557801" y="1761067"/>
            <a:ext cx="9076399" cy="443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38100" algn="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E8ED9-0C27-4F8B-818A-7E8B1F6C7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" t="616" r="1756" b="2619"/>
          <a:stretch/>
        </p:blipFill>
        <p:spPr>
          <a:xfrm>
            <a:off x="2529324" y="2078160"/>
            <a:ext cx="7133352" cy="3800996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B5FDDE0F-5545-43DD-AB6F-515B64E2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1872804"/>
            <a:ext cx="21560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Taker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Goal Setting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Focused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Impact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F21950DB-F2E4-473C-8E0B-FCE6BCA9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41" y="1872804"/>
            <a:ext cx="18234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Spender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Balanced Life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Recognition 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3261A65-CC5A-4497-9408-0D46B8BE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41" y="5281768"/>
            <a:ext cx="18595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Cautious/Security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Stability Guarantees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Tactical/Local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026E3F2-0F4E-4E74-8EE7-69FA99A8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803" y="5253515"/>
            <a:ext cx="1761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Saver/Discipline           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Fear of Not Enough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Accountability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871200" y="1072180"/>
            <a:ext cx="644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Connected to Natural Behavior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Overall Unique Decision-Making Style Summary</a:t>
            </a:r>
          </a:p>
        </p:txBody>
      </p:sp>
    </p:spTree>
    <p:extLst>
      <p:ext uri="{BB962C8B-B14F-4D97-AF65-F5344CB8AC3E}">
        <p14:creationId xmlns:p14="http://schemas.microsoft.com/office/powerpoint/2010/main" val="304047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72F411-1415-47C6-9257-E0694128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37" y="505714"/>
            <a:ext cx="3292125" cy="5846571"/>
          </a:xfrm>
          <a:prstGeom prst="rect">
            <a:avLst/>
          </a:prstGeom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6356B70B-B87A-4E32-A6D6-3149B054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443485" y="331212"/>
            <a:ext cx="3295106" cy="584124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202531-2FD5-4F14-9C89-6D5101867323}"/>
              </a:ext>
            </a:extLst>
          </p:cNvPr>
          <p:cNvGrpSpPr/>
          <p:nvPr/>
        </p:nvGrpSpPr>
        <p:grpSpPr>
          <a:xfrm>
            <a:off x="7374741" y="331212"/>
            <a:ext cx="363850" cy="318446"/>
            <a:chOff x="2569485" y="4937447"/>
            <a:chExt cx="464344" cy="406400"/>
          </a:xfrm>
          <a:solidFill>
            <a:schemeClr val="bg1"/>
          </a:solidFill>
        </p:grpSpPr>
        <p:sp>
          <p:nvSpPr>
            <p:cNvPr id="5" name="AutoShape 103">
              <a:extLst>
                <a:ext uri="{FF2B5EF4-FFF2-40B4-BE49-F238E27FC236}">
                  <a16:creationId xmlns:a16="http://schemas.microsoft.com/office/drawing/2014/main" id="{810AC46C-5C33-41E2-B9AE-A7DA962D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6" name="AutoShape 104">
              <a:extLst>
                <a:ext uri="{FF2B5EF4-FFF2-40B4-BE49-F238E27FC236}">
                  <a16:creationId xmlns:a16="http://schemas.microsoft.com/office/drawing/2014/main" id="{B6F35CDC-A967-42B8-B464-989F4DEC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245C450-C9FF-4A80-992B-75BC8F91C59A}"/>
              </a:ext>
            </a:extLst>
          </p:cNvPr>
          <p:cNvSpPr/>
          <p:nvPr/>
        </p:nvSpPr>
        <p:spPr>
          <a:xfrm>
            <a:off x="737094" y="3816978"/>
            <a:ext cx="514350" cy="57150"/>
          </a:xfrm>
          <a:prstGeom prst="rect">
            <a:avLst/>
          </a:prstGeom>
          <a:solidFill>
            <a:srgbClr val="9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A8FAF-FD13-44F9-BB2C-A1EE8D089CC0}"/>
              </a:ext>
            </a:extLst>
          </p:cNvPr>
          <p:cNvSpPr/>
          <p:nvPr/>
        </p:nvSpPr>
        <p:spPr>
          <a:xfrm>
            <a:off x="671054" y="4246373"/>
            <a:ext cx="37773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Reformed Accountant 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Behavioral Finance Insights Pioneer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Advisory Culture Strategist</a:t>
            </a:r>
          </a:p>
          <a:p>
            <a:r>
              <a:rPr lang="en-US" sz="1500" b="1" dirty="0">
                <a:solidFill>
                  <a:srgbClr val="333333"/>
                </a:solidFill>
                <a:cs typeface="Segoe UI Light" panose="020B0502040204020203" pitchFamily="34" charset="0"/>
              </a:rPr>
              <a:t>Author of Financial DNA®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12602-223C-4FEF-AE00-D007F1BF7B09}"/>
              </a:ext>
            </a:extLst>
          </p:cNvPr>
          <p:cNvSpPr/>
          <p:nvPr/>
        </p:nvSpPr>
        <p:spPr>
          <a:xfrm>
            <a:off x="8354264" y="2170417"/>
            <a:ext cx="3100642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cs typeface="Segoe UI" panose="020B0502040204020203" pitchFamily="34" charset="0"/>
              </a:rPr>
              <a:t>Hugh </a:t>
            </a:r>
            <a:r>
              <a:rPr lang="en-US" sz="2000" b="1" dirty="0">
                <a:solidFill>
                  <a:srgbClr val="333333"/>
                </a:solidFill>
              </a:rPr>
              <a:t>advocates 80% of human performance comes from managing human differences and the emotional aspects of decision-making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263ED-91E0-46EE-868A-B2E3ECF60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64" t="23210" r="33895" b="53908"/>
          <a:stretch/>
        </p:blipFill>
        <p:spPr>
          <a:xfrm>
            <a:off x="8248908" y="1154696"/>
            <a:ext cx="989046" cy="846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FA28A-62D7-467A-B11E-DBA5B14C50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4E0FCF-AB7C-4626-85BC-63F478D72CF1}"/>
              </a:ext>
            </a:extLst>
          </p:cNvPr>
          <p:cNvSpPr/>
          <p:nvPr/>
        </p:nvSpPr>
        <p:spPr>
          <a:xfrm>
            <a:off x="671054" y="2108860"/>
            <a:ext cx="3777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Hugh Massie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76254-30AC-465C-AF3F-9D00F50038DF}"/>
              </a:ext>
            </a:extLst>
          </p:cNvPr>
          <p:cNvSpPr/>
          <p:nvPr/>
        </p:nvSpPr>
        <p:spPr>
          <a:xfrm>
            <a:off x="671054" y="2816746"/>
            <a:ext cx="377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78246"/>
                </a:solidFill>
                <a:cs typeface="Segoe UI Light" panose="020B0502040204020203" pitchFamily="34" charset="0"/>
              </a:rPr>
              <a:t>Founder and CEO of DNA Behavior International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ABE3DC45-1269-4178-92D8-4FB5C9EE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595885" y="483612"/>
            <a:ext cx="3295106" cy="5841242"/>
          </a:xfrm>
        </p:spPr>
      </p:pic>
    </p:spTree>
    <p:extLst>
      <p:ext uri="{BB962C8B-B14F-4D97-AF65-F5344CB8AC3E}">
        <p14:creationId xmlns:p14="http://schemas.microsoft.com/office/powerpoint/2010/main" val="8512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How Do Your Clients Wish To Be Communicated With?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Customizing the Planning Experience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8FBDD516-1939-4B34-8344-7AEA6F737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015416"/>
            <a:ext cx="0" cy="429768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F4B8435D-C51D-420B-8DC6-D5996731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7" y="1626661"/>
            <a:ext cx="469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Paced</a:t>
            </a:r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D77335EF-3B08-4402-AF12-536A8BF58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9688" y="4074340"/>
            <a:ext cx="9083928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629455F3-11F8-4D7A-9BE6-107F9ED1D63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24650" y="3914002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Orientated</a:t>
            </a:r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E64F2D59-9DA6-4A3C-8A6F-38E73C0B002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526969" y="3874284"/>
            <a:ext cx="297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Orientated</a:t>
            </a:r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1E43AC4F-6397-4D72-8A59-BFD0C895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0" y="4814720"/>
            <a:ext cx="18415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tone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  <a:br>
              <a:rPr lang="en-US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5BA38C89-3FE6-4CA3-A6BF-F044AE9E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806" y="6345013"/>
            <a:ext cx="3608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4F1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Moves Carefully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61539-901C-4188-9393-3060AD781EDB}"/>
              </a:ext>
            </a:extLst>
          </p:cNvPr>
          <p:cNvSpPr/>
          <p:nvPr/>
        </p:nvSpPr>
        <p:spPr>
          <a:xfrm>
            <a:off x="1706882" y="2150092"/>
            <a:ext cx="4059932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9AEBEA-7146-4BCA-B60E-1FA85A7CECDE}"/>
              </a:ext>
            </a:extLst>
          </p:cNvPr>
          <p:cNvSpPr/>
          <p:nvPr/>
        </p:nvSpPr>
        <p:spPr>
          <a:xfrm>
            <a:off x="1706882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68D8B1-4D4B-46D1-9CD5-CEA08CB9E5FB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270196"/>
            <a:ext cx="1832991" cy="302732"/>
            <a:chOff x="1529423" y="2207802"/>
            <a:chExt cx="3224414" cy="5332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D35BB9-AC43-442A-B1AA-B90E27DA881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B5778248-31BB-4140-BC41-75CE8569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Vision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A12AEF-88D0-4170-BD5A-FE35AF207406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2674949"/>
            <a:ext cx="1743652" cy="313672"/>
            <a:chOff x="1529423" y="2207802"/>
            <a:chExt cx="3067257" cy="55252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6EC3D34-A681-4EEB-A5EA-0A248059F9A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25">
              <a:extLst>
                <a:ext uri="{FF2B5EF4-FFF2-40B4-BE49-F238E27FC236}">
                  <a16:creationId xmlns:a16="http://schemas.microsoft.com/office/drawing/2014/main" id="{A51D5A9C-1F62-48F7-B247-E762A47EE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Options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56E37D-65F7-43BD-93F4-41FC7DEB7875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104896"/>
            <a:ext cx="1648533" cy="302310"/>
            <a:chOff x="1529423" y="2207802"/>
            <a:chExt cx="2899934" cy="53251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32DC6A-8C1A-440A-8384-1A5EFEADB2A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F663B1DF-EFBB-49BD-B92B-96F733CF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Bottom Line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49A100-2662-4F0A-ADF4-9195897CCE3E}"/>
              </a:ext>
            </a:extLst>
          </p:cNvPr>
          <p:cNvGrpSpPr>
            <a:grpSpLocks/>
          </p:cNvGrpSpPr>
          <p:nvPr/>
        </p:nvGrpSpPr>
        <p:grpSpPr bwMode="auto">
          <a:xfrm>
            <a:off x="3933822" y="3487073"/>
            <a:ext cx="1648533" cy="313235"/>
            <a:chOff x="1529423" y="2207802"/>
            <a:chExt cx="2899934" cy="5517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CDA7EE-8A9A-4E6D-AEE5-9940014657BD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4B45C437-3AD2-4B39-99FA-6C5A2A17C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Discussion 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942C81-207B-4BBE-8C69-94086AFDE120}"/>
              </a:ext>
            </a:extLst>
          </p:cNvPr>
          <p:cNvCxnSpPr>
            <a:cxnSpLocks/>
          </p:cNvCxnSpPr>
          <p:nvPr/>
        </p:nvCxnSpPr>
        <p:spPr>
          <a:xfrm>
            <a:off x="3693853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0793C4F-D019-411F-9CBE-9F21CB247592}"/>
              </a:ext>
            </a:extLst>
          </p:cNvPr>
          <p:cNvCxnSpPr>
            <a:cxnSpLocks/>
          </p:cNvCxnSpPr>
          <p:nvPr/>
        </p:nvCxnSpPr>
        <p:spPr>
          <a:xfrm>
            <a:off x="3693853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1E5335C-B83D-4180-BC45-D5CFDFE90936}"/>
              </a:ext>
            </a:extLst>
          </p:cNvPr>
          <p:cNvCxnSpPr>
            <a:cxnSpLocks/>
          </p:cNvCxnSpPr>
          <p:nvPr/>
        </p:nvCxnSpPr>
        <p:spPr>
          <a:xfrm>
            <a:off x="3693853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9694B42-10B9-4978-99A9-3257E6F8F0CD}"/>
              </a:ext>
            </a:extLst>
          </p:cNvPr>
          <p:cNvCxnSpPr>
            <a:cxnSpLocks/>
          </p:cNvCxnSpPr>
          <p:nvPr/>
        </p:nvCxnSpPr>
        <p:spPr>
          <a:xfrm>
            <a:off x="3693853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3644B70F-7690-4F8C-9199-7A8AB9C3816B}"/>
              </a:ext>
            </a:extLst>
          </p:cNvPr>
          <p:cNvSpPr/>
          <p:nvPr/>
        </p:nvSpPr>
        <p:spPr>
          <a:xfrm>
            <a:off x="6448735" y="2150092"/>
            <a:ext cx="4059932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A482B3-46BA-4584-B888-CB06EF91291A}"/>
              </a:ext>
            </a:extLst>
          </p:cNvPr>
          <p:cNvSpPr/>
          <p:nvPr/>
        </p:nvSpPr>
        <p:spPr>
          <a:xfrm>
            <a:off x="6448735" y="4222370"/>
            <a:ext cx="4059931" cy="1797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FCB160-253D-45AB-B35C-72315636D645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343362"/>
            <a:ext cx="1832991" cy="302732"/>
            <a:chOff x="1529423" y="2207802"/>
            <a:chExt cx="3224414" cy="5332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F9845C-D02F-4E2B-8983-C8F08776D51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22">
              <a:extLst>
                <a:ext uri="{FF2B5EF4-FFF2-40B4-BE49-F238E27FC236}">
                  <a16:creationId xmlns:a16="http://schemas.microsoft.com/office/drawing/2014/main" id="{1DF67AF0-1602-4A80-893A-A53E6FDD9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Analysis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8464DBF-5340-44B0-AF88-3653B2D15160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4748115"/>
            <a:ext cx="1743652" cy="313672"/>
            <a:chOff x="1529423" y="2207802"/>
            <a:chExt cx="3067257" cy="55252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02FDCD-AC53-4C83-9560-E393C9184B95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745F638F-4DC6-4ED3-9BB5-2C87D9C4C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Facts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0F3EF0-D1DB-4ACF-BDA3-7C30BCF601B6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178062"/>
            <a:ext cx="1648533" cy="302310"/>
            <a:chOff x="1529423" y="2207802"/>
            <a:chExt cx="2899934" cy="53251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1414738-CC8A-4A81-8CB8-69B9C6E522EE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8106B678-7717-4E72-9420-67CF35E58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Transparent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DA0B86F-815F-4D90-8BA4-23495F86657F}"/>
              </a:ext>
            </a:extLst>
          </p:cNvPr>
          <p:cNvGrpSpPr>
            <a:grpSpLocks/>
          </p:cNvGrpSpPr>
          <p:nvPr/>
        </p:nvGrpSpPr>
        <p:grpSpPr bwMode="auto">
          <a:xfrm>
            <a:off x="3935006" y="5560239"/>
            <a:ext cx="1648533" cy="313235"/>
            <a:chOff x="1529423" y="2207802"/>
            <a:chExt cx="2899934" cy="551759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4FF7626-5C20-452B-8444-F45CA78286F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31">
              <a:extLst>
                <a:ext uri="{FF2B5EF4-FFF2-40B4-BE49-F238E27FC236}">
                  <a16:creationId xmlns:a16="http://schemas.microsoft.com/office/drawing/2014/main" id="{96ED527E-6210-4433-8543-B3827568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Tangible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738066-2E1B-4E07-9F61-761E06C72DBA}"/>
              </a:ext>
            </a:extLst>
          </p:cNvPr>
          <p:cNvCxnSpPr>
            <a:cxnSpLocks/>
          </p:cNvCxnSpPr>
          <p:nvPr/>
        </p:nvCxnSpPr>
        <p:spPr>
          <a:xfrm>
            <a:off x="3695037" y="448818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07FBA69-11AF-4F11-BF40-0C52E742AA76}"/>
              </a:ext>
            </a:extLst>
          </p:cNvPr>
          <p:cNvCxnSpPr>
            <a:cxnSpLocks/>
          </p:cNvCxnSpPr>
          <p:nvPr/>
        </p:nvCxnSpPr>
        <p:spPr>
          <a:xfrm>
            <a:off x="3695037" y="489176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AB637F6-190F-4147-9591-75947628BD23}"/>
              </a:ext>
            </a:extLst>
          </p:cNvPr>
          <p:cNvCxnSpPr>
            <a:cxnSpLocks/>
          </p:cNvCxnSpPr>
          <p:nvPr/>
        </p:nvCxnSpPr>
        <p:spPr>
          <a:xfrm>
            <a:off x="3695037" y="532933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B66EDC5-F8ED-4751-BCE8-685FBA13AF42}"/>
              </a:ext>
            </a:extLst>
          </p:cNvPr>
          <p:cNvCxnSpPr>
            <a:cxnSpLocks/>
          </p:cNvCxnSpPr>
          <p:nvPr/>
        </p:nvCxnSpPr>
        <p:spPr>
          <a:xfrm>
            <a:off x="3695037" y="570186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B6F9616-BB0C-4A26-9375-C83A5E6C1FD1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270196"/>
            <a:ext cx="1832991" cy="302732"/>
            <a:chOff x="1529423" y="2207802"/>
            <a:chExt cx="3224414" cy="53325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7EF79E5-5551-4BE2-8E2D-45E9D6A34602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22">
              <a:extLst>
                <a:ext uri="{FF2B5EF4-FFF2-40B4-BE49-F238E27FC236}">
                  <a16:creationId xmlns:a16="http://schemas.microsoft.com/office/drawing/2014/main" id="{DD6CA321-5731-4D87-A6F7-FB6837580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Openness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4663B7C-B62E-403F-ACC5-3C3D5CF76179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2674949"/>
            <a:ext cx="1743652" cy="313672"/>
            <a:chOff x="1529423" y="2207802"/>
            <a:chExt cx="3067257" cy="5525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E37A882-AC11-47A5-839C-256EB4FFBB27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25">
              <a:extLst>
                <a:ext uri="{FF2B5EF4-FFF2-40B4-BE49-F238E27FC236}">
                  <a16:creationId xmlns:a16="http://schemas.microsoft.com/office/drawing/2014/main" id="{967359C3-6E5A-4D0C-BF02-6DC2C8BE7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Verbalize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6EFE432-270B-4D68-814B-82FCB867119B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104896"/>
            <a:ext cx="1648533" cy="302310"/>
            <a:chOff x="1529423" y="2207802"/>
            <a:chExt cx="2899934" cy="532515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0CBFCD-0A5D-456E-835C-D3B59076F831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28">
              <a:extLst>
                <a:ext uri="{FF2B5EF4-FFF2-40B4-BE49-F238E27FC236}">
                  <a16:creationId xmlns:a16="http://schemas.microsoft.com/office/drawing/2014/main" id="{459B2F19-BA26-41DC-9415-7A141942F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Broad Facts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8A3E9C3-1584-4091-A232-F6937F4D88B7}"/>
              </a:ext>
            </a:extLst>
          </p:cNvPr>
          <p:cNvGrpSpPr>
            <a:grpSpLocks/>
          </p:cNvGrpSpPr>
          <p:nvPr/>
        </p:nvGrpSpPr>
        <p:grpSpPr bwMode="auto">
          <a:xfrm>
            <a:off x="8665321" y="3487073"/>
            <a:ext cx="1648533" cy="313235"/>
            <a:chOff x="1529423" y="2207802"/>
            <a:chExt cx="2899934" cy="551759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5C8FCD-98AE-437F-A1F5-58DE2024BAA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31">
              <a:extLst>
                <a:ext uri="{FF2B5EF4-FFF2-40B4-BE49-F238E27FC236}">
                  <a16:creationId xmlns:a16="http://schemas.microsoft.com/office/drawing/2014/main" id="{8A88286B-2049-4CB3-B5A6-D55373256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Graphics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7035314-DAA4-425B-AE3C-A5147EFC20C4}"/>
              </a:ext>
            </a:extLst>
          </p:cNvPr>
          <p:cNvCxnSpPr>
            <a:cxnSpLocks/>
          </p:cNvCxnSpPr>
          <p:nvPr/>
        </p:nvCxnSpPr>
        <p:spPr>
          <a:xfrm>
            <a:off x="8425352" y="2415017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116174-8ACB-41A7-BCDB-C91AB32FAD06}"/>
              </a:ext>
            </a:extLst>
          </p:cNvPr>
          <p:cNvCxnSpPr>
            <a:cxnSpLocks/>
          </p:cNvCxnSpPr>
          <p:nvPr/>
        </p:nvCxnSpPr>
        <p:spPr>
          <a:xfrm>
            <a:off x="8425352" y="2818594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A7BF027-4D50-4B6B-A7B5-755D508F6495}"/>
              </a:ext>
            </a:extLst>
          </p:cNvPr>
          <p:cNvCxnSpPr>
            <a:cxnSpLocks/>
          </p:cNvCxnSpPr>
          <p:nvPr/>
        </p:nvCxnSpPr>
        <p:spPr>
          <a:xfrm>
            <a:off x="8425352" y="3256166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40E8D3-6650-4776-92A8-EBA97100589A}"/>
              </a:ext>
            </a:extLst>
          </p:cNvPr>
          <p:cNvCxnSpPr>
            <a:cxnSpLocks/>
          </p:cNvCxnSpPr>
          <p:nvPr/>
        </p:nvCxnSpPr>
        <p:spPr>
          <a:xfrm>
            <a:off x="8425352" y="3628701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2AE09EE-BE1C-474D-BDBE-E374F52F8AC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328372"/>
            <a:ext cx="1832991" cy="302732"/>
            <a:chOff x="1529423" y="2207802"/>
            <a:chExt cx="3224414" cy="53325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867B337-5EC1-438D-A4E3-99E97FFBE3B3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00033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22">
              <a:extLst>
                <a:ext uri="{FF2B5EF4-FFF2-40B4-BE49-F238E27FC236}">
                  <a16:creationId xmlns:a16="http://schemas.microsoft.com/office/drawing/2014/main" id="{3442DD81-B6B0-4F3E-BFA9-69E974A4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7" y="2213599"/>
              <a:ext cx="270051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Feelings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B095E9-E38B-455D-82D2-D1509537CD27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4733125"/>
            <a:ext cx="1743652" cy="313672"/>
            <a:chOff x="1529423" y="2207802"/>
            <a:chExt cx="3067257" cy="552529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D12DE45-C5FC-4967-87A8-739F06BA2D6B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0970CA42-9C90-4100-8F37-63FAD6A9B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810" y="2232870"/>
              <a:ext cx="2556870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Soft Tone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00E71C-0C74-482B-A54C-1CEB84C90921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163072"/>
            <a:ext cx="1648533" cy="302310"/>
            <a:chOff x="1529423" y="2207802"/>
            <a:chExt cx="2899934" cy="532515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BA868C5-1DAB-4A4B-B61F-A58EE47DD40F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06FE2BDC-68C5-4010-A5B3-19D6E7DA5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12856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Security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FACCC3E-619D-431B-9CA9-DF8F94385E55}"/>
              </a:ext>
            </a:extLst>
          </p:cNvPr>
          <p:cNvGrpSpPr>
            <a:grpSpLocks/>
          </p:cNvGrpSpPr>
          <p:nvPr/>
        </p:nvGrpSpPr>
        <p:grpSpPr bwMode="auto">
          <a:xfrm>
            <a:off x="8680297" y="5545249"/>
            <a:ext cx="1648533" cy="313235"/>
            <a:chOff x="1529423" y="2207802"/>
            <a:chExt cx="2899934" cy="551759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8C00BFC-89C9-4588-BF17-BA91C5A73AF4}"/>
                </a:ext>
              </a:extLst>
            </p:cNvPr>
            <p:cNvSpPr/>
            <p:nvPr/>
          </p:nvSpPr>
          <p:spPr>
            <a:xfrm>
              <a:off x="1529423" y="2207802"/>
              <a:ext cx="523903" cy="524613"/>
            </a:xfrm>
            <a:prstGeom prst="ellipse">
              <a:avLst/>
            </a:prstGeom>
            <a:solidFill>
              <a:srgbClr val="BDDEE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4" name="Rectangle 31">
              <a:extLst>
                <a:ext uri="{FF2B5EF4-FFF2-40B4-BE49-F238E27FC236}">
                  <a16:creationId xmlns:a16="http://schemas.microsoft.com/office/drawing/2014/main" id="{0A407E6C-8EED-41F5-A061-B700DE691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325" y="2232100"/>
              <a:ext cx="2376032" cy="52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20" rIns="121920" bIns="6096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9000"/>
                </a:lnSpc>
              </a:pPr>
              <a:r>
                <a:rPr lang="en-US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Instructions</a:t>
              </a:r>
            </a:p>
          </p:txBody>
        </p: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024AA17-6005-4930-886C-14344BBFFBE5}"/>
              </a:ext>
            </a:extLst>
          </p:cNvPr>
          <p:cNvCxnSpPr>
            <a:cxnSpLocks/>
          </p:cNvCxnSpPr>
          <p:nvPr/>
        </p:nvCxnSpPr>
        <p:spPr>
          <a:xfrm>
            <a:off x="8440328" y="4473193"/>
            <a:ext cx="276739" cy="1"/>
          </a:xfrm>
          <a:prstGeom prst="line">
            <a:avLst/>
          </a:prstGeom>
          <a:ln>
            <a:solidFill>
              <a:srgbClr val="000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9CFD4C4-C867-4B5F-B9C6-30F757817D31}"/>
              </a:ext>
            </a:extLst>
          </p:cNvPr>
          <p:cNvCxnSpPr>
            <a:cxnSpLocks/>
          </p:cNvCxnSpPr>
          <p:nvPr/>
        </p:nvCxnSpPr>
        <p:spPr>
          <a:xfrm>
            <a:off x="8440328" y="4876770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9E10408-9FB2-462B-A9EA-909DAD71ECE6}"/>
              </a:ext>
            </a:extLst>
          </p:cNvPr>
          <p:cNvCxnSpPr>
            <a:cxnSpLocks/>
          </p:cNvCxnSpPr>
          <p:nvPr/>
        </p:nvCxnSpPr>
        <p:spPr>
          <a:xfrm>
            <a:off x="8440328" y="5314342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F2717B4-6A8C-4A2A-8AC2-40A3AD5A0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7136"/>
          <a:stretch/>
        </p:blipFill>
        <p:spPr>
          <a:xfrm>
            <a:off x="1706880" y="2156454"/>
            <a:ext cx="1839777" cy="1776189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E6C294A-3A8C-4AA1-B5C6-6F1A3981C51B}"/>
              </a:ext>
            </a:extLst>
          </p:cNvPr>
          <p:cNvCxnSpPr>
            <a:cxnSpLocks/>
          </p:cNvCxnSpPr>
          <p:nvPr/>
        </p:nvCxnSpPr>
        <p:spPr>
          <a:xfrm>
            <a:off x="8440328" y="5686877"/>
            <a:ext cx="276739" cy="1"/>
          </a:xfrm>
          <a:prstGeom prst="line">
            <a:avLst/>
          </a:prstGeom>
          <a:ln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D9799F2-D47B-41B1-A74B-B925595578AC}"/>
              </a:ext>
            </a:extLst>
          </p:cNvPr>
          <p:cNvSpPr/>
          <p:nvPr/>
        </p:nvSpPr>
        <p:spPr>
          <a:xfrm>
            <a:off x="1706881" y="3523094"/>
            <a:ext cx="1839777" cy="403186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5B3BB-9D30-42B9-940A-784916C83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8"/>
          <a:stretch/>
        </p:blipFill>
        <p:spPr>
          <a:xfrm flipH="1">
            <a:off x="1696533" y="4229471"/>
            <a:ext cx="1859271" cy="179687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E9231ED8-F354-4F0A-AFEC-B63601066D8E}"/>
              </a:ext>
            </a:extLst>
          </p:cNvPr>
          <p:cNvSpPr/>
          <p:nvPr/>
        </p:nvSpPr>
        <p:spPr>
          <a:xfrm>
            <a:off x="6461319" y="3523094"/>
            <a:ext cx="1839777" cy="41570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A3BEA-C25B-484F-AF54-99869158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709" r="7874" b="-709"/>
          <a:stretch/>
        </p:blipFill>
        <p:spPr>
          <a:xfrm>
            <a:off x="6454521" y="4222401"/>
            <a:ext cx="1833733" cy="17761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60618A47-49A4-44CE-8B15-E9964D1F3309}"/>
              </a:ext>
            </a:extLst>
          </p:cNvPr>
          <p:cNvSpPr/>
          <p:nvPr/>
        </p:nvSpPr>
        <p:spPr>
          <a:xfrm>
            <a:off x="1708066" y="5598340"/>
            <a:ext cx="1839777" cy="421724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6F69B97-3438-4ADB-9403-E528E6FA3BC5}"/>
              </a:ext>
            </a:extLst>
          </p:cNvPr>
          <p:cNvSpPr/>
          <p:nvPr/>
        </p:nvSpPr>
        <p:spPr>
          <a:xfrm>
            <a:off x="6461319" y="5598340"/>
            <a:ext cx="1839777" cy="423008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Box 27">
            <a:extLst>
              <a:ext uri="{FF2B5EF4-FFF2-40B4-BE49-F238E27FC236}">
                <a16:creationId xmlns:a16="http://schemas.microsoft.com/office/drawing/2014/main" id="{D2D4F657-8929-4110-9403-DFD015C61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365" y="3560968"/>
            <a:ext cx="18397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Setting</a:t>
            </a:r>
          </a:p>
        </p:txBody>
      </p:sp>
      <p:sp>
        <p:nvSpPr>
          <p:cNvPr id="104" name="Text Box 27">
            <a:extLst>
              <a:ext uri="{FF2B5EF4-FFF2-40B4-BE49-F238E27FC236}">
                <a16:creationId xmlns:a16="http://schemas.microsoft.com/office/drawing/2014/main" id="{567BDCB5-B681-4892-926F-6F063D904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32" y="5673796"/>
            <a:ext cx="17945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105" name="Text Box 27">
            <a:extLst>
              <a:ext uri="{FF2B5EF4-FFF2-40B4-BE49-F238E27FC236}">
                <a16:creationId xmlns:a16="http://schemas.microsoft.com/office/drawing/2014/main" id="{16DFE221-9D47-49DD-AD6D-9938EA2A4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0968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</a:p>
        </p:txBody>
      </p:sp>
      <p:sp>
        <p:nvSpPr>
          <p:cNvPr id="106" name="Text Box 27">
            <a:extLst>
              <a:ext uri="{FF2B5EF4-FFF2-40B4-BE49-F238E27FC236}">
                <a16:creationId xmlns:a16="http://schemas.microsoft.com/office/drawing/2014/main" id="{991BF8BE-AC70-48CF-A719-810E98ED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5639686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12E33-1EF2-4194-90CE-38C755487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3" t="67" r="9725" b="-67"/>
          <a:stretch/>
        </p:blipFill>
        <p:spPr>
          <a:xfrm>
            <a:off x="6448232" y="2145427"/>
            <a:ext cx="1839777" cy="1800645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79E1540A-071D-41B3-8948-CEEE757E1698}"/>
              </a:ext>
            </a:extLst>
          </p:cNvPr>
          <p:cNvSpPr/>
          <p:nvPr/>
        </p:nvSpPr>
        <p:spPr>
          <a:xfrm>
            <a:off x="6461319" y="3521164"/>
            <a:ext cx="1839777" cy="423008"/>
          </a:xfrm>
          <a:prstGeom prst="rect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 Box 27">
            <a:extLst>
              <a:ext uri="{FF2B5EF4-FFF2-40B4-BE49-F238E27FC236}">
                <a16:creationId xmlns:a16="http://schemas.microsoft.com/office/drawing/2014/main" id="{EAB1B6FA-A0C1-454E-B255-5F60EEE8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976" y="3562510"/>
            <a:ext cx="1839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1pPr>
            <a:lvl2pPr marL="742950" indent="-28575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2pPr>
            <a:lvl3pPr marL="11430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3pPr>
            <a:lvl4pPr marL="16002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4pPr>
            <a:lvl5pPr marL="2057400" indent="-228600" eaLnBrk="0" hangingPunct="0"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  <a:sym typeface="Symbol" pitchFamily="1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</a:p>
        </p:txBody>
      </p:sp>
    </p:spTree>
    <p:extLst>
      <p:ext uri="{BB962C8B-B14F-4D97-AF65-F5344CB8AC3E}">
        <p14:creationId xmlns:p14="http://schemas.microsoft.com/office/powerpoint/2010/main" val="950261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75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75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75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Mutual Sharing Vulnerability With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80005"/>
            <a:ext cx="11722909" cy="333617"/>
          </a:xfrm>
        </p:spPr>
        <p:txBody>
          <a:bodyPr/>
          <a:lstStyle/>
          <a:p>
            <a:r>
              <a:rPr lang="en-US" sz="2000" dirty="0"/>
              <a:t>Chris Coddington (the Advisor) Openly Admitting His Strengths and Struggles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F3031E6-5C74-42C9-AD06-4C20C13D6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0" t="23307" r="16885" b="11068"/>
          <a:stretch/>
        </p:blipFill>
        <p:spPr bwMode="auto">
          <a:xfrm>
            <a:off x="3528863" y="1399673"/>
            <a:ext cx="5600700" cy="47244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96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9EC16-FE67-46D3-B837-47CB3F99E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Behaviorally Smart Client to Advisor Matching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0883B8-D65C-445A-A258-C9EC740026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Customizable Behaviorally SMART Matching Approach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2485052-CB42-40A3-95F2-4B0EFB2EA631}"/>
              </a:ext>
            </a:extLst>
          </p:cNvPr>
          <p:cNvSpPr/>
          <p:nvPr/>
        </p:nvSpPr>
        <p:spPr>
          <a:xfrm>
            <a:off x="877732" y="2332974"/>
            <a:ext cx="1719072" cy="1517904"/>
          </a:xfrm>
          <a:prstGeom prst="hexagon">
            <a:avLst/>
          </a:prstGeom>
          <a:solidFill>
            <a:srgbClr val="33333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D9B7562-E102-47AE-95D3-99EC73C43E27}"/>
              </a:ext>
            </a:extLst>
          </p:cNvPr>
          <p:cNvSpPr/>
          <p:nvPr/>
        </p:nvSpPr>
        <p:spPr>
          <a:xfrm>
            <a:off x="4666651" y="3193883"/>
            <a:ext cx="1719072" cy="1517904"/>
          </a:xfrm>
          <a:prstGeom prst="hexagon">
            <a:avLst/>
          </a:prstGeom>
          <a:solidFill>
            <a:srgbClr val="33333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09037E4-CD44-4EBC-B616-C1220884A17A}"/>
              </a:ext>
            </a:extLst>
          </p:cNvPr>
          <p:cNvSpPr/>
          <p:nvPr/>
        </p:nvSpPr>
        <p:spPr>
          <a:xfrm>
            <a:off x="7677640" y="1542267"/>
            <a:ext cx="1719072" cy="1517904"/>
          </a:xfrm>
          <a:prstGeom prst="hexagon">
            <a:avLst/>
          </a:prstGeom>
          <a:solidFill>
            <a:srgbClr val="000000">
              <a:alpha val="75000"/>
            </a:srgbClr>
          </a:solidFill>
          <a:ln>
            <a:noFill/>
          </a:ln>
          <a:effectLst>
            <a:glow rad="127000">
              <a:srgbClr val="FF3300">
                <a:alpha val="3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2DB8772-D6CA-464B-80EA-6EB1C7F2A792}"/>
              </a:ext>
            </a:extLst>
          </p:cNvPr>
          <p:cNvSpPr/>
          <p:nvPr/>
        </p:nvSpPr>
        <p:spPr>
          <a:xfrm>
            <a:off x="7677640" y="3193883"/>
            <a:ext cx="1719072" cy="1517904"/>
          </a:xfrm>
          <a:prstGeom prst="hexagon">
            <a:avLst/>
          </a:prstGeom>
          <a:solidFill>
            <a:srgbClr val="000000">
              <a:alpha val="7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1B82554-9432-4F30-AB04-3FE86A78EC0B}"/>
              </a:ext>
            </a:extLst>
          </p:cNvPr>
          <p:cNvSpPr/>
          <p:nvPr/>
        </p:nvSpPr>
        <p:spPr>
          <a:xfrm>
            <a:off x="7677640" y="4839810"/>
            <a:ext cx="1719072" cy="1517904"/>
          </a:xfrm>
          <a:prstGeom prst="hexagon">
            <a:avLst/>
          </a:prstGeom>
          <a:solidFill>
            <a:srgbClr val="000000">
              <a:alpha val="75000"/>
            </a:srgbClr>
          </a:solidFill>
          <a:ln>
            <a:noFill/>
          </a:ln>
          <a:effectLst>
            <a:glow rad="127000">
              <a:srgbClr val="FF330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Call center">
            <a:extLst>
              <a:ext uri="{FF2B5EF4-FFF2-40B4-BE49-F238E27FC236}">
                <a16:creationId xmlns:a16="http://schemas.microsoft.com/office/drawing/2014/main" id="{EDBE97CC-5A00-4065-AEE8-61F8CAB15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8987" y="3385457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05A7EC6-EB10-42C8-8831-28A3F949058A}"/>
              </a:ext>
            </a:extLst>
          </p:cNvPr>
          <p:cNvSpPr/>
          <p:nvPr/>
        </p:nvSpPr>
        <p:spPr>
          <a:xfrm>
            <a:off x="4514361" y="4768784"/>
            <a:ext cx="20236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Concierge</a:t>
            </a:r>
          </a:p>
          <a:p>
            <a:pPr algn="ctr"/>
            <a:r>
              <a:rPr lang="en-US" sz="1400" dirty="0">
                <a:solidFill>
                  <a:srgbClr val="A18B4B"/>
                </a:solidFill>
              </a:rPr>
              <a:t>Provides warm introduction &amp; matches clients to the perfect advisor</a:t>
            </a:r>
          </a:p>
        </p:txBody>
      </p:sp>
      <p:pic>
        <p:nvPicPr>
          <p:cNvPr id="22" name="Graphic 21" descr="Female Profile">
            <a:extLst>
              <a:ext uri="{FF2B5EF4-FFF2-40B4-BE49-F238E27FC236}">
                <a16:creationId xmlns:a16="http://schemas.microsoft.com/office/drawing/2014/main" id="{D4FFE81F-DEFB-4166-A840-B7D496AF4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9976" y="3506388"/>
            <a:ext cx="914400" cy="914400"/>
          </a:xfrm>
          <a:prstGeom prst="rect">
            <a:avLst/>
          </a:prstGeom>
        </p:spPr>
      </p:pic>
      <p:pic>
        <p:nvPicPr>
          <p:cNvPr id="24" name="Graphic 23" descr="Male profile">
            <a:extLst>
              <a:ext uri="{FF2B5EF4-FFF2-40B4-BE49-F238E27FC236}">
                <a16:creationId xmlns:a16="http://schemas.microsoft.com/office/drawing/2014/main" id="{4151E776-37DD-4503-A14F-3CEBCDFF6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9976" y="1741697"/>
            <a:ext cx="914400" cy="914400"/>
          </a:xfrm>
          <a:prstGeom prst="rect">
            <a:avLst/>
          </a:prstGeom>
        </p:spPr>
      </p:pic>
      <p:pic>
        <p:nvPicPr>
          <p:cNvPr id="25" name="Graphic 24" descr="Male profile">
            <a:extLst>
              <a:ext uri="{FF2B5EF4-FFF2-40B4-BE49-F238E27FC236}">
                <a16:creationId xmlns:a16="http://schemas.microsoft.com/office/drawing/2014/main" id="{E3007471-1F52-463C-85BF-385A8460C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9976" y="5173452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EBBB723-F339-4785-BE1D-63A8DB9E0130}"/>
              </a:ext>
            </a:extLst>
          </p:cNvPr>
          <p:cNvSpPr txBox="1"/>
          <p:nvPr/>
        </p:nvSpPr>
        <p:spPr>
          <a:xfrm>
            <a:off x="9470394" y="1829565"/>
            <a:ext cx="201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Initiator</a:t>
            </a:r>
          </a:p>
          <a:p>
            <a:r>
              <a:rPr lang="en-US" sz="1400" dirty="0">
                <a:solidFill>
                  <a:srgbClr val="A18B4B"/>
                </a:solidFill>
              </a:rPr>
              <a:t>Risk: 80%</a:t>
            </a:r>
          </a:p>
          <a:p>
            <a:r>
              <a:rPr lang="en-US" sz="1400" dirty="0">
                <a:solidFill>
                  <a:srgbClr val="A18B4B"/>
                </a:solidFill>
              </a:rPr>
              <a:t>Biases: Instinctive,</a:t>
            </a:r>
            <a:br>
              <a:rPr lang="en-US" sz="1400" dirty="0">
                <a:solidFill>
                  <a:srgbClr val="A18B4B"/>
                </a:solidFill>
              </a:rPr>
            </a:br>
            <a:r>
              <a:rPr lang="en-US" sz="1400" dirty="0">
                <a:solidFill>
                  <a:srgbClr val="A18B4B"/>
                </a:solidFill>
              </a:rPr>
              <a:t>Overconfidence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242FD1-DA71-43BC-A2D9-812D22131AF5}"/>
              </a:ext>
            </a:extLst>
          </p:cNvPr>
          <p:cNvSpPr txBox="1"/>
          <p:nvPr/>
        </p:nvSpPr>
        <p:spPr>
          <a:xfrm>
            <a:off x="9470395" y="3608745"/>
            <a:ext cx="201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Facilitator</a:t>
            </a:r>
            <a:r>
              <a:rPr lang="en-US" sz="1400" dirty="0"/>
              <a:t> </a:t>
            </a:r>
          </a:p>
          <a:p>
            <a:r>
              <a:rPr lang="en-US" sz="1400" dirty="0">
                <a:solidFill>
                  <a:srgbClr val="A18B4B"/>
                </a:solidFill>
              </a:rPr>
              <a:t>Risk: 27%</a:t>
            </a:r>
          </a:p>
          <a:p>
            <a:r>
              <a:rPr lang="en-US" sz="1400" dirty="0">
                <a:solidFill>
                  <a:srgbClr val="A18B4B"/>
                </a:solidFill>
              </a:rPr>
              <a:t>Biases: Benchmark focus,</a:t>
            </a:r>
            <a:br>
              <a:rPr lang="en-US" sz="1400" dirty="0">
                <a:solidFill>
                  <a:srgbClr val="A18B4B"/>
                </a:solidFill>
              </a:rPr>
            </a:br>
            <a:r>
              <a:rPr lang="en-US" sz="1400" dirty="0">
                <a:solidFill>
                  <a:srgbClr val="A18B4B"/>
                </a:solidFill>
              </a:rPr>
              <a:t>Risk aversion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C34021-064C-421A-A35E-19A547294FDD}"/>
              </a:ext>
            </a:extLst>
          </p:cNvPr>
          <p:cNvSpPr txBox="1"/>
          <p:nvPr/>
        </p:nvSpPr>
        <p:spPr>
          <a:xfrm>
            <a:off x="9470394" y="5261320"/>
            <a:ext cx="2011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Influencer</a:t>
            </a:r>
          </a:p>
          <a:p>
            <a:r>
              <a:rPr lang="en-US" sz="1400" dirty="0">
                <a:solidFill>
                  <a:srgbClr val="A18B4B"/>
                </a:solidFill>
              </a:rPr>
              <a:t>Risk: 87%</a:t>
            </a:r>
          </a:p>
          <a:p>
            <a:r>
              <a:rPr lang="en-US" sz="1400" dirty="0">
                <a:solidFill>
                  <a:srgbClr val="A18B4B"/>
                </a:solidFill>
              </a:rPr>
              <a:t>Biases: Overconfidence,</a:t>
            </a:r>
          </a:p>
          <a:p>
            <a:r>
              <a:rPr lang="en-US" sz="1400" dirty="0">
                <a:solidFill>
                  <a:srgbClr val="A18B4B"/>
                </a:solidFill>
              </a:rPr>
              <a:t>Over trading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DE58C255-B710-494E-9D0E-AD185AE8A410}"/>
              </a:ext>
            </a:extLst>
          </p:cNvPr>
          <p:cNvSpPr/>
          <p:nvPr/>
        </p:nvSpPr>
        <p:spPr>
          <a:xfrm>
            <a:off x="870439" y="4009832"/>
            <a:ext cx="1719072" cy="1517904"/>
          </a:xfrm>
          <a:prstGeom prst="hexagon">
            <a:avLst/>
          </a:prstGeom>
          <a:solidFill>
            <a:srgbClr val="33333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 descr="Man">
            <a:extLst>
              <a:ext uri="{FF2B5EF4-FFF2-40B4-BE49-F238E27FC236}">
                <a16:creationId xmlns:a16="http://schemas.microsoft.com/office/drawing/2014/main" id="{15111871-3AB5-4F7F-85E4-B3D8CA0E2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5234" y="2634726"/>
            <a:ext cx="914400" cy="914400"/>
          </a:xfrm>
          <a:prstGeom prst="rect">
            <a:avLst/>
          </a:prstGeom>
        </p:spPr>
      </p:pic>
      <p:pic>
        <p:nvPicPr>
          <p:cNvPr id="33" name="Graphic 32" descr="Woman">
            <a:extLst>
              <a:ext uri="{FF2B5EF4-FFF2-40B4-BE49-F238E27FC236}">
                <a16:creationId xmlns:a16="http://schemas.microsoft.com/office/drawing/2014/main" id="{BF77EAA4-7F3F-4A6B-8999-E80183422B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2775" y="4311584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7A58AF9-87EB-456C-8AB2-290C2A7D0D04}"/>
              </a:ext>
            </a:extLst>
          </p:cNvPr>
          <p:cNvSpPr txBox="1"/>
          <p:nvPr/>
        </p:nvSpPr>
        <p:spPr>
          <a:xfrm>
            <a:off x="2616638" y="2614872"/>
            <a:ext cx="17659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Reflective Thinker</a:t>
            </a:r>
          </a:p>
          <a:p>
            <a:r>
              <a:rPr lang="en-US" sz="1400" dirty="0">
                <a:solidFill>
                  <a:srgbClr val="A18B4B"/>
                </a:solidFill>
              </a:rPr>
              <a:t>Risk: 41%</a:t>
            </a:r>
          </a:p>
          <a:p>
            <a:r>
              <a:rPr lang="en-US" sz="1400" dirty="0">
                <a:solidFill>
                  <a:srgbClr val="A18B4B"/>
                </a:solidFill>
              </a:rPr>
              <a:t>Biases: Newness bias,</a:t>
            </a:r>
            <a:br>
              <a:rPr lang="en-US" sz="1400" dirty="0">
                <a:solidFill>
                  <a:srgbClr val="A18B4B"/>
                </a:solidFill>
              </a:rPr>
            </a:br>
            <a:r>
              <a:rPr lang="en-US" sz="1400" dirty="0">
                <a:solidFill>
                  <a:srgbClr val="A18B4B"/>
                </a:solidFill>
              </a:rPr>
              <a:t>Pattern bias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3FA111-3E1F-436B-8D3C-8D299871BA96}"/>
              </a:ext>
            </a:extLst>
          </p:cNvPr>
          <p:cNvSpPr txBox="1"/>
          <p:nvPr/>
        </p:nvSpPr>
        <p:spPr>
          <a:xfrm>
            <a:off x="2616638" y="4291730"/>
            <a:ext cx="17205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Engager</a:t>
            </a:r>
          </a:p>
          <a:p>
            <a:r>
              <a:rPr lang="en-US" sz="1400" dirty="0">
                <a:solidFill>
                  <a:srgbClr val="A18B4B"/>
                </a:solidFill>
              </a:rPr>
              <a:t>Risk: 32%</a:t>
            </a:r>
          </a:p>
          <a:p>
            <a:r>
              <a:rPr lang="en-US" sz="1400" dirty="0">
                <a:solidFill>
                  <a:srgbClr val="A18B4B"/>
                </a:solidFill>
              </a:rPr>
              <a:t>Biases: Risk aversion,</a:t>
            </a:r>
            <a:br>
              <a:rPr lang="en-US" sz="1400" dirty="0">
                <a:solidFill>
                  <a:srgbClr val="A18B4B"/>
                </a:solidFill>
              </a:rPr>
            </a:br>
            <a:r>
              <a:rPr lang="en-US" sz="1400" dirty="0">
                <a:solidFill>
                  <a:srgbClr val="A18B4B"/>
                </a:solidFill>
              </a:rPr>
              <a:t>Herd follower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F94A6A-9E05-4055-999B-9C5C6E19CD83}"/>
              </a:ext>
            </a:extLst>
          </p:cNvPr>
          <p:cNvCxnSpPr/>
          <p:nvPr/>
        </p:nvCxnSpPr>
        <p:spPr>
          <a:xfrm>
            <a:off x="2361235" y="3978077"/>
            <a:ext cx="2153126" cy="0"/>
          </a:xfrm>
          <a:prstGeom prst="line">
            <a:avLst/>
          </a:prstGeom>
          <a:ln w="57150">
            <a:solidFill>
              <a:srgbClr val="3333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09F580-4535-4CDE-952F-F2699EF6C198}"/>
              </a:ext>
            </a:extLst>
          </p:cNvPr>
          <p:cNvCxnSpPr>
            <a:cxnSpLocks/>
          </p:cNvCxnSpPr>
          <p:nvPr/>
        </p:nvCxnSpPr>
        <p:spPr>
          <a:xfrm flipV="1">
            <a:off x="6601077" y="2332974"/>
            <a:ext cx="910893" cy="1597243"/>
          </a:xfrm>
          <a:prstGeom prst="line">
            <a:avLst/>
          </a:prstGeom>
          <a:ln w="57150">
            <a:solidFill>
              <a:srgbClr val="3333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57E34B-10D3-4949-BB5F-F0EE4FC38CB1}"/>
              </a:ext>
            </a:extLst>
          </p:cNvPr>
          <p:cNvCxnSpPr>
            <a:cxnSpLocks/>
          </p:cNvCxnSpPr>
          <p:nvPr/>
        </p:nvCxnSpPr>
        <p:spPr>
          <a:xfrm flipH="1" flipV="1">
            <a:off x="6576235" y="3965074"/>
            <a:ext cx="935735" cy="1562662"/>
          </a:xfrm>
          <a:prstGeom prst="line">
            <a:avLst/>
          </a:prstGeom>
          <a:ln w="57150">
            <a:solidFill>
              <a:srgbClr val="3333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8F20D3-1D58-46BB-A808-EB47ECF5A8FB}"/>
              </a:ext>
            </a:extLst>
          </p:cNvPr>
          <p:cNvCxnSpPr>
            <a:cxnSpLocks/>
          </p:cNvCxnSpPr>
          <p:nvPr/>
        </p:nvCxnSpPr>
        <p:spPr>
          <a:xfrm>
            <a:off x="6715245" y="3978077"/>
            <a:ext cx="796725" cy="0"/>
          </a:xfrm>
          <a:prstGeom prst="line">
            <a:avLst/>
          </a:prstGeom>
          <a:ln w="57150">
            <a:solidFill>
              <a:srgbClr val="3333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79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D77338-B573-442D-9DE8-D6C7C26BEFCE}"/>
              </a:ext>
            </a:extLst>
          </p:cNvPr>
          <p:cNvSpPr/>
          <p:nvPr/>
        </p:nvSpPr>
        <p:spPr>
          <a:xfrm>
            <a:off x="5754414" y="496614"/>
            <a:ext cx="6258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Is Helen Jones an Ideal Client</a:t>
            </a:r>
            <a:endParaRPr lang="en-US" sz="3600" dirty="0">
              <a:cs typeface="Segoe UI Light" panose="020B0502040204020203" pitchFamily="34" charset="0"/>
            </a:endParaRPr>
          </a:p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 </a:t>
            </a:r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for Chris Coddington?</a:t>
            </a:r>
            <a:endParaRPr lang="en-US" b="1" dirty="0">
              <a:solidFill>
                <a:srgbClr val="A18B4B"/>
              </a:solidFill>
              <a:cs typeface="Segoe UI Light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42858-2105-49AF-837E-6A5D86B8F0C4}"/>
              </a:ext>
            </a:extLst>
          </p:cNvPr>
          <p:cNvSpPr/>
          <p:nvPr/>
        </p:nvSpPr>
        <p:spPr>
          <a:xfrm>
            <a:off x="7315199" y="2948154"/>
            <a:ext cx="479013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Many Behavioral Differences to Navigate: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Chris may not provide Helen with the personal engagement she needs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Helen will be far more content, and lifestyle driven than Chris’s pushy goal driven style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AFBE0D-982A-4191-92A5-77A535624F1B}"/>
              </a:ext>
            </a:extLst>
          </p:cNvPr>
          <p:cNvCxnSpPr>
            <a:cxnSpLocks/>
          </p:cNvCxnSpPr>
          <p:nvPr/>
        </p:nvCxnSpPr>
        <p:spPr>
          <a:xfrm flipH="1">
            <a:off x="6186292" y="3610301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4C7BC5-7B46-4D82-AE8A-029C287807BD}"/>
              </a:ext>
            </a:extLst>
          </p:cNvPr>
          <p:cNvCxnSpPr>
            <a:cxnSpLocks/>
          </p:cNvCxnSpPr>
          <p:nvPr/>
        </p:nvCxnSpPr>
        <p:spPr>
          <a:xfrm flipH="1">
            <a:off x="6186292" y="4353908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063C1E4-D91C-4BE5-9594-3AC70A8C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8" y="443406"/>
            <a:ext cx="5131716" cy="5579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FB0635-9FC9-4FDF-A738-28A90A7EC633}"/>
              </a:ext>
            </a:extLst>
          </p:cNvPr>
          <p:cNvSpPr/>
          <p:nvPr/>
        </p:nvSpPr>
        <p:spPr>
          <a:xfrm>
            <a:off x="5029200" y="291681"/>
            <a:ext cx="7604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Navigate Couple Differences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30AA6F-7473-4095-A17A-A41BD0105136}"/>
              </a:ext>
            </a:extLst>
          </p:cNvPr>
          <p:cNvSpPr/>
          <p:nvPr/>
        </p:nvSpPr>
        <p:spPr>
          <a:xfrm>
            <a:off x="7114571" y="1106929"/>
            <a:ext cx="4658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Frank and Mary Butler Differences to Navigate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B57047-4829-4CB6-AE39-650ECBA6C943}"/>
              </a:ext>
            </a:extLst>
          </p:cNvPr>
          <p:cNvSpPr/>
          <p:nvPr/>
        </p:nvSpPr>
        <p:spPr>
          <a:xfrm>
            <a:off x="6813037" y="1381011"/>
            <a:ext cx="4584514" cy="503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The main concern for Mary is the security of her family. 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Frank will control decision-making.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Both are fiscally responsible.  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Frank could be very goal driven and seek to take a lot of risks. 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</a:rPr>
              <a:t>Frank will be a rational decision-maker and Mary more emotional</a:t>
            </a:r>
          </a:p>
          <a:p>
            <a:pPr>
              <a:lnSpc>
                <a:spcPct val="85000"/>
              </a:lnSpc>
            </a:pP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7DB3B6-80C0-46F1-9E8C-2B2DDA413EDD}"/>
              </a:ext>
            </a:extLst>
          </p:cNvPr>
          <p:cNvCxnSpPr>
            <a:cxnSpLocks/>
          </p:cNvCxnSpPr>
          <p:nvPr/>
        </p:nvCxnSpPr>
        <p:spPr>
          <a:xfrm flipH="1">
            <a:off x="5619213" y="2892972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8A18AF-44F1-4CE5-9D0C-72CC3AA7B317}"/>
              </a:ext>
            </a:extLst>
          </p:cNvPr>
          <p:cNvCxnSpPr>
            <a:cxnSpLocks/>
          </p:cNvCxnSpPr>
          <p:nvPr/>
        </p:nvCxnSpPr>
        <p:spPr>
          <a:xfrm flipH="1">
            <a:off x="5629723" y="3889155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B263E0-1548-48C3-9984-55ACDE307A2C}"/>
              </a:ext>
            </a:extLst>
          </p:cNvPr>
          <p:cNvCxnSpPr>
            <a:cxnSpLocks/>
          </p:cNvCxnSpPr>
          <p:nvPr/>
        </p:nvCxnSpPr>
        <p:spPr>
          <a:xfrm flipH="1">
            <a:off x="5629723" y="4753365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2236290-C308-4714-A845-0B1B8AE02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" b="1"/>
          <a:stretch/>
        </p:blipFill>
        <p:spPr>
          <a:xfrm>
            <a:off x="419100" y="425672"/>
            <a:ext cx="5562600" cy="563879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0FB339-936B-4EAD-8F7D-EAE6BAAFF799}"/>
              </a:ext>
            </a:extLst>
          </p:cNvPr>
          <p:cNvCxnSpPr>
            <a:cxnSpLocks/>
          </p:cNvCxnSpPr>
          <p:nvPr/>
        </p:nvCxnSpPr>
        <p:spPr>
          <a:xfrm flipH="1">
            <a:off x="5859463" y="1930947"/>
            <a:ext cx="953574" cy="0"/>
          </a:xfrm>
          <a:prstGeom prst="straightConnector1">
            <a:avLst/>
          </a:prstGeom>
          <a:ln>
            <a:solidFill>
              <a:srgbClr val="00B9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936A22-4E65-4A5A-8288-BB40927FE490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513AB-4F40-4780-B11D-244E4B02F970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E8F2F1-290B-4F78-B5FC-1709512906B1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32CF78-AD0A-407F-9E81-6903DB20E120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E1BDA4D-B795-42BD-8E45-E260A7CBEB3F}"/>
              </a:ext>
            </a:extLst>
          </p:cNvPr>
          <p:cNvGraphicFramePr/>
          <p:nvPr/>
        </p:nvGraphicFramePr>
        <p:xfrm>
          <a:off x="1881188" y="758159"/>
          <a:ext cx="8429624" cy="533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Graphic 9" descr="User">
            <a:extLst>
              <a:ext uri="{FF2B5EF4-FFF2-40B4-BE49-F238E27FC236}">
                <a16:creationId xmlns:a16="http://schemas.microsoft.com/office/drawing/2014/main" id="{9BBCC7E8-620A-40DE-A376-81EF0C065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4998" y="4283313"/>
            <a:ext cx="475612" cy="556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1E7AC9-71C2-4651-B34F-77CB4DF0D00E}"/>
              </a:ext>
            </a:extLst>
          </p:cNvPr>
          <p:cNvSpPr txBox="1"/>
          <p:nvPr/>
        </p:nvSpPr>
        <p:spPr>
          <a:xfrm>
            <a:off x="4754590" y="469338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Mother</a:t>
            </a:r>
          </a:p>
        </p:txBody>
      </p:sp>
      <p:pic>
        <p:nvPicPr>
          <p:cNvPr id="12" name="Graphic 11" descr="User">
            <a:extLst>
              <a:ext uri="{FF2B5EF4-FFF2-40B4-BE49-F238E27FC236}">
                <a16:creationId xmlns:a16="http://schemas.microsoft.com/office/drawing/2014/main" id="{FA2A4A75-766F-42FE-9A45-DF7028048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9048" y="2588426"/>
            <a:ext cx="475612" cy="5563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A1674D-0E80-47BA-8474-48BC2C8424B6}"/>
              </a:ext>
            </a:extLst>
          </p:cNvPr>
          <p:cNvSpPr txBox="1"/>
          <p:nvPr/>
        </p:nvSpPr>
        <p:spPr>
          <a:xfrm>
            <a:off x="4259793" y="299662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</a:t>
            </a:r>
          </a:p>
        </p:txBody>
      </p:sp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AFE3C88F-F0C0-4FC7-B18D-FD57CE74F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727E5D-70E2-4878-A42A-57DBE35431DA}"/>
              </a:ext>
            </a:extLst>
          </p:cNvPr>
          <p:cNvSpPr txBox="1"/>
          <p:nvPr/>
        </p:nvSpPr>
        <p:spPr>
          <a:xfrm>
            <a:off x="4670208" y="2179055"/>
            <a:ext cx="10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Daughter</a:t>
            </a:r>
          </a:p>
        </p:txBody>
      </p:sp>
      <p:pic>
        <p:nvPicPr>
          <p:cNvPr id="16" name="Graphic 15" descr="User">
            <a:extLst>
              <a:ext uri="{FF2B5EF4-FFF2-40B4-BE49-F238E27FC236}">
                <a16:creationId xmlns:a16="http://schemas.microsoft.com/office/drawing/2014/main" id="{C3AABDC3-5C8D-47D2-AF90-3205C7FE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8194" y="1400207"/>
            <a:ext cx="475612" cy="5945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60D396-41AE-4F84-915D-21FD6BA5A7EE}"/>
              </a:ext>
            </a:extLst>
          </p:cNvPr>
          <p:cNvSpPr txBox="1"/>
          <p:nvPr/>
        </p:nvSpPr>
        <p:spPr>
          <a:xfrm>
            <a:off x="5701227" y="1832114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Father</a:t>
            </a:r>
          </a:p>
        </p:txBody>
      </p:sp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8DC795FE-01AC-4E98-B955-8848CAE01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7383" y="2549679"/>
            <a:ext cx="475612" cy="5471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2E376F-EEF3-45CE-8FA6-9B60A2B1EED8}"/>
              </a:ext>
            </a:extLst>
          </p:cNvPr>
          <p:cNvSpPr txBox="1"/>
          <p:nvPr/>
        </p:nvSpPr>
        <p:spPr>
          <a:xfrm>
            <a:off x="7382044" y="2949979"/>
            <a:ext cx="53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2951DA-24D8-493C-876F-47A65EE3F576}"/>
              </a:ext>
            </a:extLst>
          </p:cNvPr>
          <p:cNvSpPr txBox="1"/>
          <p:nvPr/>
        </p:nvSpPr>
        <p:spPr>
          <a:xfrm>
            <a:off x="1640256" y="2084674"/>
            <a:ext cx="1901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Fast Paced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Moves Carefully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27D1B-5117-445B-8DB1-9E540CC86444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Relationships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7EB618A-4411-427F-A63A-4FB22EAAB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Williams Family</a:t>
            </a:r>
          </a:p>
        </p:txBody>
      </p:sp>
    </p:spTree>
    <p:extLst>
      <p:ext uri="{BB962C8B-B14F-4D97-AF65-F5344CB8AC3E}">
        <p14:creationId xmlns:p14="http://schemas.microsoft.com/office/powerpoint/2010/main" val="3853023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07843" y="1072180"/>
            <a:ext cx="717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Aligning the Risk Profile to Goals, Capacity, and Financial DNA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Building the Financial Plan and IPS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E98362-E080-4CD5-9479-BEACB570DEDA}"/>
              </a:ext>
            </a:extLst>
          </p:cNvPr>
          <p:cNvGrpSpPr/>
          <p:nvPr/>
        </p:nvGrpSpPr>
        <p:grpSpPr>
          <a:xfrm>
            <a:off x="6322934" y="2292322"/>
            <a:ext cx="3827927" cy="3610407"/>
            <a:chOff x="3873648" y="1407907"/>
            <a:chExt cx="5114776" cy="482413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FB802E27-7199-492B-89A5-6427DF56C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5" b="2086"/>
            <a:stretch/>
          </p:blipFill>
          <p:spPr bwMode="auto">
            <a:xfrm>
              <a:off x="3886200" y="1885950"/>
              <a:ext cx="5102224" cy="4346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BD6579-D79E-4479-8140-F56252EE2206}"/>
                </a:ext>
              </a:extLst>
            </p:cNvPr>
            <p:cNvSpPr/>
            <p:nvPr/>
          </p:nvSpPr>
          <p:spPr>
            <a:xfrm>
              <a:off x="3873648" y="1407907"/>
              <a:ext cx="4508351" cy="457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F0DED87-7D68-4C03-9EFD-03B00BFD8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384669"/>
              </p:ext>
            </p:extLst>
          </p:nvPr>
        </p:nvGraphicFramePr>
        <p:xfrm>
          <a:off x="2171592" y="1990922"/>
          <a:ext cx="3924407" cy="38318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4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3018">
                <a:tc>
                  <a:txBody>
                    <a:bodyPr/>
                    <a:lstStyle/>
                    <a:p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A18B4B"/>
                          </a:solidFill>
                        </a:rPr>
                        <a:t>Your Assessment of the Client’s Current Portfolio Risk Profile Group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018">
                <a:tc>
                  <a:txBody>
                    <a:bodyPr/>
                    <a:lstStyle/>
                    <a:p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Your Assessment of the Client’s Portfolio Risk  Need Group  to Achieve Goals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5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Your Assessment of the Client’s Portfolio Risk Group based on Current Financial  Risk Capacity</a:t>
                      </a:r>
                    </a:p>
                    <a:p>
                      <a:endParaRPr lang="en-US" sz="11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39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F</a:t>
                      </a: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inancial DNA Natural Behavior Portfolio Risk Group (based</a:t>
                      </a:r>
                      <a:r>
                        <a:rPr lang="en-US" sz="1100" b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on Risk </a:t>
                      </a: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Propensity and Tolerance)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16">
                <a:tc>
                  <a:txBody>
                    <a:bodyPr/>
                    <a:lstStyle/>
                    <a:p>
                      <a:r>
                        <a:rPr lang="en-US" sz="15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Fi</a:t>
                      </a: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nancial DNA </a:t>
                      </a:r>
                      <a:r>
                        <a:rPr lang="en-US" sz="1100" b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Learned Behavior Portfolio Risk Group  (From Financial Personality Discovery or Advisor’s Assessment )</a:t>
                      </a:r>
                      <a:endParaRPr lang="en-US" sz="11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A18B4B"/>
                          </a:solidFill>
                        </a:rPr>
                        <a:t>Overall Selected Portfolio Risk Profile Group (Selected by Advisor and</a:t>
                      </a:r>
                      <a:r>
                        <a:rPr lang="en-US" sz="1100" b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A18B4B"/>
                          </a:solidFill>
                        </a:rPr>
                        <a:t> </a:t>
                      </a: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A18B4B"/>
                          </a:solidFill>
                        </a:rPr>
                        <a:t>Client based on  discussion of the aggregate of all</a:t>
                      </a:r>
                      <a:r>
                        <a:rPr lang="en-US" sz="1100" b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A18B4B"/>
                          </a:solidFill>
                        </a:rPr>
                        <a:t> scores</a:t>
                      </a: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A18B4B"/>
                          </a:solidFill>
                        </a:rPr>
                        <a:t>)</a:t>
                      </a:r>
                    </a:p>
                    <a:p>
                      <a:endParaRPr lang="en-US" sz="11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B012D9-65E6-4DCE-8846-9CE312F899ED}"/>
              </a:ext>
            </a:extLst>
          </p:cNvPr>
          <p:cNvCxnSpPr/>
          <p:nvPr/>
        </p:nvCxnSpPr>
        <p:spPr>
          <a:xfrm>
            <a:off x="2171592" y="2650092"/>
            <a:ext cx="3924407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5DFB50-B64F-4F55-82D8-845F9473F333}"/>
              </a:ext>
            </a:extLst>
          </p:cNvPr>
          <p:cNvCxnSpPr>
            <a:cxnSpLocks/>
          </p:cNvCxnSpPr>
          <p:nvPr/>
        </p:nvCxnSpPr>
        <p:spPr>
          <a:xfrm>
            <a:off x="2171592" y="3856928"/>
            <a:ext cx="3924407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C6719D-E575-4119-8400-D835F624275F}"/>
              </a:ext>
            </a:extLst>
          </p:cNvPr>
          <p:cNvCxnSpPr/>
          <p:nvPr/>
        </p:nvCxnSpPr>
        <p:spPr>
          <a:xfrm>
            <a:off x="2171592" y="4556884"/>
            <a:ext cx="3924407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A43DCC-4E6F-4588-8C04-2BED9988C424}"/>
              </a:ext>
            </a:extLst>
          </p:cNvPr>
          <p:cNvCxnSpPr>
            <a:cxnSpLocks/>
          </p:cNvCxnSpPr>
          <p:nvPr/>
        </p:nvCxnSpPr>
        <p:spPr>
          <a:xfrm>
            <a:off x="2171592" y="5168784"/>
            <a:ext cx="3924407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230EC6-4F11-4335-AB18-976CD6CB1EBE}"/>
              </a:ext>
            </a:extLst>
          </p:cNvPr>
          <p:cNvCxnSpPr/>
          <p:nvPr/>
        </p:nvCxnSpPr>
        <p:spPr>
          <a:xfrm>
            <a:off x="2171592" y="3223471"/>
            <a:ext cx="3924407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89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73640B-C5F3-42EE-874F-7824CBC72B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0035"/>
          <a:stretch/>
        </p:blipFill>
        <p:spPr>
          <a:xfrm>
            <a:off x="1457962" y="1295400"/>
            <a:ext cx="5026766" cy="3163953"/>
          </a:xfrm>
        </p:spPr>
      </p:pic>
      <p:pic>
        <p:nvPicPr>
          <p:cNvPr id="17" name="Picture Placeholder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AD3DCD-0B5E-41F0-BF68-5B9BF1A72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r="7219"/>
          <a:stretch/>
        </p:blipFill>
        <p:spPr>
          <a:xfrm>
            <a:off x="4851501" y="2226219"/>
            <a:ext cx="5026766" cy="3163953"/>
          </a:xfr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EFC1259-B903-4A3A-B8A0-1D73336B5F24}"/>
              </a:ext>
            </a:extLst>
          </p:cNvPr>
          <p:cNvSpPr txBox="1">
            <a:spLocks/>
          </p:cNvSpPr>
          <p:nvPr/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/>
              <a:t>Market Mood</a:t>
            </a:r>
          </a:p>
        </p:txBody>
      </p:sp>
    </p:spTree>
    <p:extLst>
      <p:ext uri="{BB962C8B-B14F-4D97-AF65-F5344CB8AC3E}">
        <p14:creationId xmlns:p14="http://schemas.microsoft.com/office/powerpoint/2010/main" val="4085963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E0A7A7-A67A-4F7C-9879-20C2887FC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7" t="8587" r="14477" b="27910"/>
          <a:stretch/>
        </p:blipFill>
        <p:spPr>
          <a:xfrm>
            <a:off x="5694098" y="2502036"/>
            <a:ext cx="4994858" cy="27903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52E4DA-6BC7-40DB-A576-2D3FA61C7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825F32-ABE8-4AC0-9496-AC9B2D93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7" t="8587" r="14477" b="27910"/>
          <a:stretch/>
        </p:blipFill>
        <p:spPr>
          <a:xfrm>
            <a:off x="5694098" y="2130988"/>
            <a:ext cx="4994858" cy="27903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Picture Placeholder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B9F49C-3463-4DEA-98BC-B3EAA22911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494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34544" y="328107"/>
            <a:ext cx="6285525" cy="921803"/>
          </a:xfrm>
        </p:spPr>
        <p:txBody>
          <a:bodyPr>
            <a:noAutofit/>
          </a:bodyPr>
          <a:lstStyle/>
          <a:p>
            <a:r>
              <a:rPr lang="en-PH" dirty="0"/>
              <a:t>Behaviorally Smart On-Going Client View</a:t>
            </a:r>
          </a:p>
          <a:p>
            <a:r>
              <a:rPr lang="en-PH" dirty="0">
                <a:solidFill>
                  <a:srgbClr val="978246"/>
                </a:solidFill>
              </a:rPr>
              <a:t>Salesforce CRM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34545" y="1897999"/>
            <a:ext cx="4088881" cy="4631894"/>
          </a:xfrm>
        </p:spPr>
        <p:txBody>
          <a:bodyPr/>
          <a:lstStyle/>
          <a:p>
            <a:r>
              <a:rPr lang="en-PH" b="1" dirty="0"/>
              <a:t>Advisor view: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Risk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Behavioral Biases (Based on Strongest Factors)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Communication Keys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Single Sign on to DNA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Client Report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Calendar Powered with Behavioral Insights</a:t>
            </a:r>
            <a:br>
              <a:rPr lang="en-PH" dirty="0"/>
            </a:br>
            <a:endParaRPr lang="en-PH" dirty="0"/>
          </a:p>
          <a:p>
            <a:r>
              <a:rPr lang="en-PH" b="1" dirty="0"/>
              <a:t>Compliance Reporting: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Know your client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Reporting archives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Client to advisor mismatches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Individual over dominance in couples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/>
              <a:t>Team reporting</a:t>
            </a:r>
          </a:p>
          <a:p>
            <a:endParaRPr lang="en-PH" dirty="0"/>
          </a:p>
        </p:txBody>
      </p:sp>
      <p:sp>
        <p:nvSpPr>
          <p:cNvPr id="9" name="Rectangle 8"/>
          <p:cNvSpPr/>
          <p:nvPr/>
        </p:nvSpPr>
        <p:spPr>
          <a:xfrm>
            <a:off x="270824" y="1460413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726E61-550D-4A92-9E42-A6CBA8747B97}"/>
              </a:ext>
            </a:extLst>
          </p:cNvPr>
          <p:cNvGrpSpPr/>
          <p:nvPr/>
        </p:nvGrpSpPr>
        <p:grpSpPr>
          <a:xfrm>
            <a:off x="9618562" y="2395958"/>
            <a:ext cx="2146545" cy="3290017"/>
            <a:chOff x="1249680" y="1127241"/>
            <a:chExt cx="3402330" cy="53997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CE9065-C612-4446-9297-92AD1930A0B8}"/>
                </a:ext>
              </a:extLst>
            </p:cNvPr>
            <p:cNvGrpSpPr/>
            <p:nvPr/>
          </p:nvGrpSpPr>
          <p:grpSpPr>
            <a:xfrm>
              <a:off x="1818532" y="1471728"/>
              <a:ext cx="2264626" cy="4942026"/>
              <a:chOff x="5205774" y="1157943"/>
              <a:chExt cx="2264626" cy="4942026"/>
            </a:xfrm>
          </p:grpSpPr>
          <p:pic>
            <p:nvPicPr>
              <p:cNvPr id="15" name="Picture 1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BF8A1A44-73C3-42AB-AB55-084595F3C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184" y="1157943"/>
                <a:ext cx="2211807" cy="4798496"/>
              </a:xfrm>
              <a:prstGeom prst="rect">
                <a:avLst/>
              </a:prstGeom>
            </p:spPr>
          </p:pic>
          <p:pic>
            <p:nvPicPr>
              <p:cNvPr id="16" name="Picture 15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791E29FD-0F6E-4BE0-A820-98748D298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35" b="15428"/>
              <a:stretch/>
            </p:blipFill>
            <p:spPr>
              <a:xfrm>
                <a:off x="5205774" y="2487044"/>
                <a:ext cx="2264626" cy="3612925"/>
              </a:xfrm>
              <a:prstGeom prst="rect">
                <a:avLst/>
              </a:prstGeom>
            </p:spPr>
          </p:pic>
        </p:grpSp>
        <p:pic>
          <p:nvPicPr>
            <p:cNvPr id="14" name="Picture 13" descr="A picture containing sign, monitor&#10;&#10;Description automatically generated">
              <a:extLst>
                <a:ext uri="{FF2B5EF4-FFF2-40B4-BE49-F238E27FC236}">
                  <a16:creationId xmlns:a16="http://schemas.microsoft.com/office/drawing/2014/main" id="{B545518E-481A-47E1-A4B1-714636AC7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680" y="1127241"/>
              <a:ext cx="3402330" cy="5399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1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64643-1A2F-4A8A-AF53-F40FBC06C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Measurable Benefits for Advisors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190AC9-63E9-40A8-8A45-CA6C25676462}"/>
              </a:ext>
            </a:extLst>
          </p:cNvPr>
          <p:cNvSpPr txBox="1">
            <a:spLocks/>
          </p:cNvSpPr>
          <p:nvPr/>
        </p:nvSpPr>
        <p:spPr>
          <a:xfrm>
            <a:off x="6096000" y="2208574"/>
            <a:ext cx="5594431" cy="2440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600" dirty="0"/>
              <a:t>Value of Advice: 150 BPS from Behavioral Management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600" dirty="0"/>
              <a:t>50x Advisor ROI return from referrals, retention and increased share of wallet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600" dirty="0"/>
              <a:t>Increased Advice Fees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600" dirty="0"/>
              <a:t>Maintained AUM from Intergenerational Wealth Transfers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600" dirty="0"/>
              <a:t>Advisor Meeting Efficiencies</a:t>
            </a:r>
          </a:p>
        </p:txBody>
      </p:sp>
      <p:pic>
        <p:nvPicPr>
          <p:cNvPr id="8" name="Picture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08B23C-64BD-402A-B74E-C0EF842BE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354"/>
          <a:stretch/>
        </p:blipFill>
        <p:spPr>
          <a:xfrm>
            <a:off x="501569" y="1511300"/>
            <a:ext cx="4648200" cy="4629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56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C162A21-D6C2-4332-82B1-01B4243615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08" r="2270" b="-108"/>
          <a:stretch/>
        </p:blipFill>
        <p:spPr>
          <a:xfrm>
            <a:off x="0" y="0"/>
            <a:ext cx="8336371" cy="6858000"/>
          </a:xfrm>
        </p:spPr>
      </p:pic>
      <p:sp>
        <p:nvSpPr>
          <p:cNvPr id="5" name="Arrow: Pentagon 4"/>
          <p:cNvSpPr/>
          <p:nvPr/>
        </p:nvSpPr>
        <p:spPr>
          <a:xfrm>
            <a:off x="0" y="0"/>
            <a:ext cx="5557581" cy="6858000"/>
          </a:xfrm>
          <a:prstGeom prst="homePlate">
            <a:avLst>
              <a:gd name="adj" fmla="val 59899"/>
            </a:avLst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765534" y="4506322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22"/>
          <p:cNvSpPr txBox="1">
            <a:spLocks/>
          </p:cNvSpPr>
          <p:nvPr/>
        </p:nvSpPr>
        <p:spPr>
          <a:xfrm>
            <a:off x="8831467" y="876293"/>
            <a:ext cx="2889456" cy="55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DNA</a:t>
            </a:r>
            <a:r>
              <a:rPr lang="en-US" sz="240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Behavior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77147" y="1575335"/>
            <a:ext cx="3837394" cy="528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rgbClr val="A18B4B"/>
                </a:solidFill>
              </a:rPr>
              <a:t>We deliver real-time behavioral management solutions through validated behavioral insights to connect, customize and power human performance.</a:t>
            </a:r>
          </a:p>
          <a:p>
            <a:pPr algn="r">
              <a:lnSpc>
                <a:spcPct val="120000"/>
              </a:lnSpc>
            </a:pPr>
            <a:endParaRPr lang="en-US" sz="1600" dirty="0">
              <a:solidFill>
                <a:srgbClr val="A18B4B"/>
              </a:solidFill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solidFill>
                <a:srgbClr val="A18B4B"/>
              </a:solidFill>
            </a:endParaRP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rgbClr val="A18B4B"/>
                </a:solidFill>
              </a:rPr>
              <a:t>The problem we solve: 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rgbClr val="A18B4B"/>
                </a:solidFill>
              </a:rPr>
              <a:t>Intensified behaviors caused by unmanaged human differences, money attitudes, pressure and emotions derail performance. </a:t>
            </a:r>
          </a:p>
          <a:p>
            <a:pPr algn="r">
              <a:lnSpc>
                <a:spcPct val="120000"/>
              </a:lnSpc>
            </a:pPr>
            <a:endParaRPr lang="en-US" sz="1600" dirty="0">
              <a:solidFill>
                <a:srgbClr val="A18B4B"/>
              </a:solidFill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solidFill>
                <a:srgbClr val="A18B4B"/>
              </a:solidFill>
            </a:endParaRP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rgbClr val="A18B4B"/>
                </a:solidFill>
              </a:rPr>
              <a:t>2002 Harvard Research shows 87% of business issues are communication related caused by human behavioral differences.</a:t>
            </a:r>
          </a:p>
          <a:p>
            <a:pPr algn="r">
              <a:lnSpc>
                <a:spcPct val="120000"/>
              </a:lnSpc>
            </a:pPr>
            <a:endParaRPr lang="en-US" sz="1400" dirty="0">
              <a:solidFill>
                <a:srgbClr val="A18B4B"/>
              </a:solidFill>
            </a:endParaRPr>
          </a:p>
          <a:p>
            <a:pPr algn="r">
              <a:lnSpc>
                <a:spcPct val="120000"/>
              </a:lnSpc>
            </a:pPr>
            <a:endParaRPr lang="en-US" sz="1400" dirty="0">
              <a:solidFill>
                <a:srgbClr val="A18B4B"/>
              </a:solidFill>
            </a:endParaRPr>
          </a:p>
          <a:p>
            <a:pPr algn="r">
              <a:lnSpc>
                <a:spcPct val="120000"/>
              </a:lnSpc>
            </a:pPr>
            <a:endParaRPr lang="en-US" sz="1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765534" y="2385545"/>
            <a:ext cx="2654999" cy="1787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800" b="1" dirty="0">
                <a:solidFill>
                  <a:srgbClr val="FFFFFF"/>
                </a:solidFill>
                <a:cs typeface="Calibri" panose="020F0502020204030204" pitchFamily="34" charset="0"/>
              </a:rPr>
              <a:t>What We </a:t>
            </a:r>
          </a:p>
          <a:p>
            <a:pPr>
              <a:lnSpc>
                <a:spcPct val="80000"/>
              </a:lnSpc>
            </a:pPr>
            <a:r>
              <a:rPr lang="en-AU" sz="4800" b="1" kern="1800" dirty="0">
                <a:solidFill>
                  <a:srgbClr val="FFFFFF"/>
                </a:solidFill>
                <a:cs typeface="Calibri" panose="020F0502020204030204" pitchFamily="34" charset="0"/>
              </a:rPr>
              <a:t>Are as a </a:t>
            </a:r>
            <a:r>
              <a:rPr lang="en-AU" sz="4800" b="1" dirty="0">
                <a:solidFill>
                  <a:srgbClr val="A18B4B"/>
                </a:solidFill>
                <a:cs typeface="Calibri" panose="020F0502020204030204" pitchFamily="34" charset="0"/>
              </a:rPr>
              <a:t>Business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EB188-0C1C-447B-8FAE-59FB53463461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361FE-1027-4240-A444-F5E20B3B4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F4B5-3650-4E6B-9B06-803751ADD0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The Family of DNA Discovery Processes </a:t>
            </a:r>
          </a:p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99D3CE-15F9-45AF-81D2-7250133541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Aligning the Risk Profile to Goals, Capacity, and Financial DNA</a:t>
            </a:r>
          </a:p>
          <a:p>
            <a:endParaRPr lang="en-US" dirty="0">
              <a:solidFill>
                <a:srgbClr val="A18B4B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47" y="3995636"/>
            <a:ext cx="1398610" cy="2099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84" y="3995637"/>
            <a:ext cx="1396315" cy="20956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83" y="1482887"/>
            <a:ext cx="1391705" cy="208875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557" y="1430579"/>
            <a:ext cx="1511431" cy="20972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667" y="1430579"/>
            <a:ext cx="1454437" cy="216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683" y="3995637"/>
            <a:ext cx="1365694" cy="20991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634648" y="3595879"/>
          <a:ext cx="5090748" cy="278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916">
                  <a:extLst>
                    <a:ext uri="{9D8B030D-6E8A-4147-A177-3AD203B41FA5}">
                      <a16:colId xmlns:a16="http://schemas.microsoft.com/office/drawing/2014/main" val="700824326"/>
                    </a:ext>
                  </a:extLst>
                </a:gridCol>
                <a:gridCol w="1696916">
                  <a:extLst>
                    <a:ext uri="{9D8B030D-6E8A-4147-A177-3AD203B41FA5}">
                      <a16:colId xmlns:a16="http://schemas.microsoft.com/office/drawing/2014/main" val="2390491373"/>
                    </a:ext>
                  </a:extLst>
                </a:gridCol>
                <a:gridCol w="1696916">
                  <a:extLst>
                    <a:ext uri="{9D8B030D-6E8A-4147-A177-3AD203B41FA5}">
                      <a16:colId xmlns:a16="http://schemas.microsoft.com/office/drawing/2014/main" val="181266851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Communication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Natural Behavior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Goals-Based Planning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1071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57747"/>
              </p:ext>
            </p:extLst>
          </p:nvPr>
        </p:nvGraphicFramePr>
        <p:xfrm>
          <a:off x="3634648" y="6212942"/>
          <a:ext cx="5090748" cy="278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916">
                  <a:extLst>
                    <a:ext uri="{9D8B030D-6E8A-4147-A177-3AD203B41FA5}">
                      <a16:colId xmlns:a16="http://schemas.microsoft.com/office/drawing/2014/main" val="700824326"/>
                    </a:ext>
                  </a:extLst>
                </a:gridCol>
                <a:gridCol w="1696916">
                  <a:extLst>
                    <a:ext uri="{9D8B030D-6E8A-4147-A177-3AD203B41FA5}">
                      <a16:colId xmlns:a16="http://schemas.microsoft.com/office/drawing/2014/main" val="2390491373"/>
                    </a:ext>
                  </a:extLst>
                </a:gridCol>
                <a:gridCol w="1696916">
                  <a:extLst>
                    <a:ext uri="{9D8B030D-6E8A-4147-A177-3AD203B41FA5}">
                      <a16:colId xmlns:a16="http://schemas.microsoft.com/office/drawing/2014/main" val="181266851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Learned Behavior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Quality Life Discovery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Quality Life Planning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10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77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2AB38EC-7342-4F26-9BBA-A94F29417F68}"/>
              </a:ext>
            </a:extLst>
          </p:cNvPr>
          <p:cNvSpPr/>
          <p:nvPr/>
        </p:nvSpPr>
        <p:spPr>
          <a:xfrm>
            <a:off x="5499628" y="1315100"/>
            <a:ext cx="5940348" cy="4910523"/>
          </a:xfrm>
          <a:prstGeom prst="rect">
            <a:avLst/>
          </a:prstGeom>
          <a:solidFill>
            <a:srgbClr val="00033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D0666B-7DD1-471B-A2A2-5991B40CA675}"/>
              </a:ext>
            </a:extLst>
          </p:cNvPr>
          <p:cNvSpPr/>
          <p:nvPr/>
        </p:nvSpPr>
        <p:spPr>
          <a:xfrm>
            <a:off x="7141911" y="5353960"/>
            <a:ext cx="2928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BDDEE1"/>
                </a:solidFill>
              </a:rPr>
              <a:t>Completed on any device; Results in 10 Mins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1" y="903066"/>
            <a:ext cx="2706385" cy="5322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0C7451-BBBF-43DD-890E-0CF8E70DC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2" t="17256" r="17832" b="16903"/>
          <a:stretch/>
        </p:blipFill>
        <p:spPr>
          <a:xfrm>
            <a:off x="752023" y="1564884"/>
            <a:ext cx="3122039" cy="3789076"/>
          </a:xfrm>
          <a:prstGeom prst="rect">
            <a:avLst/>
          </a:prstGeom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02" y="986856"/>
            <a:ext cx="2706385" cy="5322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81C15-933B-4BC2-9585-253CDBE98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9" t="1810" r="21286" b="16932"/>
          <a:stretch/>
        </p:blipFill>
        <p:spPr>
          <a:xfrm>
            <a:off x="2791861" y="1648674"/>
            <a:ext cx="2273526" cy="3705286"/>
          </a:xfrm>
          <a:prstGeom prst="roundRect">
            <a:avLst>
              <a:gd name="adj" fmla="val 0"/>
            </a:avLst>
          </a:prstGeom>
          <a:effectLst/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88B0F7C-CDAF-4ED9-82EC-36DB0A2EE4C3}"/>
              </a:ext>
            </a:extLst>
          </p:cNvPr>
          <p:cNvGrpSpPr/>
          <p:nvPr/>
        </p:nvGrpSpPr>
        <p:grpSpPr>
          <a:xfrm>
            <a:off x="6749149" y="1689682"/>
            <a:ext cx="3422462" cy="3440992"/>
            <a:chOff x="6354061" y="2290374"/>
            <a:chExt cx="3422462" cy="34409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30963E-60C2-4ED7-98AB-CCC0B67F446A}"/>
                </a:ext>
              </a:extLst>
            </p:cNvPr>
            <p:cNvSpPr/>
            <p:nvPr/>
          </p:nvSpPr>
          <p:spPr>
            <a:xfrm>
              <a:off x="6354061" y="2958260"/>
              <a:ext cx="16871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Career &amp; Business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2C035D-EEB0-46DB-80F9-BE597B22C35B}"/>
                </a:ext>
              </a:extLst>
            </p:cNvPr>
            <p:cNvSpPr/>
            <p:nvPr/>
          </p:nvSpPr>
          <p:spPr>
            <a:xfrm>
              <a:off x="6447332" y="4155830"/>
              <a:ext cx="12906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Relationships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5FF508-41C5-499E-9247-A8391B19BE2B}"/>
                </a:ext>
              </a:extLst>
            </p:cNvPr>
            <p:cNvSpPr/>
            <p:nvPr/>
          </p:nvSpPr>
          <p:spPr>
            <a:xfrm>
              <a:off x="6680351" y="5392812"/>
              <a:ext cx="7360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Health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D7D1D2-38A3-4ADA-9F74-FB5DA9261BBD}"/>
                </a:ext>
              </a:extLst>
            </p:cNvPr>
            <p:cNvSpPr/>
            <p:nvPr/>
          </p:nvSpPr>
          <p:spPr>
            <a:xfrm>
              <a:off x="8644419" y="2885548"/>
              <a:ext cx="10821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Recreation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AC1748-9D85-47E8-9D80-CE021D29ABDE}"/>
                </a:ext>
              </a:extLst>
            </p:cNvPr>
            <p:cNvSpPr/>
            <p:nvPr/>
          </p:nvSpPr>
          <p:spPr>
            <a:xfrm>
              <a:off x="8623643" y="4213408"/>
              <a:ext cx="11528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Community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D17936-0E56-4FEA-9348-E28305F39E59}"/>
                </a:ext>
              </a:extLst>
            </p:cNvPr>
            <p:cNvSpPr/>
            <p:nvPr/>
          </p:nvSpPr>
          <p:spPr>
            <a:xfrm>
              <a:off x="8685058" y="5392812"/>
              <a:ext cx="9156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Financial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221E86-5C8B-426E-A980-BB0370B8F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914" y="4742551"/>
              <a:ext cx="426975" cy="42697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010CDC-8AC5-4C21-9731-87C72A009B66}"/>
                </a:ext>
              </a:extLst>
            </p:cNvPr>
            <p:cNvGrpSpPr/>
            <p:nvPr/>
          </p:nvGrpSpPr>
          <p:grpSpPr>
            <a:xfrm>
              <a:off x="8791902" y="4715627"/>
              <a:ext cx="564473" cy="423370"/>
              <a:chOff x="10421520" y="3555998"/>
              <a:chExt cx="1291520" cy="968673"/>
            </a:xfrm>
            <a:solidFill>
              <a:schemeClr val="bg1"/>
            </a:solidFill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4400209-899E-4FEC-B677-F80B12A39A3E}"/>
                  </a:ext>
                </a:extLst>
              </p:cNvPr>
              <p:cNvGrpSpPr/>
              <p:nvPr/>
            </p:nvGrpSpPr>
            <p:grpSpPr>
              <a:xfrm>
                <a:off x="10744367" y="3555998"/>
                <a:ext cx="968673" cy="968673"/>
                <a:chOff x="8216112" y="2577306"/>
                <a:chExt cx="464344" cy="464344"/>
              </a:xfrm>
              <a:grpFill/>
            </p:grpSpPr>
            <p:sp>
              <p:nvSpPr>
                <p:cNvPr id="35" name="AutoShape 52">
                  <a:extLst>
                    <a:ext uri="{FF2B5EF4-FFF2-40B4-BE49-F238E27FC236}">
                      <a16:creationId xmlns:a16="http://schemas.microsoft.com/office/drawing/2014/main" id="{2A254E1E-5C00-4066-AF09-01B21F901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6112" y="2577306"/>
                  <a:ext cx="464344" cy="464344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37" name="AutoShape 54">
                  <a:extLst>
                    <a:ext uri="{FF2B5EF4-FFF2-40B4-BE49-F238E27FC236}">
                      <a16:creationId xmlns:a16="http://schemas.microsoft.com/office/drawing/2014/main" id="{0EFCCE8C-4DF0-4816-B47E-03975F600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650" y="2896394"/>
                  <a:ext cx="70644" cy="73819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38" name="AutoShape 55">
                  <a:extLst>
                    <a:ext uri="{FF2B5EF4-FFF2-40B4-BE49-F238E27FC236}">
                      <a16:creationId xmlns:a16="http://schemas.microsoft.com/office/drawing/2014/main" id="{DD8C1EF3-E936-4ADE-84FB-87BE7EE94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675" y="2649538"/>
                  <a:ext cx="71438" cy="74613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FF6637A-4B82-4A55-8A16-2A00B23773AE}"/>
                  </a:ext>
                </a:extLst>
              </p:cNvPr>
              <p:cNvGrpSpPr/>
              <p:nvPr/>
            </p:nvGrpSpPr>
            <p:grpSpPr>
              <a:xfrm>
                <a:off x="10421520" y="3599269"/>
                <a:ext cx="310006" cy="421986"/>
                <a:chOff x="8216109" y="2627830"/>
                <a:chExt cx="304004" cy="413816"/>
              </a:xfrm>
              <a:grpFill/>
            </p:grpSpPr>
            <p:sp>
              <p:nvSpPr>
                <p:cNvPr id="31" name="AutoShape 52">
                  <a:extLst>
                    <a:ext uri="{FF2B5EF4-FFF2-40B4-BE49-F238E27FC236}">
                      <a16:creationId xmlns:a16="http://schemas.microsoft.com/office/drawing/2014/main" id="{C985857F-2A53-4656-BE00-CC5B40F3F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6109" y="2627830"/>
                  <a:ext cx="245484" cy="413816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32" name="AutoShape 53">
                  <a:extLst>
                    <a:ext uri="{FF2B5EF4-FFF2-40B4-BE49-F238E27FC236}">
                      <a16:creationId xmlns:a16="http://schemas.microsoft.com/office/drawing/2014/main" id="{26C711FD-A6D1-4C7A-80AB-21F06D4BB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0732" y="2736850"/>
                  <a:ext cx="125413" cy="130175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33" name="AutoShape 54">
                  <a:extLst>
                    <a:ext uri="{FF2B5EF4-FFF2-40B4-BE49-F238E27FC236}">
                      <a16:creationId xmlns:a16="http://schemas.microsoft.com/office/drawing/2014/main" id="{A29780D8-0F79-4EB4-89AA-F7D95B1BE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650" y="2896394"/>
                  <a:ext cx="70644" cy="73819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  <p:sp>
              <p:nvSpPr>
                <p:cNvPr id="34" name="AutoShape 55">
                  <a:extLst>
                    <a:ext uri="{FF2B5EF4-FFF2-40B4-BE49-F238E27FC236}">
                      <a16:creationId xmlns:a16="http://schemas.microsoft.com/office/drawing/2014/main" id="{3B8EEBC4-4C9C-4DDE-8602-112146B00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675" y="2649538"/>
                  <a:ext cx="71438" cy="74613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 panose="020F0502020204030204" pitchFamily="34" charset="0"/>
                    <a:sym typeface="Gill Sans" charset="0"/>
                  </a:endParaRPr>
                </a:p>
              </p:txBody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EC691E-D58B-483D-9354-9ED90E072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655" y="3552306"/>
              <a:ext cx="516124" cy="5161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6DEFB4-FB8B-4C22-8F32-460B209D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834" y="2290374"/>
              <a:ext cx="678171" cy="6781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D7F2B2-C576-493E-85DE-FA14F832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403" y="3544176"/>
              <a:ext cx="516123" cy="5161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A3CA48-CB68-4DBB-8C18-42BDB1F71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374" y="2344853"/>
              <a:ext cx="582046" cy="582046"/>
            </a:xfrm>
            <a:prstGeom prst="rect">
              <a:avLst/>
            </a:prstGeom>
          </p:spPr>
        </p:pic>
      </p:grpSp>
      <p:sp>
        <p:nvSpPr>
          <p:cNvPr id="44" name="AutoShape 53">
            <a:extLst>
              <a:ext uri="{FF2B5EF4-FFF2-40B4-BE49-F238E27FC236}">
                <a16:creationId xmlns:a16="http://schemas.microsoft.com/office/drawing/2014/main" id="{0B8525AA-C33C-4A4C-86EE-6B0596EFDC21}"/>
              </a:ext>
            </a:extLst>
          </p:cNvPr>
          <p:cNvSpPr>
            <a:spLocks/>
          </p:cNvSpPr>
          <p:nvPr/>
        </p:nvSpPr>
        <p:spPr bwMode="auto">
          <a:xfrm>
            <a:off x="9513982" y="4265958"/>
            <a:ext cx="81189" cy="97014"/>
          </a:xfrm>
          <a:custGeom>
            <a:avLst/>
            <a:gdLst>
              <a:gd name="T0" fmla="+- 0 10801 59"/>
              <a:gd name="T1" fmla="*/ T0 w 21484"/>
              <a:gd name="T2" fmla="+- 0 10799 41"/>
              <a:gd name="T3" fmla="*/ 10799 h 21516"/>
              <a:gd name="T4" fmla="+- 0 10801 59"/>
              <a:gd name="T5" fmla="*/ T4 w 21484"/>
              <a:gd name="T6" fmla="+- 0 10799 41"/>
              <a:gd name="T7" fmla="*/ 10799 h 21516"/>
              <a:gd name="T8" fmla="+- 0 10801 59"/>
              <a:gd name="T9" fmla="*/ T8 w 21484"/>
              <a:gd name="T10" fmla="+- 0 10799 41"/>
              <a:gd name="T11" fmla="*/ 10799 h 21516"/>
              <a:gd name="T12" fmla="+- 0 10801 59"/>
              <a:gd name="T13" fmla="*/ T12 w 21484"/>
              <a:gd name="T14" fmla="+- 0 10799 41"/>
              <a:gd name="T15" fmla="*/ 10799 h 215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84" h="21516">
                <a:moveTo>
                  <a:pt x="17511" y="14987"/>
                </a:moveTo>
                <a:cubicBezTo>
                  <a:pt x="17287" y="15384"/>
                  <a:pt x="17032" y="15740"/>
                  <a:pt x="16731" y="16049"/>
                </a:cubicBezTo>
                <a:cubicBezTo>
                  <a:pt x="15340" y="14692"/>
                  <a:pt x="13947" y="13205"/>
                  <a:pt x="12559" y="11675"/>
                </a:cubicBezTo>
                <a:cubicBezTo>
                  <a:pt x="12912" y="11521"/>
                  <a:pt x="13287" y="11362"/>
                  <a:pt x="13689" y="11198"/>
                </a:cubicBezTo>
                <a:cubicBezTo>
                  <a:pt x="14092" y="11034"/>
                  <a:pt x="14494" y="10927"/>
                  <a:pt x="14895" y="10861"/>
                </a:cubicBezTo>
                <a:cubicBezTo>
                  <a:pt x="15308" y="10801"/>
                  <a:pt x="15715" y="10819"/>
                  <a:pt x="16122" y="10913"/>
                </a:cubicBezTo>
                <a:cubicBezTo>
                  <a:pt x="16527" y="11011"/>
                  <a:pt x="16909" y="11222"/>
                  <a:pt x="17262" y="11554"/>
                </a:cubicBezTo>
                <a:cubicBezTo>
                  <a:pt x="17612" y="11890"/>
                  <a:pt x="17835" y="12244"/>
                  <a:pt x="17923" y="12620"/>
                </a:cubicBezTo>
                <a:cubicBezTo>
                  <a:pt x="18020" y="13004"/>
                  <a:pt x="18025" y="13392"/>
                  <a:pt x="17958" y="13789"/>
                </a:cubicBezTo>
                <a:cubicBezTo>
                  <a:pt x="17883" y="14187"/>
                  <a:pt x="17738" y="14585"/>
                  <a:pt x="17511" y="14987"/>
                </a:cubicBezTo>
                <a:moveTo>
                  <a:pt x="5799" y="10193"/>
                </a:moveTo>
                <a:cubicBezTo>
                  <a:pt x="5096" y="10221"/>
                  <a:pt x="4482" y="9996"/>
                  <a:pt x="3946" y="9496"/>
                </a:cubicBezTo>
                <a:cubicBezTo>
                  <a:pt x="3717" y="9285"/>
                  <a:pt x="3558" y="9028"/>
                  <a:pt x="3461" y="8724"/>
                </a:cubicBezTo>
                <a:cubicBezTo>
                  <a:pt x="3359" y="8420"/>
                  <a:pt x="3326" y="8088"/>
                  <a:pt x="3366" y="7723"/>
                </a:cubicBezTo>
                <a:cubicBezTo>
                  <a:pt x="3397" y="7363"/>
                  <a:pt x="3509" y="6989"/>
                  <a:pt x="3703" y="6610"/>
                </a:cubicBezTo>
                <a:cubicBezTo>
                  <a:pt x="3889" y="6231"/>
                  <a:pt x="4160" y="5852"/>
                  <a:pt x="4510" y="5487"/>
                </a:cubicBezTo>
                <a:cubicBezTo>
                  <a:pt x="5768" y="6694"/>
                  <a:pt x="7022" y="8018"/>
                  <a:pt x="8282" y="9388"/>
                </a:cubicBezTo>
                <a:cubicBezTo>
                  <a:pt x="7330" y="9893"/>
                  <a:pt x="6501" y="10164"/>
                  <a:pt x="5799" y="10193"/>
                </a:cubicBezTo>
                <a:moveTo>
                  <a:pt x="19678" y="8570"/>
                </a:moveTo>
                <a:cubicBezTo>
                  <a:pt x="18868" y="7915"/>
                  <a:pt x="18055" y="7470"/>
                  <a:pt x="17235" y="7250"/>
                </a:cubicBezTo>
                <a:cubicBezTo>
                  <a:pt x="16421" y="7031"/>
                  <a:pt x="15603" y="6942"/>
                  <a:pt x="14779" y="6998"/>
                </a:cubicBezTo>
                <a:cubicBezTo>
                  <a:pt x="13964" y="7059"/>
                  <a:pt x="13130" y="7236"/>
                  <a:pt x="12296" y="7545"/>
                </a:cubicBezTo>
                <a:cubicBezTo>
                  <a:pt x="11462" y="7859"/>
                  <a:pt x="10625" y="8200"/>
                  <a:pt x="9782" y="8593"/>
                </a:cubicBezTo>
                <a:cubicBezTo>
                  <a:pt x="8448" y="7115"/>
                  <a:pt x="7114" y="5658"/>
                  <a:pt x="5778" y="4299"/>
                </a:cubicBezTo>
                <a:cubicBezTo>
                  <a:pt x="6382" y="3775"/>
                  <a:pt x="6963" y="3509"/>
                  <a:pt x="7526" y="3490"/>
                </a:cubicBezTo>
                <a:cubicBezTo>
                  <a:pt x="8088" y="3467"/>
                  <a:pt x="8631" y="3523"/>
                  <a:pt x="9145" y="3649"/>
                </a:cubicBezTo>
                <a:cubicBezTo>
                  <a:pt x="9669" y="3775"/>
                  <a:pt x="10149" y="3883"/>
                  <a:pt x="10590" y="3967"/>
                </a:cubicBezTo>
                <a:cubicBezTo>
                  <a:pt x="11038" y="4051"/>
                  <a:pt x="11424" y="3958"/>
                  <a:pt x="11765" y="3682"/>
                </a:cubicBezTo>
                <a:cubicBezTo>
                  <a:pt x="12123" y="3382"/>
                  <a:pt x="12321" y="2994"/>
                  <a:pt x="12351" y="2526"/>
                </a:cubicBezTo>
                <a:cubicBezTo>
                  <a:pt x="12376" y="2054"/>
                  <a:pt x="12189" y="1596"/>
                  <a:pt x="11782" y="1147"/>
                </a:cubicBezTo>
                <a:cubicBezTo>
                  <a:pt x="11258" y="569"/>
                  <a:pt x="10630" y="216"/>
                  <a:pt x="9872" y="85"/>
                </a:cubicBezTo>
                <a:cubicBezTo>
                  <a:pt x="9126" y="-41"/>
                  <a:pt x="8358" y="-30"/>
                  <a:pt x="7564" y="136"/>
                </a:cubicBezTo>
                <a:cubicBezTo>
                  <a:pt x="6780" y="309"/>
                  <a:pt x="6032" y="595"/>
                  <a:pt x="5324" y="997"/>
                </a:cubicBezTo>
                <a:cubicBezTo>
                  <a:pt x="4617" y="1399"/>
                  <a:pt x="4048" y="1811"/>
                  <a:pt x="3626" y="2213"/>
                </a:cubicBezTo>
                <a:cubicBezTo>
                  <a:pt x="3464" y="2066"/>
                  <a:pt x="3302" y="1918"/>
                  <a:pt x="3141" y="1773"/>
                </a:cubicBezTo>
                <a:cubicBezTo>
                  <a:pt x="2963" y="1614"/>
                  <a:pt x="2739" y="1530"/>
                  <a:pt x="2471" y="1535"/>
                </a:cubicBezTo>
                <a:cubicBezTo>
                  <a:pt x="2200" y="1535"/>
                  <a:pt x="1977" y="1647"/>
                  <a:pt x="1793" y="1853"/>
                </a:cubicBezTo>
                <a:cubicBezTo>
                  <a:pt x="1615" y="2054"/>
                  <a:pt x="1530" y="2288"/>
                  <a:pt x="1565" y="2536"/>
                </a:cubicBezTo>
                <a:cubicBezTo>
                  <a:pt x="1589" y="2793"/>
                  <a:pt x="1696" y="2989"/>
                  <a:pt x="1880" y="3139"/>
                </a:cubicBezTo>
                <a:cubicBezTo>
                  <a:pt x="2044" y="3270"/>
                  <a:pt x="2203" y="3401"/>
                  <a:pt x="2364" y="3537"/>
                </a:cubicBezTo>
                <a:cubicBezTo>
                  <a:pt x="1731" y="4276"/>
                  <a:pt x="1207" y="5094"/>
                  <a:pt x="795" y="5957"/>
                </a:cubicBezTo>
                <a:cubicBezTo>
                  <a:pt x="378" y="6820"/>
                  <a:pt x="130" y="7676"/>
                  <a:pt x="37" y="8509"/>
                </a:cubicBezTo>
                <a:cubicBezTo>
                  <a:pt x="-59" y="9346"/>
                  <a:pt x="33" y="10113"/>
                  <a:pt x="298" y="10824"/>
                </a:cubicBezTo>
                <a:cubicBezTo>
                  <a:pt x="566" y="11540"/>
                  <a:pt x="1056" y="12148"/>
                  <a:pt x="1774" y="12723"/>
                </a:cubicBezTo>
                <a:cubicBezTo>
                  <a:pt x="2942" y="13658"/>
                  <a:pt x="4321" y="14056"/>
                  <a:pt x="5915" y="13967"/>
                </a:cubicBezTo>
                <a:cubicBezTo>
                  <a:pt x="7507" y="13874"/>
                  <a:pt x="9223" y="13415"/>
                  <a:pt x="11064" y="12461"/>
                </a:cubicBezTo>
                <a:cubicBezTo>
                  <a:pt x="12532" y="14093"/>
                  <a:pt x="14002" y="15716"/>
                  <a:pt x="15470" y="17223"/>
                </a:cubicBezTo>
                <a:cubicBezTo>
                  <a:pt x="14849" y="17728"/>
                  <a:pt x="14305" y="18018"/>
                  <a:pt x="13826" y="18111"/>
                </a:cubicBezTo>
                <a:cubicBezTo>
                  <a:pt x="13344" y="18210"/>
                  <a:pt x="12917" y="18200"/>
                  <a:pt x="12530" y="18088"/>
                </a:cubicBezTo>
                <a:cubicBezTo>
                  <a:pt x="12142" y="17971"/>
                  <a:pt x="11782" y="17803"/>
                  <a:pt x="11455" y="17587"/>
                </a:cubicBezTo>
                <a:cubicBezTo>
                  <a:pt x="11125" y="17368"/>
                  <a:pt x="10799" y="17181"/>
                  <a:pt x="10474" y="17026"/>
                </a:cubicBezTo>
                <a:cubicBezTo>
                  <a:pt x="10154" y="16872"/>
                  <a:pt x="9823" y="16788"/>
                  <a:pt x="9486" y="16783"/>
                </a:cubicBezTo>
                <a:cubicBezTo>
                  <a:pt x="9145" y="16778"/>
                  <a:pt x="8785" y="16937"/>
                  <a:pt x="8388" y="17265"/>
                </a:cubicBezTo>
                <a:cubicBezTo>
                  <a:pt x="7981" y="17606"/>
                  <a:pt x="7777" y="18004"/>
                  <a:pt x="7777" y="18453"/>
                </a:cubicBezTo>
                <a:cubicBezTo>
                  <a:pt x="7777" y="18897"/>
                  <a:pt x="7991" y="19351"/>
                  <a:pt x="8408" y="19809"/>
                </a:cubicBezTo>
                <a:cubicBezTo>
                  <a:pt x="8830" y="20268"/>
                  <a:pt x="9379" y="20651"/>
                  <a:pt x="10042" y="20955"/>
                </a:cubicBezTo>
                <a:cubicBezTo>
                  <a:pt x="10708" y="21259"/>
                  <a:pt x="11455" y="21451"/>
                  <a:pt x="12279" y="21502"/>
                </a:cubicBezTo>
                <a:cubicBezTo>
                  <a:pt x="13103" y="21559"/>
                  <a:pt x="13970" y="21437"/>
                  <a:pt x="14886" y="21109"/>
                </a:cubicBezTo>
                <a:cubicBezTo>
                  <a:pt x="15807" y="20787"/>
                  <a:pt x="16721" y="20202"/>
                  <a:pt x="17617" y="19332"/>
                </a:cubicBezTo>
                <a:cubicBezTo>
                  <a:pt x="18051" y="19739"/>
                  <a:pt x="18489" y="20127"/>
                  <a:pt x="18921" y="20501"/>
                </a:cubicBezTo>
                <a:cubicBezTo>
                  <a:pt x="19107" y="20656"/>
                  <a:pt x="19328" y="20731"/>
                  <a:pt x="19601" y="20712"/>
                </a:cubicBezTo>
                <a:cubicBezTo>
                  <a:pt x="19861" y="20703"/>
                  <a:pt x="20090" y="20586"/>
                  <a:pt x="20269" y="20375"/>
                </a:cubicBezTo>
                <a:cubicBezTo>
                  <a:pt x="20455" y="20160"/>
                  <a:pt x="20532" y="19921"/>
                  <a:pt x="20503" y="19674"/>
                </a:cubicBezTo>
                <a:cubicBezTo>
                  <a:pt x="20477" y="19421"/>
                  <a:pt x="20371" y="19229"/>
                  <a:pt x="20192" y="19089"/>
                </a:cubicBezTo>
                <a:cubicBezTo>
                  <a:pt x="19755" y="18752"/>
                  <a:pt x="19321" y="18397"/>
                  <a:pt x="18884" y="18022"/>
                </a:cubicBezTo>
                <a:cubicBezTo>
                  <a:pt x="19626" y="17143"/>
                  <a:pt x="20221" y="16217"/>
                  <a:pt x="20664" y="15300"/>
                </a:cubicBezTo>
                <a:cubicBezTo>
                  <a:pt x="21103" y="14379"/>
                  <a:pt x="21367" y="13490"/>
                  <a:pt x="21453" y="12667"/>
                </a:cubicBezTo>
                <a:cubicBezTo>
                  <a:pt x="21540" y="11839"/>
                  <a:pt x="21439" y="11091"/>
                  <a:pt x="21159" y="10412"/>
                </a:cubicBezTo>
                <a:cubicBezTo>
                  <a:pt x="20880" y="9725"/>
                  <a:pt x="20386" y="9135"/>
                  <a:pt x="19678" y="857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sym typeface="Gill Sans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76E80A-F2B3-41D3-A5E9-3A296B108412}"/>
              </a:ext>
            </a:extLst>
          </p:cNvPr>
          <p:cNvSpPr/>
          <p:nvPr/>
        </p:nvSpPr>
        <p:spPr>
          <a:xfrm>
            <a:off x="5152196" y="156315"/>
            <a:ext cx="7526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cs typeface="Segoe UI Light" panose="020B0502040204020203" pitchFamily="34" charset="0"/>
              </a:rPr>
              <a:t>Financial DNA Goals Discovery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D7FD6DA-DCA1-470B-BD5A-21C236146762}"/>
              </a:ext>
            </a:extLst>
          </p:cNvPr>
          <p:cNvSpPr/>
          <p:nvPr/>
        </p:nvSpPr>
        <p:spPr>
          <a:xfrm>
            <a:off x="7130791" y="871676"/>
            <a:ext cx="468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The Discovery Process</a:t>
            </a:r>
          </a:p>
        </p:txBody>
      </p:sp>
    </p:spTree>
    <p:extLst>
      <p:ext uri="{BB962C8B-B14F-4D97-AF65-F5344CB8AC3E}">
        <p14:creationId xmlns:p14="http://schemas.microsoft.com/office/powerpoint/2010/main" val="36547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F7F942-2AD9-4C8A-B339-25D411696B88}"/>
              </a:ext>
            </a:extLst>
          </p:cNvPr>
          <p:cNvGrpSpPr/>
          <p:nvPr/>
        </p:nvGrpSpPr>
        <p:grpSpPr>
          <a:xfrm>
            <a:off x="5676289" y="2174932"/>
            <a:ext cx="5026766" cy="3253534"/>
            <a:chOff x="1796068" y="1562781"/>
            <a:chExt cx="7740119" cy="47951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D33E66-EF05-4473-9875-581DBD94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6068" y="1562781"/>
              <a:ext cx="7740119" cy="28668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139324-0542-47EE-8E22-CE2F304E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631"/>
            <a:stretch/>
          </p:blipFill>
          <p:spPr>
            <a:xfrm>
              <a:off x="1796069" y="4429643"/>
              <a:ext cx="7725220" cy="192829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04798-F08B-4B52-B41E-05337A6B74C5}"/>
              </a:ext>
            </a:extLst>
          </p:cNvPr>
          <p:cNvSpPr/>
          <p:nvPr/>
        </p:nvSpPr>
        <p:spPr>
          <a:xfrm>
            <a:off x="593163" y="3136575"/>
            <a:ext cx="3764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Discover Your Financial DNA® -  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Financial Personality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DCEB22-2695-4D50-99CC-8FB6E63B0561}"/>
              </a:ext>
            </a:extLst>
          </p:cNvPr>
          <p:cNvSpPr/>
          <p:nvPr/>
        </p:nvSpPr>
        <p:spPr>
          <a:xfrm>
            <a:off x="593163" y="1797155"/>
            <a:ext cx="4811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Think Twice Before You Wreck Yourself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BEBDD-A5D9-4F75-AD97-F5595C11EA95}"/>
              </a:ext>
            </a:extLst>
          </p:cNvPr>
          <p:cNvSpPr/>
          <p:nvPr/>
        </p:nvSpPr>
        <p:spPr>
          <a:xfrm>
            <a:off x="593163" y="453049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www.financialdna.com/start-a-free-trial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404C0-81BB-4A0E-96F1-61693BAF8C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920" y="64770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74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0620AF-AF45-4327-8D8A-BA7F2057A521}"/>
              </a:ext>
            </a:extLst>
          </p:cNvPr>
          <p:cNvCxnSpPr>
            <a:cxnSpLocks/>
          </p:cNvCxnSpPr>
          <p:nvPr/>
        </p:nvCxnSpPr>
        <p:spPr>
          <a:xfrm>
            <a:off x="155185" y="3271742"/>
            <a:ext cx="4431414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Placeholder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4FFBC3-A3EE-4A38-AA3E-8E42ED7BCB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b="547"/>
          <a:stretch>
            <a:fillRect/>
          </a:stretch>
        </p:blipFill>
        <p:spPr>
          <a:xfrm>
            <a:off x="1" y="-15875"/>
            <a:ext cx="12192000" cy="6873875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4059AE5-6930-4BFE-AE7F-A650428799ED}"/>
              </a:ext>
            </a:extLst>
          </p:cNvPr>
          <p:cNvSpPr/>
          <p:nvPr/>
        </p:nvSpPr>
        <p:spPr>
          <a:xfrm>
            <a:off x="0" y="1"/>
            <a:ext cx="4858247" cy="6858000"/>
          </a:xfrm>
          <a:prstGeom prst="rect">
            <a:avLst/>
          </a:prstGeom>
          <a:solidFill>
            <a:srgbClr val="000336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66A70E-DE71-4355-95B0-5EEF97FD93CE}"/>
              </a:ext>
            </a:extLst>
          </p:cNvPr>
          <p:cNvSpPr/>
          <p:nvPr/>
        </p:nvSpPr>
        <p:spPr>
          <a:xfrm>
            <a:off x="459048" y="1144753"/>
            <a:ext cx="37688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Do You Know Who Your Different Clients Are?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</a:b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Light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0312E1-E989-42F1-8F32-3F11DE410988}"/>
              </a:ext>
            </a:extLst>
          </p:cNvPr>
          <p:cNvSpPr/>
          <p:nvPr/>
        </p:nvSpPr>
        <p:spPr>
          <a:xfrm>
            <a:off x="459048" y="3782221"/>
            <a:ext cx="32506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As an Advisor You Need to Recognize How To “Know, Engage and Grow” Different Styles For Delivering Customized Experiences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479CAD-4141-4725-BAD2-49D3EE1D1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510" y="6500027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809504A3-D6C0-41DB-9D01-7BBBDB9ADB44}"/>
              </a:ext>
            </a:extLst>
          </p:cNvPr>
          <p:cNvSpPr/>
          <p:nvPr/>
        </p:nvSpPr>
        <p:spPr>
          <a:xfrm>
            <a:off x="0" y="987552"/>
            <a:ext cx="9387840" cy="5870448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E34B2E-1456-47D0-B183-3264BBD19539}"/>
              </a:ext>
            </a:extLst>
          </p:cNvPr>
          <p:cNvCxnSpPr/>
          <p:nvPr/>
        </p:nvCxnSpPr>
        <p:spPr>
          <a:xfrm>
            <a:off x="0" y="645368"/>
            <a:ext cx="9826752" cy="6212632"/>
          </a:xfrm>
          <a:prstGeom prst="line">
            <a:avLst/>
          </a:prstGeom>
          <a:ln>
            <a:solidFill>
              <a:srgbClr val="00B9D7">
                <a:alpha val="3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524B54-E612-4B0A-B0C6-8EF8A618C8D2}"/>
              </a:ext>
            </a:extLst>
          </p:cNvPr>
          <p:cNvSpPr/>
          <p:nvPr/>
        </p:nvSpPr>
        <p:spPr>
          <a:xfrm>
            <a:off x="1097281" y="645368"/>
            <a:ext cx="4737517" cy="31846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277DB-4C07-4473-8120-516ABECC9825}"/>
              </a:ext>
            </a:extLst>
          </p:cNvPr>
          <p:cNvSpPr txBox="1"/>
          <p:nvPr/>
        </p:nvSpPr>
        <p:spPr>
          <a:xfrm>
            <a:off x="6796875" y="883360"/>
            <a:ext cx="4165102" cy="143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What You Say, Isn’t Necessarily What Your Clients Hear</a:t>
            </a:r>
            <a:endParaRPr lang="id-ID" dirty="0">
              <a:cs typeface="Segoe UI Light" panose="020B0502040204020203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0BD5DCE-95F3-4E37-9050-70BEB02C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874" y="2316381"/>
            <a:ext cx="47375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solidFill>
                  <a:srgbClr val="A18B4B"/>
                </a:solidFill>
                <a:latin typeface="+mn-lt"/>
              </a:rPr>
              <a:t>Re-Framing Communication Assists Strategy Adoption</a:t>
            </a:r>
          </a:p>
        </p:txBody>
      </p:sp>
      <p:pic>
        <p:nvPicPr>
          <p:cNvPr id="11" name="Picture 3" descr="The Non Sequitur Homepage3">
            <a:extLst>
              <a:ext uri="{FF2B5EF4-FFF2-40B4-BE49-F238E27FC236}">
                <a16:creationId xmlns:a16="http://schemas.microsoft.com/office/drawing/2014/main" id="{54997E13-2616-4063-9980-49174F16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1"/>
          <a:stretch>
            <a:fillRect/>
          </a:stretch>
        </p:blipFill>
        <p:spPr bwMode="auto">
          <a:xfrm>
            <a:off x="1237175" y="848793"/>
            <a:ext cx="4457728" cy="2833745"/>
          </a:xfrm>
          <a:prstGeom prst="rect">
            <a:avLst/>
          </a:prstGeom>
          <a:noFill/>
          <a:ln w="9525">
            <a:solidFill>
              <a:srgbClr val="000000">
                <a:alpha val="71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A650A4-8CE4-45D7-BD5C-7177ABB8C0BF}"/>
              </a:ext>
            </a:extLst>
          </p:cNvPr>
          <p:cNvSpPr/>
          <p:nvPr/>
        </p:nvSpPr>
        <p:spPr>
          <a:xfrm>
            <a:off x="6357203" y="3225575"/>
            <a:ext cx="4737517" cy="318461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The Non Sequitur Homepage3">
            <a:extLst>
              <a:ext uri="{FF2B5EF4-FFF2-40B4-BE49-F238E27FC236}">
                <a16:creationId xmlns:a16="http://schemas.microsoft.com/office/drawing/2014/main" id="{6495DB4F-9C68-42B0-9DBC-069D89BD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1"/>
          <a:stretch>
            <a:fillRect/>
          </a:stretch>
        </p:blipFill>
        <p:spPr bwMode="auto">
          <a:xfrm>
            <a:off x="6497097" y="3429000"/>
            <a:ext cx="4457728" cy="2833745"/>
          </a:xfrm>
          <a:prstGeom prst="rect">
            <a:avLst/>
          </a:prstGeom>
          <a:noFill/>
          <a:ln w="9525">
            <a:solidFill>
              <a:srgbClr val="000000">
                <a:alpha val="71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74427E-832B-4152-B8ED-41258A029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740" y="6297628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9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A5E0081-331E-4BC3-983B-A1F945DE14F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b="12399"/>
          <a:stretch>
            <a:fillRect/>
          </a:stretch>
        </p:blipFill>
        <p:spPr>
          <a:xfrm>
            <a:off x="3959225" y="0"/>
            <a:ext cx="8232775" cy="4127500"/>
          </a:xfrm>
          <a:custGeom>
            <a:avLst/>
            <a:gdLst>
              <a:gd name="connsiteX0" fmla="*/ 0 w 8233098"/>
              <a:gd name="connsiteY0" fmla="*/ 0 h 4127501"/>
              <a:gd name="connsiteX1" fmla="*/ 8233098 w 8233098"/>
              <a:gd name="connsiteY1" fmla="*/ 0 h 4127501"/>
              <a:gd name="connsiteX2" fmla="*/ 4116549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0" y="0"/>
                </a:moveTo>
                <a:lnTo>
                  <a:pt x="8233098" y="0"/>
                </a:lnTo>
                <a:lnTo>
                  <a:pt x="4116549" y="4127501"/>
                </a:ln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A0D033-CC90-4FA1-8307-7DDF321720E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8" b="12418"/>
          <a:stretch/>
        </p:blipFill>
        <p:spPr>
          <a:xfrm>
            <a:off x="3959225" y="2730500"/>
            <a:ext cx="8232775" cy="4127500"/>
          </a:xfrm>
          <a:custGeom>
            <a:avLst/>
            <a:gdLst>
              <a:gd name="connsiteX0" fmla="*/ 4116549 w 8233098"/>
              <a:gd name="connsiteY0" fmla="*/ 0 h 4127501"/>
              <a:gd name="connsiteX1" fmla="*/ 8233098 w 8233098"/>
              <a:gd name="connsiteY1" fmla="*/ 4127501 h 4127501"/>
              <a:gd name="connsiteX2" fmla="*/ 0 w 8233098"/>
              <a:gd name="connsiteY2" fmla="*/ 4127501 h 41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3098" h="4127501">
                <a:moveTo>
                  <a:pt x="4116549" y="0"/>
                </a:moveTo>
                <a:lnTo>
                  <a:pt x="8233098" y="4127501"/>
                </a:lnTo>
                <a:lnTo>
                  <a:pt x="0" y="4127501"/>
                </a:lnTo>
                <a:close/>
              </a:path>
            </a:pathLst>
          </a:custGeom>
        </p:spPr>
      </p:pic>
      <p:sp>
        <p:nvSpPr>
          <p:cNvPr id="11" name="Isosceles Triangle 10"/>
          <p:cNvSpPr/>
          <p:nvPr/>
        </p:nvSpPr>
        <p:spPr>
          <a:xfrm rot="10800000">
            <a:off x="4009552" y="0"/>
            <a:ext cx="5243862" cy="2628907"/>
          </a:xfrm>
          <a:prstGeom prst="triangle">
            <a:avLst/>
          </a:prstGeom>
          <a:solidFill>
            <a:srgbClr val="000336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5326036" y="4229103"/>
            <a:ext cx="5243862" cy="2628907"/>
          </a:xfrm>
          <a:prstGeom prst="triangle">
            <a:avLst/>
          </a:prstGeom>
          <a:solidFill>
            <a:srgbClr val="00B9D7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15264" y="4729715"/>
            <a:ext cx="4410772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A18B4B"/>
                </a:solidFill>
              </a:rPr>
              <a:t>The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en-US" dirty="0">
                <a:solidFill>
                  <a:srgbClr val="A18B4B"/>
                </a:solidFill>
              </a:rPr>
              <a:t>Problem for Clients is Themselves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13684" y="1098876"/>
            <a:ext cx="2134297" cy="485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cs typeface="Segoe UI Light" panose="020B0502040204020203" pitchFamily="34" charset="0"/>
              </a:rPr>
              <a:t>Who is getting in the way of your life and financial performance?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80817" y="5856049"/>
            <a:ext cx="2134297" cy="68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cs typeface="Segoe UI Light" panose="020B0502040204020203" pitchFamily="34" charset="0"/>
              </a:rPr>
              <a:t>What have been your 5 best and worst financial decisions?             What is the pattern? </a:t>
            </a:r>
          </a:p>
        </p:txBody>
      </p:sp>
      <p:sp>
        <p:nvSpPr>
          <p:cNvPr id="29" name="AutoShape 117">
            <a:extLst>
              <a:ext uri="{FF2B5EF4-FFF2-40B4-BE49-F238E27FC236}">
                <a16:creationId xmlns:a16="http://schemas.microsoft.com/office/drawing/2014/main" id="{ED7A5FDC-4741-45F7-9281-C8DA9B71E9E9}"/>
              </a:ext>
            </a:extLst>
          </p:cNvPr>
          <p:cNvSpPr>
            <a:spLocks/>
          </p:cNvSpPr>
          <p:nvPr/>
        </p:nvSpPr>
        <p:spPr bwMode="auto">
          <a:xfrm>
            <a:off x="7629941" y="5254098"/>
            <a:ext cx="636048" cy="477307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sym typeface="Gill Sans" charset="0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A2D20E4F-1820-467A-8E9F-FAF9CC77E307}"/>
              </a:ext>
            </a:extLst>
          </p:cNvPr>
          <p:cNvSpPr>
            <a:spLocks/>
          </p:cNvSpPr>
          <p:nvPr/>
        </p:nvSpPr>
        <p:spPr bwMode="auto">
          <a:xfrm>
            <a:off x="6356200" y="538879"/>
            <a:ext cx="449263" cy="450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sym typeface="Gill Sans" charset="0"/>
            </a:endParaRPr>
          </a:p>
        </p:txBody>
      </p:sp>
      <p:sp>
        <p:nvSpPr>
          <p:cNvPr id="16" name="Title 17">
            <a:extLst>
              <a:ext uri="{FF2B5EF4-FFF2-40B4-BE49-F238E27FC236}">
                <a16:creationId xmlns:a16="http://schemas.microsoft.com/office/drawing/2014/main" id="{1B460D3C-9510-4C61-B9E0-2A09A338D148}"/>
              </a:ext>
            </a:extLst>
          </p:cNvPr>
          <p:cNvSpPr txBox="1">
            <a:spLocks/>
          </p:cNvSpPr>
          <p:nvPr/>
        </p:nvSpPr>
        <p:spPr>
          <a:xfrm>
            <a:off x="915260" y="2128285"/>
            <a:ext cx="4361760" cy="1948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People React Differently to the Same Life and Market Events Because They Are Different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6C29EF-D255-4A62-9CE3-7C632CDAC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38" y="6500033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38BB9B-3ECA-4328-A05B-1076CAC3FCDF}"/>
              </a:ext>
            </a:extLst>
          </p:cNvPr>
          <p:cNvSpPr/>
          <p:nvPr/>
        </p:nvSpPr>
        <p:spPr>
          <a:xfrm>
            <a:off x="828294" y="1291952"/>
            <a:ext cx="3910318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/>
              <a:t>Your Business:</a:t>
            </a:r>
          </a:p>
          <a:p>
            <a:pPr>
              <a:lnSpc>
                <a:spcPct val="80000"/>
              </a:lnSpc>
            </a:pPr>
            <a:r>
              <a:rPr lang="en-US" sz="3600" b="1" dirty="0"/>
              <a:t>Portfolio or Behavioral Management?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0FA7F0-F812-4DF3-B709-02D4E7C4B7CD}"/>
              </a:ext>
            </a:extLst>
          </p:cNvPr>
          <p:cNvGrpSpPr/>
          <p:nvPr/>
        </p:nvGrpSpPr>
        <p:grpSpPr>
          <a:xfrm>
            <a:off x="3707156" y="597507"/>
            <a:ext cx="7864659" cy="5206729"/>
            <a:chOff x="2966870" y="1078168"/>
            <a:chExt cx="5105400" cy="340360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A65BEA26-9FD4-455D-98B2-049068E700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90891280"/>
                </p:ext>
              </p:extLst>
            </p:nvPr>
          </p:nvGraphicFramePr>
          <p:xfrm>
            <a:off x="2966870" y="1078168"/>
            <a:ext cx="5105400" cy="3403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21E0D9-6AE1-4705-9C54-238F97B02778}"/>
                </a:ext>
              </a:extLst>
            </p:cNvPr>
            <p:cNvSpPr/>
            <p:nvPr/>
          </p:nvSpPr>
          <p:spPr>
            <a:xfrm>
              <a:off x="4950839" y="1618295"/>
              <a:ext cx="1073169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personality style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8F9B54-D9C6-484B-B853-9F1365AD471B}"/>
                </a:ext>
              </a:extLst>
            </p:cNvPr>
            <p:cNvSpPr/>
            <p:nvPr/>
          </p:nvSpPr>
          <p:spPr>
            <a:xfrm>
              <a:off x="4616356" y="1897750"/>
              <a:ext cx="672567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emotions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19891F-C9C1-4539-9F3C-E19C509E685D}"/>
                </a:ext>
              </a:extLst>
            </p:cNvPr>
            <p:cNvSpPr/>
            <p:nvPr/>
          </p:nvSpPr>
          <p:spPr>
            <a:xfrm>
              <a:off x="5789980" y="1895886"/>
              <a:ext cx="981708" cy="239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ea typeface="Adobe Fangsong Std R" pitchFamily="18" charset="-128"/>
                </a:rPr>
                <a:t>passions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B4F19D-7036-456A-883B-8557142EEE74}"/>
                </a:ext>
              </a:extLst>
            </p:cNvPr>
            <p:cNvSpPr/>
            <p:nvPr/>
          </p:nvSpPr>
          <p:spPr>
            <a:xfrm>
              <a:off x="5070393" y="2517526"/>
              <a:ext cx="928710" cy="239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reaction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4DACA1-57F2-4B8E-BA9E-5EF5E36D5303}"/>
                </a:ext>
              </a:extLst>
            </p:cNvPr>
            <p:cNvSpPr/>
            <p:nvPr/>
          </p:nvSpPr>
          <p:spPr>
            <a:xfrm>
              <a:off x="4620626" y="2145357"/>
              <a:ext cx="1744645" cy="239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spc="150" dirty="0">
                  <a:solidFill>
                    <a:schemeClr val="bg1"/>
                  </a:solidFill>
                  <a:cs typeface="Calibri" panose="020F0502020204030204" pitchFamily="34" charset="0"/>
                </a:rPr>
                <a:t>excitement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650706-6553-48CF-8E28-27E1DCE23ED9}"/>
                </a:ext>
              </a:extLst>
            </p:cNvPr>
            <p:cNvSpPr/>
            <p:nvPr/>
          </p:nvSpPr>
          <p:spPr>
            <a:xfrm>
              <a:off x="5023099" y="3868132"/>
              <a:ext cx="873350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opportunism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B36B17-E1B0-42A6-B44B-7B3A67CD9FC2}"/>
                </a:ext>
              </a:extLst>
            </p:cNvPr>
            <p:cNvSpPr/>
            <p:nvPr/>
          </p:nvSpPr>
          <p:spPr>
            <a:xfrm>
              <a:off x="4467673" y="3239230"/>
              <a:ext cx="2103795" cy="239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</a:rPr>
                <a:t>communication preferences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203E2F-7DD8-4073-B59F-22FE4166E6C6}"/>
                </a:ext>
              </a:extLst>
            </p:cNvPr>
            <p:cNvSpPr/>
            <p:nvPr/>
          </p:nvSpPr>
          <p:spPr>
            <a:xfrm>
              <a:off x="4415503" y="2282106"/>
              <a:ext cx="613089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ea typeface="Adobe Fangsong Std R" pitchFamily="18" charset="-128"/>
                </a:rPr>
                <a:t>listening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FE527A-AF1E-44F3-8233-7FF752B7AC91}"/>
                </a:ext>
              </a:extLst>
            </p:cNvPr>
            <p:cNvSpPr/>
            <p:nvPr/>
          </p:nvSpPr>
          <p:spPr>
            <a:xfrm>
              <a:off x="5709175" y="2415786"/>
              <a:ext cx="359208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fear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8F8A88-3959-4986-AAFD-C1A58B4CB411}"/>
                </a:ext>
              </a:extLst>
            </p:cNvPr>
            <p:cNvSpPr/>
            <p:nvPr/>
          </p:nvSpPr>
          <p:spPr>
            <a:xfrm>
              <a:off x="6003108" y="2197016"/>
              <a:ext cx="674310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optimism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8E401E-89F0-4C83-ACBA-C6426381F340}"/>
                </a:ext>
              </a:extLst>
            </p:cNvPr>
            <p:cNvSpPr/>
            <p:nvPr/>
          </p:nvSpPr>
          <p:spPr>
            <a:xfrm>
              <a:off x="4311809" y="2959407"/>
              <a:ext cx="549848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ea typeface="Adobe Fangsong Std R" pitchFamily="18" charset="-128"/>
                </a:rPr>
                <a:t>anxiety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5738D8-4A72-46BE-AA98-CAF84D807423}"/>
                </a:ext>
              </a:extLst>
            </p:cNvPr>
            <p:cNvSpPr/>
            <p:nvPr/>
          </p:nvSpPr>
          <p:spPr>
            <a:xfrm>
              <a:off x="5262583" y="2955668"/>
              <a:ext cx="1084184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past experiences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A6E489-2ECE-47B8-91DC-23C38F80A485}"/>
                </a:ext>
              </a:extLst>
            </p:cNvPr>
            <p:cNvSpPr/>
            <p:nvPr/>
          </p:nvSpPr>
          <p:spPr>
            <a:xfrm>
              <a:off x="4609507" y="3547623"/>
              <a:ext cx="1744645" cy="239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b="1" spc="90" dirty="0">
                  <a:solidFill>
                    <a:schemeClr val="bg1"/>
                  </a:solidFill>
                  <a:cs typeface="Calibri" panose="020F0502020204030204" pitchFamily="34" charset="0"/>
                </a:rPr>
                <a:t>speculation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BA945A-72D6-45DF-B032-BCE5BA71DA22}"/>
                </a:ext>
              </a:extLst>
            </p:cNvPr>
            <p:cNvSpPr/>
            <p:nvPr/>
          </p:nvSpPr>
          <p:spPr>
            <a:xfrm>
              <a:off x="5645941" y="3545759"/>
              <a:ext cx="748611" cy="239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ea typeface="Malgun Gothic" pitchFamily="34" charset="-127"/>
                </a:rPr>
                <a:t>confidence</a:t>
              </a:r>
            </a:p>
          </p:txBody>
        </p:sp>
      </p:grp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01107C7-2D77-4322-B5C5-B23FB3FD088F}"/>
              </a:ext>
            </a:extLst>
          </p:cNvPr>
          <p:cNvCxnSpPr>
            <a:cxnSpLocks/>
          </p:cNvCxnSpPr>
          <p:nvPr/>
        </p:nvCxnSpPr>
        <p:spPr>
          <a:xfrm rot="5400000">
            <a:off x="4472049" y="3314646"/>
            <a:ext cx="1413381" cy="1162061"/>
          </a:xfrm>
          <a:prstGeom prst="bentConnector3">
            <a:avLst>
              <a:gd name="adj1" fmla="val 480"/>
            </a:avLst>
          </a:prstGeom>
          <a:ln>
            <a:solidFill>
              <a:srgbClr val="00B9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A442D79-10AA-4278-B0A8-68597A2C0FC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19024" y="4086085"/>
            <a:ext cx="2173890" cy="316618"/>
          </a:xfrm>
          <a:prstGeom prst="bentConnector3">
            <a:avLst>
              <a:gd name="adj1" fmla="val -4399"/>
            </a:avLst>
          </a:prstGeom>
          <a:ln>
            <a:solidFill>
              <a:srgbClr val="00B9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ECC55AD-FB5C-4F79-BED1-74EE78D690F8}"/>
              </a:ext>
            </a:extLst>
          </p:cNvPr>
          <p:cNvSpPr/>
          <p:nvPr/>
        </p:nvSpPr>
        <p:spPr>
          <a:xfrm>
            <a:off x="3877874" y="4874658"/>
            <a:ext cx="337856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93.6% </a:t>
            </a:r>
          </a:p>
          <a:p>
            <a:r>
              <a:rPr lang="en-US" sz="2000" dirty="0">
                <a:solidFill>
                  <a:srgbClr val="A18B4B"/>
                </a:solidFill>
              </a:rPr>
              <a:t>of managing wealth is </a:t>
            </a:r>
            <a:br>
              <a:rPr lang="en-US" sz="2000" dirty="0">
                <a:solidFill>
                  <a:srgbClr val="A18B4B"/>
                </a:solidFill>
              </a:rPr>
            </a:br>
            <a:r>
              <a:rPr lang="en-US" sz="2000" dirty="0">
                <a:solidFill>
                  <a:srgbClr val="A18B4B"/>
                </a:solidFill>
              </a:rPr>
              <a:t>Behavioral Management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A1257F-95FE-42FF-9C68-53B3ED5C3D7B}"/>
              </a:ext>
            </a:extLst>
          </p:cNvPr>
          <p:cNvSpPr/>
          <p:nvPr/>
        </p:nvSpPr>
        <p:spPr>
          <a:xfrm>
            <a:off x="9600250" y="5464216"/>
            <a:ext cx="1328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Investments</a:t>
            </a:r>
          </a:p>
        </p:txBody>
      </p:sp>
    </p:spTree>
    <p:extLst>
      <p:ext uri="{BB962C8B-B14F-4D97-AF65-F5344CB8AC3E}">
        <p14:creationId xmlns:p14="http://schemas.microsoft.com/office/powerpoint/2010/main" val="385278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916EE9-4361-430A-AAC7-D3DF2BB1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 b="10752"/>
          <a:stretch/>
        </p:blipFill>
        <p:spPr>
          <a:xfrm>
            <a:off x="-78059" y="0"/>
            <a:ext cx="12270059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A98707-99A6-4180-AF70-34446B2C8AAF}"/>
              </a:ext>
            </a:extLst>
          </p:cNvPr>
          <p:cNvSpPr/>
          <p:nvPr/>
        </p:nvSpPr>
        <p:spPr>
          <a:xfrm>
            <a:off x="3197495" y="1072180"/>
            <a:ext cx="5884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Financial DNA Closes the “Intention – Action” Gap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7A095B-DC73-473D-8C79-7A5EA9AA6360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Segoe UI Light" panose="020B0502040204020203" pitchFamily="34" charset="0"/>
              </a:rPr>
              <a:t>Meeting the Financial Planning Challenge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90165E-43DE-41F5-B507-66251DE2A789}"/>
              </a:ext>
            </a:extLst>
          </p:cNvPr>
          <p:cNvCxnSpPr>
            <a:cxnSpLocks/>
          </p:cNvCxnSpPr>
          <p:nvPr/>
        </p:nvCxnSpPr>
        <p:spPr>
          <a:xfrm flipV="1">
            <a:off x="6834549" y="4431323"/>
            <a:ext cx="1629510" cy="59898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4F598D1-DCED-4B7B-B322-4C83B2E3202D}"/>
              </a:ext>
            </a:extLst>
          </p:cNvPr>
          <p:cNvSpPr/>
          <p:nvPr/>
        </p:nvSpPr>
        <p:spPr>
          <a:xfrm rot="20395668">
            <a:off x="6133232" y="4845638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Segoe UI Light" panose="020B0502040204020203" pitchFamily="34" charset="0"/>
              </a:rPr>
              <a:t>Intention – Action Gap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A852D4-018A-47C3-859B-665CB50C7759}"/>
              </a:ext>
            </a:extLst>
          </p:cNvPr>
          <p:cNvSpPr/>
          <p:nvPr/>
        </p:nvSpPr>
        <p:spPr>
          <a:xfrm>
            <a:off x="129601" y="4024190"/>
            <a:ext cx="2540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Rational Processes </a:t>
            </a:r>
          </a:p>
          <a:p>
            <a:r>
              <a:rPr lang="en-US" b="1" dirty="0">
                <a:solidFill>
                  <a:schemeClr val="bg1"/>
                </a:solidFill>
              </a:rPr>
              <a:t>One Size Fits All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F10BF-A10F-4BC8-B68B-8CE12530238C}"/>
              </a:ext>
            </a:extLst>
          </p:cNvPr>
          <p:cNvSpPr/>
          <p:nvPr/>
        </p:nvSpPr>
        <p:spPr>
          <a:xfrm>
            <a:off x="9350449" y="3118703"/>
            <a:ext cx="2540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Human Emotions</a:t>
            </a:r>
          </a:p>
          <a:p>
            <a:r>
              <a:rPr lang="en-US" b="1" dirty="0">
                <a:solidFill>
                  <a:schemeClr val="bg1"/>
                </a:solidFill>
              </a:rPr>
              <a:t>Unique Approach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C8C26F-3487-4A61-9A15-E99C56E85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15" y="2487546"/>
            <a:ext cx="489357" cy="4893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C76D5A-C8B9-49F2-A581-2B0779488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1" y="3441868"/>
            <a:ext cx="489858" cy="489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9BC1AA-6892-46A9-B11F-BDC7D2C14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142CEB5-8AE4-4AA7-92B3-6B679E7A1A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321" r="1932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07DFFD1-78DA-49D5-9246-161E68B882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7898" r="17898"/>
          <a:stretch/>
        </p:blipFill>
        <p:spPr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158FFB-D31A-4AEE-B019-E13B6C4884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8917" b="189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2767EFB6-5A37-4A31-B933-C9DD1DA5AE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4505" r="2450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633AC83F-DADE-475F-8FD5-CAEE77DA12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4627" r="246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8DD654-BA15-476F-8261-21E57CF0845C}"/>
              </a:ext>
            </a:extLst>
          </p:cNvPr>
          <p:cNvSpPr/>
          <p:nvPr/>
        </p:nvSpPr>
        <p:spPr>
          <a:xfrm>
            <a:off x="2346866" y="1072180"/>
            <a:ext cx="7498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</a:rPr>
              <a:t>Natural Impulses = Primary Driver of Imperfect Decision-Making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0D8C18-2E7B-486D-9428-952FF3E4108C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 Light" panose="020B0502040204020203" pitchFamily="34" charset="0"/>
              </a:rPr>
              <a:t>Your Financial Personality Brain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9C2D6F-8D21-4FED-8061-2B639C6307DA}"/>
              </a:ext>
            </a:extLst>
          </p:cNvPr>
          <p:cNvSpPr/>
          <p:nvPr/>
        </p:nvSpPr>
        <p:spPr>
          <a:xfrm>
            <a:off x="1407745" y="3864429"/>
            <a:ext cx="2027445" cy="617260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B8670-317A-4F73-88C5-F90A77B56174}"/>
              </a:ext>
            </a:extLst>
          </p:cNvPr>
          <p:cNvSpPr/>
          <p:nvPr/>
        </p:nvSpPr>
        <p:spPr>
          <a:xfrm>
            <a:off x="1407746" y="5885030"/>
            <a:ext cx="4696176" cy="558007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E0F05-CAE7-4421-8AF2-398067DDD40E}"/>
              </a:ext>
            </a:extLst>
          </p:cNvPr>
          <p:cNvSpPr/>
          <p:nvPr/>
        </p:nvSpPr>
        <p:spPr>
          <a:xfrm>
            <a:off x="1545395" y="3919521"/>
            <a:ext cx="18897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95% Natural DNA Behavior (Level 1 – Instinctive, Intuitive Automatic, Hard-wired)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97C814-6813-49F5-A48E-48013B3DF533}"/>
              </a:ext>
            </a:extLst>
          </p:cNvPr>
          <p:cNvSpPr/>
          <p:nvPr/>
        </p:nvSpPr>
        <p:spPr>
          <a:xfrm>
            <a:off x="1545395" y="5885030"/>
            <a:ext cx="22284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Emotional Stimuli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(Fear, Anxiety, Greed, Excitement)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Triggered by Money and Relationships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7D817-45AD-4230-9258-F8630B61FCC8}"/>
              </a:ext>
            </a:extLst>
          </p:cNvPr>
          <p:cNvSpPr/>
          <p:nvPr/>
        </p:nvSpPr>
        <p:spPr>
          <a:xfrm>
            <a:off x="4060634" y="3845978"/>
            <a:ext cx="2043288" cy="635709"/>
          </a:xfrm>
          <a:prstGeom prst="rect">
            <a:avLst/>
          </a:prstGeom>
          <a:solidFill>
            <a:srgbClr val="000336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2E5E55-4F4D-482A-82C7-BB3A5B00B0BC}"/>
              </a:ext>
            </a:extLst>
          </p:cNvPr>
          <p:cNvSpPr/>
          <p:nvPr/>
        </p:nvSpPr>
        <p:spPr>
          <a:xfrm>
            <a:off x="4198284" y="3876583"/>
            <a:ext cx="20274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5% Learned Behavior 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(Level 2 – Conscious thinking based on experiences, education)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0ED9C-9CB3-445C-A451-07699971E4EE}"/>
              </a:ext>
            </a:extLst>
          </p:cNvPr>
          <p:cNvSpPr/>
          <p:nvPr/>
        </p:nvSpPr>
        <p:spPr>
          <a:xfrm>
            <a:off x="6730455" y="3856259"/>
            <a:ext cx="1824627" cy="635708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366F39-720F-4F44-93A2-71E33876C0BA}"/>
              </a:ext>
            </a:extLst>
          </p:cNvPr>
          <p:cNvSpPr/>
          <p:nvPr/>
        </p:nvSpPr>
        <p:spPr>
          <a:xfrm>
            <a:off x="6868105" y="3968501"/>
            <a:ext cx="16880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336"/>
                </a:solidFill>
              </a:rPr>
              <a:t>Behavioral + Cognitive Biases (Driven Harder by Emotions)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F0F787-0AA3-4699-99CC-578D957F836F}"/>
              </a:ext>
            </a:extLst>
          </p:cNvPr>
          <p:cNvSpPr/>
          <p:nvPr/>
        </p:nvSpPr>
        <p:spPr>
          <a:xfrm>
            <a:off x="9230681" y="3845978"/>
            <a:ext cx="1824625" cy="635709"/>
          </a:xfrm>
          <a:prstGeom prst="rect">
            <a:avLst/>
          </a:prstGeom>
          <a:solidFill>
            <a:srgbClr val="BDDEE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5B48BC-0A7B-4ABC-85E8-2D84BEFEC8BE}"/>
              </a:ext>
            </a:extLst>
          </p:cNvPr>
          <p:cNvSpPr/>
          <p:nvPr/>
        </p:nvSpPr>
        <p:spPr>
          <a:xfrm>
            <a:off x="9273135" y="3922848"/>
            <a:ext cx="17821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336"/>
                </a:solidFill>
              </a:rPr>
              <a:t>Imperfect Decision-Making</a:t>
            </a: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353712FD-08E1-47A7-988C-2D1E819B3E38}"/>
              </a:ext>
            </a:extLst>
          </p:cNvPr>
          <p:cNvSpPr/>
          <p:nvPr/>
        </p:nvSpPr>
        <p:spPr>
          <a:xfrm>
            <a:off x="3507479" y="2918367"/>
            <a:ext cx="462845" cy="564445"/>
          </a:xfrm>
          <a:prstGeom prst="mathPlus">
            <a:avLst>
              <a:gd name="adj1" fmla="val 10938"/>
            </a:avLst>
          </a:prstGeom>
          <a:solidFill>
            <a:schemeClr val="bg1">
              <a:lumMod val="65000"/>
            </a:schemeClr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9343C4-BC24-4EFF-A079-F4FBC78CD83F}"/>
              </a:ext>
            </a:extLst>
          </p:cNvPr>
          <p:cNvCxnSpPr/>
          <p:nvPr/>
        </p:nvCxnSpPr>
        <p:spPr>
          <a:xfrm>
            <a:off x="1407745" y="4800600"/>
            <a:ext cx="4680334" cy="0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id="{481C7113-3D85-4479-AF6B-637195695E7D}"/>
              </a:ext>
            </a:extLst>
          </p:cNvPr>
          <p:cNvSpPr/>
          <p:nvPr/>
        </p:nvSpPr>
        <p:spPr>
          <a:xfrm rot="10800000">
            <a:off x="3669751" y="4304185"/>
            <a:ext cx="172628" cy="492405"/>
          </a:xfrm>
          <a:prstGeom prst="downArrow">
            <a:avLst>
              <a:gd name="adj1" fmla="val 29087"/>
              <a:gd name="adj2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102256-CDBE-4AA7-8252-AAE60DC875A6}"/>
              </a:ext>
            </a:extLst>
          </p:cNvPr>
          <p:cNvSpPr/>
          <p:nvPr/>
        </p:nvSpPr>
        <p:spPr>
          <a:xfrm>
            <a:off x="6816669" y="5010900"/>
            <a:ext cx="4324851" cy="1239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187483-74D5-4847-A4C1-5864805FEE36}"/>
              </a:ext>
            </a:extLst>
          </p:cNvPr>
          <p:cNvSpPr/>
          <p:nvPr/>
        </p:nvSpPr>
        <p:spPr>
          <a:xfrm>
            <a:off x="7016114" y="5398582"/>
            <a:ext cx="3517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336"/>
                </a:solidFill>
              </a:rPr>
              <a:t>Reading: Thinking, Fast and Slow  </a:t>
            </a:r>
            <a:r>
              <a:rPr lang="en-US" i="1" dirty="0">
                <a:solidFill>
                  <a:srgbClr val="A18B4B"/>
                </a:solidFill>
              </a:rPr>
              <a:t>Daniel Kahneman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C6A1ABEB-24E1-4BE1-8255-6082B7ADCEB5}"/>
              </a:ext>
            </a:extLst>
          </p:cNvPr>
          <p:cNvSpPr/>
          <p:nvPr/>
        </p:nvSpPr>
        <p:spPr>
          <a:xfrm>
            <a:off x="6174907" y="2766148"/>
            <a:ext cx="510897" cy="868881"/>
          </a:xfrm>
          <a:prstGeom prst="mathEqual">
            <a:avLst>
              <a:gd name="adj1" fmla="val 6585"/>
              <a:gd name="adj2" fmla="val 1176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D1C5C55F-E587-42D8-B0EF-4079CD91623D}"/>
              </a:ext>
            </a:extLst>
          </p:cNvPr>
          <p:cNvSpPr/>
          <p:nvPr/>
        </p:nvSpPr>
        <p:spPr>
          <a:xfrm rot="16200000">
            <a:off x="8853026" y="2978518"/>
            <a:ext cx="173800" cy="450585"/>
          </a:xfrm>
          <a:prstGeom prst="downArrow">
            <a:avLst>
              <a:gd name="adj1" fmla="val 29087"/>
              <a:gd name="adj2" fmla="val 50000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868D20A-7323-4F8A-9808-667D2CCAB2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6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12559</TotalTime>
  <Words>1686</Words>
  <Application>Microsoft Office PowerPoint</Application>
  <PresentationFormat>Widescreen</PresentationFormat>
  <Paragraphs>408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Roboto Regular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330</cp:revision>
  <dcterms:created xsi:type="dcterms:W3CDTF">2018-10-14T12:07:14Z</dcterms:created>
  <dcterms:modified xsi:type="dcterms:W3CDTF">2020-02-22T12:30:36Z</dcterms:modified>
</cp:coreProperties>
</file>